
<file path=[Content_Types].xml><?xml version="1.0" encoding="utf-8"?>
<Types xmlns="http://schemas.openxmlformats.org/package/2006/content-types">
  <Default Extension="png" ContentType="image/png"/>
  <Default Extension="tmp" ContentType="image/png"/>
  <Default Extension="jpeg" ContentType="image/jpeg"/>
  <Default Extension="rels" ContentType="application/vnd.openxmlformats-package.relationships+xml"/>
  <Default Extension="xml" ContentType="application/xml"/>
  <Default Extension="gif" ContentType="image/gif"/>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1.xml" ContentType="application/vnd.openxmlformats-officedocument.drawingml.chart+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rts/chart2.xml" ContentType="application/vnd.openxmlformats-officedocument.drawingml.chart+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138"/>
  </p:notesMasterIdLst>
  <p:handoutMasterIdLst>
    <p:handoutMasterId r:id="rId139"/>
  </p:handoutMasterIdLst>
  <p:sldIdLst>
    <p:sldId id="256" r:id="rId2"/>
    <p:sldId id="280" r:id="rId3"/>
    <p:sldId id="281" r:id="rId4"/>
    <p:sldId id="282" r:id="rId5"/>
    <p:sldId id="273" r:id="rId6"/>
    <p:sldId id="283" r:id="rId7"/>
    <p:sldId id="452" r:id="rId8"/>
    <p:sldId id="289" r:id="rId9"/>
    <p:sldId id="292" r:id="rId10"/>
    <p:sldId id="293" r:id="rId11"/>
    <p:sldId id="294" r:id="rId12"/>
    <p:sldId id="433" r:id="rId13"/>
    <p:sldId id="434" r:id="rId14"/>
    <p:sldId id="296" r:id="rId15"/>
    <p:sldId id="297" r:id="rId16"/>
    <p:sldId id="298" r:id="rId17"/>
    <p:sldId id="429" r:id="rId18"/>
    <p:sldId id="430" r:id="rId19"/>
    <p:sldId id="436" r:id="rId20"/>
    <p:sldId id="301" r:id="rId21"/>
    <p:sldId id="302" r:id="rId22"/>
    <p:sldId id="303" r:id="rId23"/>
    <p:sldId id="304" r:id="rId24"/>
    <p:sldId id="309" r:id="rId25"/>
    <p:sldId id="310" r:id="rId26"/>
    <p:sldId id="311" r:id="rId27"/>
    <p:sldId id="312" r:id="rId28"/>
    <p:sldId id="432" r:id="rId29"/>
    <p:sldId id="314" r:id="rId30"/>
    <p:sldId id="319" r:id="rId31"/>
    <p:sldId id="320" r:id="rId32"/>
    <p:sldId id="402" r:id="rId33"/>
    <p:sldId id="403" r:id="rId34"/>
    <p:sldId id="404" r:id="rId35"/>
    <p:sldId id="321" r:id="rId36"/>
    <p:sldId id="411" r:id="rId37"/>
    <p:sldId id="450" r:id="rId38"/>
    <p:sldId id="322" r:id="rId39"/>
    <p:sldId id="400" r:id="rId40"/>
    <p:sldId id="401" r:id="rId41"/>
    <p:sldId id="323" r:id="rId42"/>
    <p:sldId id="324" r:id="rId43"/>
    <p:sldId id="415" r:id="rId44"/>
    <p:sldId id="416" r:id="rId45"/>
    <p:sldId id="325" r:id="rId46"/>
    <p:sldId id="326" r:id="rId47"/>
    <p:sldId id="393" r:id="rId48"/>
    <p:sldId id="422" r:id="rId49"/>
    <p:sldId id="417" r:id="rId50"/>
    <p:sldId id="343" r:id="rId51"/>
    <p:sldId id="344" r:id="rId52"/>
    <p:sldId id="451" r:id="rId53"/>
    <p:sldId id="419" r:id="rId54"/>
    <p:sldId id="418" r:id="rId55"/>
    <p:sldId id="328" r:id="rId56"/>
    <p:sldId id="329" r:id="rId57"/>
    <p:sldId id="330" r:id="rId58"/>
    <p:sldId id="331" r:id="rId59"/>
    <p:sldId id="332" r:id="rId60"/>
    <p:sldId id="341" r:id="rId61"/>
    <p:sldId id="333" r:id="rId62"/>
    <p:sldId id="334" r:id="rId63"/>
    <p:sldId id="335" r:id="rId64"/>
    <p:sldId id="336" r:id="rId65"/>
    <p:sldId id="337" r:id="rId66"/>
    <p:sldId id="424" r:id="rId67"/>
    <p:sldId id="339" r:id="rId68"/>
    <p:sldId id="338" r:id="rId69"/>
    <p:sldId id="345" r:id="rId70"/>
    <p:sldId id="420" r:id="rId71"/>
    <p:sldId id="346" r:id="rId72"/>
    <p:sldId id="369" r:id="rId73"/>
    <p:sldId id="370" r:id="rId74"/>
    <p:sldId id="371" r:id="rId75"/>
    <p:sldId id="348" r:id="rId76"/>
    <p:sldId id="389" r:id="rId77"/>
    <p:sldId id="390" r:id="rId78"/>
    <p:sldId id="391" r:id="rId79"/>
    <p:sldId id="392" r:id="rId80"/>
    <p:sldId id="352" r:id="rId81"/>
    <p:sldId id="353" r:id="rId82"/>
    <p:sldId id="347" r:id="rId83"/>
    <p:sldId id="405" r:id="rId84"/>
    <p:sldId id="357" r:id="rId85"/>
    <p:sldId id="359" r:id="rId86"/>
    <p:sldId id="427" r:id="rId87"/>
    <p:sldId id="449" r:id="rId88"/>
    <p:sldId id="358" r:id="rId89"/>
    <p:sldId id="385" r:id="rId90"/>
    <p:sldId id="386" r:id="rId91"/>
    <p:sldId id="387" r:id="rId92"/>
    <p:sldId id="388" r:id="rId93"/>
    <p:sldId id="421" r:id="rId94"/>
    <p:sldId id="383" r:id="rId95"/>
    <p:sldId id="423" r:id="rId96"/>
    <p:sldId id="394" r:id="rId97"/>
    <p:sldId id="364" r:id="rId98"/>
    <p:sldId id="425" r:id="rId99"/>
    <p:sldId id="365" r:id="rId100"/>
    <p:sldId id="366" r:id="rId101"/>
    <p:sldId id="367" r:id="rId102"/>
    <p:sldId id="368" r:id="rId103"/>
    <p:sldId id="396" r:id="rId104"/>
    <p:sldId id="397" r:id="rId105"/>
    <p:sldId id="398" r:id="rId106"/>
    <p:sldId id="399" r:id="rId107"/>
    <p:sldId id="453" r:id="rId108"/>
    <p:sldId id="454" r:id="rId109"/>
    <p:sldId id="455" r:id="rId110"/>
    <p:sldId id="456" r:id="rId111"/>
    <p:sldId id="375" r:id="rId112"/>
    <p:sldId id="376" r:id="rId113"/>
    <p:sldId id="380" r:id="rId114"/>
    <p:sldId id="381" r:id="rId115"/>
    <p:sldId id="382" r:id="rId116"/>
    <p:sldId id="443" r:id="rId117"/>
    <p:sldId id="458" r:id="rId118"/>
    <p:sldId id="459" r:id="rId119"/>
    <p:sldId id="460" r:id="rId120"/>
    <p:sldId id="461" r:id="rId121"/>
    <p:sldId id="457" r:id="rId122"/>
    <p:sldId id="463" r:id="rId123"/>
    <p:sldId id="464" r:id="rId124"/>
    <p:sldId id="465" r:id="rId125"/>
    <p:sldId id="437" r:id="rId126"/>
    <p:sldId id="438" r:id="rId127"/>
    <p:sldId id="439" r:id="rId128"/>
    <p:sldId id="462" r:id="rId129"/>
    <p:sldId id="444" r:id="rId130"/>
    <p:sldId id="445" r:id="rId131"/>
    <p:sldId id="446" r:id="rId132"/>
    <p:sldId id="447" r:id="rId133"/>
    <p:sldId id="448" r:id="rId134"/>
    <p:sldId id="413" r:id="rId135"/>
    <p:sldId id="441" r:id="rId136"/>
    <p:sldId id="442" r:id="rId137"/>
  </p:sldIdLst>
  <p:sldSz cx="9144000" cy="6858000" type="screen4x3"/>
  <p:notesSz cx="6858000" cy="9144000"/>
  <p:defaultTextStyle>
    <a:defPPr>
      <a:defRPr lang="en-US"/>
    </a:defPPr>
    <a:lvl1pPr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22D9B"/>
    <a:srgbClr val="00072E"/>
    <a:srgbClr val="5CC5FF"/>
    <a:srgbClr val="4ABEFF"/>
    <a:srgbClr val="152E82"/>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822" autoAdjust="0"/>
    <p:restoredTop sz="90085" autoAdjust="0"/>
  </p:normalViewPr>
  <p:slideViewPr>
    <p:cSldViewPr>
      <p:cViewPr>
        <p:scale>
          <a:sx n="100" d="100"/>
          <a:sy n="100" d="100"/>
        </p:scale>
        <p:origin x="-966"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24990"/>
    </p:cViewPr>
  </p:sorterViewPr>
  <p:notesViewPr>
    <p:cSldViewPr>
      <p:cViewPr varScale="1">
        <p:scale>
          <a:sx n="152" d="100"/>
          <a:sy n="152" d="100"/>
        </p:scale>
        <p:origin x="-3832" y="-11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notesMaster" Target="notesMasters/notesMaster1.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handoutMaster" Target="handoutMasters/handoutMaster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theme" Target="theme/theme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2737860892388456E-2"/>
          <c:y val="5.2929625984251973E-2"/>
          <c:w val="0.90434547244094488"/>
          <c:h val="0.82070054133858272"/>
        </c:manualLayout>
      </c:layout>
      <c:lineChart>
        <c:grouping val="standard"/>
        <c:varyColors val="0"/>
        <c:ser>
          <c:idx val="1"/>
          <c:order val="0"/>
          <c:tx>
            <c:strRef>
              <c:f>Sheet1!$C$1</c:f>
              <c:strCache>
                <c:ptCount val="1"/>
                <c:pt idx="0">
                  <c:v>Series 2</c:v>
                </c:pt>
              </c:strCache>
            </c:strRef>
          </c:tx>
          <c:marker>
            <c:symbol val="none"/>
          </c:marker>
          <c:cat>
            <c:numRef>
              <c:f>Sheet1!$A$2:$A$13</c:f>
              <c:numCache>
                <c:formatCode>General</c:formatCode>
                <c:ptCount val="12"/>
                <c:pt idx="0" formatCode="h:mm">
                  <c:v>0.39583333333333331</c:v>
                </c:pt>
                <c:pt idx="4" formatCode="h:mm">
                  <c:v>0.5</c:v>
                </c:pt>
                <c:pt idx="7" formatCode="h:mm">
                  <c:v>0.58333333333333337</c:v>
                </c:pt>
                <c:pt idx="11" formatCode="h:mm">
                  <c:v>0.66666666666666663</c:v>
                </c:pt>
              </c:numCache>
            </c:numRef>
          </c:cat>
          <c:val>
            <c:numRef>
              <c:f>Sheet1!$C$2:$C$13</c:f>
              <c:numCache>
                <c:formatCode>General</c:formatCode>
                <c:ptCount val="12"/>
                <c:pt idx="0">
                  <c:v>0</c:v>
                </c:pt>
                <c:pt idx="1">
                  <c:v>10</c:v>
                </c:pt>
                <c:pt idx="2">
                  <c:v>20</c:v>
                </c:pt>
                <c:pt idx="3">
                  <c:v>30</c:v>
                </c:pt>
                <c:pt idx="4">
                  <c:v>40</c:v>
                </c:pt>
                <c:pt idx="5">
                  <c:v>40</c:v>
                </c:pt>
                <c:pt idx="6">
                  <c:v>50</c:v>
                </c:pt>
                <c:pt idx="7">
                  <c:v>60</c:v>
                </c:pt>
                <c:pt idx="8">
                  <c:v>70</c:v>
                </c:pt>
                <c:pt idx="9">
                  <c:v>80</c:v>
                </c:pt>
                <c:pt idx="10">
                  <c:v>90</c:v>
                </c:pt>
                <c:pt idx="11">
                  <c:v>100</c:v>
                </c:pt>
              </c:numCache>
            </c:numRef>
          </c:val>
          <c:smooth val="0"/>
        </c:ser>
        <c:dLbls>
          <c:showLegendKey val="0"/>
          <c:showVal val="0"/>
          <c:showCatName val="0"/>
          <c:showSerName val="0"/>
          <c:showPercent val="0"/>
          <c:showBubbleSize val="0"/>
        </c:dLbls>
        <c:marker val="1"/>
        <c:smooth val="0"/>
        <c:axId val="178236416"/>
        <c:axId val="390102336"/>
      </c:lineChart>
      <c:catAx>
        <c:axId val="178236416"/>
        <c:scaling>
          <c:orientation val="minMax"/>
        </c:scaling>
        <c:delete val="0"/>
        <c:axPos val="b"/>
        <c:numFmt formatCode="h:mm" sourceLinked="1"/>
        <c:majorTickMark val="out"/>
        <c:minorTickMark val="none"/>
        <c:tickLblPos val="nextTo"/>
        <c:crossAx val="390102336"/>
        <c:crosses val="autoZero"/>
        <c:auto val="1"/>
        <c:lblAlgn val="ctr"/>
        <c:lblOffset val="100"/>
        <c:noMultiLvlLbl val="0"/>
      </c:catAx>
      <c:valAx>
        <c:axId val="390102336"/>
        <c:scaling>
          <c:orientation val="minMax"/>
          <c:max val="100"/>
        </c:scaling>
        <c:delete val="0"/>
        <c:axPos val="l"/>
        <c:majorGridlines/>
        <c:numFmt formatCode="General" sourceLinked="1"/>
        <c:majorTickMark val="out"/>
        <c:minorTickMark val="none"/>
        <c:tickLblPos val="nextTo"/>
        <c:crossAx val="178236416"/>
        <c:crosses val="autoZero"/>
        <c:crossBetween val="between"/>
      </c:valAx>
    </c:plotArea>
    <c:plotVisOnly val="1"/>
    <c:dispBlanksAs val="gap"/>
    <c:showDLblsOverMax val="0"/>
  </c:chart>
  <c:txPr>
    <a:bodyPr/>
    <a:lstStyle/>
    <a:p>
      <a:pPr>
        <a:defRPr sz="1800"/>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1"/>
          <c:order val="0"/>
          <c:tx>
            <c:strRef>
              <c:f>Sheet1!$C$1</c:f>
              <c:strCache>
                <c:ptCount val="1"/>
                <c:pt idx="0">
                  <c:v>Series 2</c:v>
                </c:pt>
              </c:strCache>
            </c:strRef>
          </c:tx>
          <c:marker>
            <c:symbol val="none"/>
          </c:marker>
          <c:cat>
            <c:numRef>
              <c:f>Sheet1!$A$2:$A$11</c:f>
              <c:numCache>
                <c:formatCode>General</c:formatCode>
                <c:ptCount val="10"/>
                <c:pt idx="0" formatCode="h:mm">
                  <c:v>0.625</c:v>
                </c:pt>
                <c:pt idx="3" formatCode="h:mm">
                  <c:v>0.63888888888888895</c:v>
                </c:pt>
                <c:pt idx="6" formatCode="h:mm">
                  <c:v>0.65277777777777779</c:v>
                </c:pt>
                <c:pt idx="9" formatCode="h:mm">
                  <c:v>0.66666666666666663</c:v>
                </c:pt>
              </c:numCache>
            </c:numRef>
          </c:cat>
          <c:val>
            <c:numRef>
              <c:f>Sheet1!$C$2:$C$11</c:f>
              <c:numCache>
                <c:formatCode>General</c:formatCode>
                <c:ptCount val="10"/>
                <c:pt idx="0">
                  <c:v>0</c:v>
                </c:pt>
                <c:pt idx="1">
                  <c:v>1</c:v>
                </c:pt>
                <c:pt idx="2">
                  <c:v>3</c:v>
                </c:pt>
                <c:pt idx="3">
                  <c:v>6</c:v>
                </c:pt>
                <c:pt idx="4">
                  <c:v>10</c:v>
                </c:pt>
                <c:pt idx="5">
                  <c:v>15</c:v>
                </c:pt>
                <c:pt idx="6">
                  <c:v>21</c:v>
                </c:pt>
                <c:pt idx="7">
                  <c:v>28</c:v>
                </c:pt>
                <c:pt idx="8">
                  <c:v>39</c:v>
                </c:pt>
                <c:pt idx="9">
                  <c:v>80</c:v>
                </c:pt>
              </c:numCache>
            </c:numRef>
          </c:val>
          <c:smooth val="0"/>
        </c:ser>
        <c:dLbls>
          <c:showLegendKey val="0"/>
          <c:showVal val="0"/>
          <c:showCatName val="0"/>
          <c:showSerName val="0"/>
          <c:showPercent val="0"/>
          <c:showBubbleSize val="0"/>
        </c:dLbls>
        <c:marker val="1"/>
        <c:smooth val="0"/>
        <c:axId val="210681856"/>
        <c:axId val="3508480"/>
      </c:lineChart>
      <c:catAx>
        <c:axId val="210681856"/>
        <c:scaling>
          <c:orientation val="minMax"/>
        </c:scaling>
        <c:delete val="0"/>
        <c:axPos val="b"/>
        <c:numFmt formatCode="h:mm" sourceLinked="1"/>
        <c:majorTickMark val="out"/>
        <c:minorTickMark val="none"/>
        <c:tickLblPos val="nextTo"/>
        <c:crossAx val="3508480"/>
        <c:crosses val="autoZero"/>
        <c:auto val="1"/>
        <c:lblAlgn val="ctr"/>
        <c:lblOffset val="100"/>
        <c:noMultiLvlLbl val="0"/>
      </c:catAx>
      <c:valAx>
        <c:axId val="3508480"/>
        <c:scaling>
          <c:orientation val="minMax"/>
          <c:max val="80"/>
        </c:scaling>
        <c:delete val="1"/>
        <c:axPos val="l"/>
        <c:majorGridlines/>
        <c:numFmt formatCode="General" sourceLinked="1"/>
        <c:majorTickMark val="out"/>
        <c:minorTickMark val="none"/>
        <c:tickLblPos val="nextTo"/>
        <c:crossAx val="210681856"/>
        <c:crosses val="autoZero"/>
        <c:crossBetween val="between"/>
      </c:valAx>
    </c:plotArea>
    <c:plotVisOnly val="1"/>
    <c:dispBlanksAs val="gap"/>
    <c:showDLblsOverMax val="0"/>
  </c:chart>
  <c:txPr>
    <a:bodyPr/>
    <a:lstStyle/>
    <a:p>
      <a:pPr>
        <a:defRPr sz="1800"/>
      </a:pPr>
      <a:endParaRPr lang="en-US"/>
    </a:p>
  </c:txPr>
  <c:externalData r:id="rId1">
    <c:autoUpdate val="0"/>
  </c:externalData>
</c:chartSpace>
</file>

<file path=ppt/diagrams/colors1.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14A67F1-CA88-427F-8936-4A4B14026BF1}" type="doc">
      <dgm:prSet loTypeId="urn:microsoft.com/office/officeart/2005/8/layout/chevron2" loCatId="list" qsTypeId="urn:microsoft.com/office/officeart/2005/8/quickstyle/3d1" qsCatId="3D" csTypeId="urn:microsoft.com/office/officeart/2005/8/colors/accent2_5" csCatId="accent2" phldr="1"/>
      <dgm:spPr/>
      <dgm:t>
        <a:bodyPr/>
        <a:lstStyle/>
        <a:p>
          <a:endParaRPr lang="en-US"/>
        </a:p>
      </dgm:t>
    </dgm:pt>
    <dgm:pt modelId="{BF022705-1F17-4D1A-A1F2-1DCD5E29436E}">
      <dgm:prSet phldrT="[Text]"/>
      <dgm:spPr/>
      <dgm:t>
        <a:bodyPr/>
        <a:lstStyle/>
        <a:p>
          <a:r>
            <a:rPr lang="en-US" dirty="0" smtClean="0"/>
            <a:t>Continuous Trading</a:t>
          </a:r>
          <a:endParaRPr lang="en-US" dirty="0"/>
        </a:p>
      </dgm:t>
    </dgm:pt>
    <dgm:pt modelId="{4DC28317-BD14-449E-A45D-58F3748035A3}" type="parTrans" cxnId="{5FD16B66-D49D-44F0-A57A-DAD131E0793C}">
      <dgm:prSet/>
      <dgm:spPr/>
      <dgm:t>
        <a:bodyPr/>
        <a:lstStyle/>
        <a:p>
          <a:endParaRPr lang="en-US"/>
        </a:p>
      </dgm:t>
    </dgm:pt>
    <dgm:pt modelId="{76DEEDC0-3E14-4EDC-A28F-DE5647592888}" type="sibTrans" cxnId="{5FD16B66-D49D-44F0-A57A-DAD131E0793C}">
      <dgm:prSet/>
      <dgm:spPr/>
      <dgm:t>
        <a:bodyPr/>
        <a:lstStyle/>
        <a:p>
          <a:endParaRPr lang="en-US"/>
        </a:p>
      </dgm:t>
    </dgm:pt>
    <dgm:pt modelId="{29DAD371-3D77-4A80-B009-B2A8182DC77E}">
      <dgm:prSet phldrT="[Text]" custT="1"/>
      <dgm:spPr/>
      <dgm:t>
        <a:bodyPr/>
        <a:lstStyle/>
        <a:p>
          <a:r>
            <a:rPr lang="en-US" sz="1800" u="sng" dirty="0" smtClean="0"/>
            <a:t>9am – 4pm</a:t>
          </a:r>
          <a:endParaRPr lang="en-US" sz="1800" u="sng" dirty="0"/>
        </a:p>
      </dgm:t>
    </dgm:pt>
    <dgm:pt modelId="{34A48B8D-823D-4716-87B4-5BEB01B479DE}" type="parTrans" cxnId="{B20A793A-61BE-4D23-9CB2-D94A2E71866F}">
      <dgm:prSet/>
      <dgm:spPr/>
      <dgm:t>
        <a:bodyPr/>
        <a:lstStyle/>
        <a:p>
          <a:endParaRPr lang="en-US"/>
        </a:p>
      </dgm:t>
    </dgm:pt>
    <dgm:pt modelId="{30530DDD-2579-4E35-8330-9A40112A1552}" type="sibTrans" cxnId="{B20A793A-61BE-4D23-9CB2-D94A2E71866F}">
      <dgm:prSet/>
      <dgm:spPr/>
      <dgm:t>
        <a:bodyPr/>
        <a:lstStyle/>
        <a:p>
          <a:endParaRPr lang="en-US"/>
        </a:p>
      </dgm:t>
    </dgm:pt>
    <dgm:pt modelId="{2598188D-1E40-4F03-93BC-400C26939A76}">
      <dgm:prSet phldrT="[Text]" custT="1"/>
      <dgm:spPr/>
      <dgm:t>
        <a:bodyPr/>
        <a:lstStyle/>
        <a:p>
          <a:r>
            <a:rPr lang="en-US" sz="1600" dirty="0" smtClean="0"/>
            <a:t>Do nothing</a:t>
          </a:r>
          <a:endParaRPr lang="en-US" sz="1600" dirty="0"/>
        </a:p>
      </dgm:t>
    </dgm:pt>
    <dgm:pt modelId="{06460C9B-6EFD-4F0A-AD9E-31A47C098F2E}" type="parTrans" cxnId="{04ADBBD8-D4A5-47DE-AE11-5E2CAE5CB769}">
      <dgm:prSet/>
      <dgm:spPr/>
      <dgm:t>
        <a:bodyPr/>
        <a:lstStyle/>
        <a:p>
          <a:endParaRPr lang="en-US"/>
        </a:p>
      </dgm:t>
    </dgm:pt>
    <dgm:pt modelId="{63EF5CC5-1234-4D97-815B-6EDD64FBD56D}" type="sibTrans" cxnId="{04ADBBD8-D4A5-47DE-AE11-5E2CAE5CB769}">
      <dgm:prSet/>
      <dgm:spPr/>
      <dgm:t>
        <a:bodyPr/>
        <a:lstStyle/>
        <a:p>
          <a:endParaRPr lang="en-US"/>
        </a:p>
      </dgm:t>
    </dgm:pt>
    <dgm:pt modelId="{F2B15B1D-B4E4-4130-826B-F360B9DA818B}">
      <dgm:prSet phldrT="[Text]"/>
      <dgm:spPr/>
      <dgm:t>
        <a:bodyPr/>
        <a:lstStyle/>
        <a:p>
          <a:r>
            <a:rPr lang="en-US" dirty="0" smtClean="0"/>
            <a:t>Closing Auction</a:t>
          </a:r>
          <a:endParaRPr lang="en-US" dirty="0"/>
        </a:p>
      </dgm:t>
    </dgm:pt>
    <dgm:pt modelId="{FB6D7466-3BDE-4386-A918-0125203F8D9D}" type="parTrans" cxnId="{AE8931DE-7FF7-41D0-8D22-ED5B2C2033F9}">
      <dgm:prSet/>
      <dgm:spPr/>
      <dgm:t>
        <a:bodyPr/>
        <a:lstStyle/>
        <a:p>
          <a:endParaRPr lang="en-US"/>
        </a:p>
      </dgm:t>
    </dgm:pt>
    <dgm:pt modelId="{A8588598-E57F-4D15-8798-89CCBE845375}" type="sibTrans" cxnId="{AE8931DE-7FF7-41D0-8D22-ED5B2C2033F9}">
      <dgm:prSet/>
      <dgm:spPr/>
      <dgm:t>
        <a:bodyPr/>
        <a:lstStyle/>
        <a:p>
          <a:endParaRPr lang="en-US"/>
        </a:p>
      </dgm:t>
    </dgm:pt>
    <dgm:pt modelId="{CC214645-443F-4EA5-B605-CACE39F25428}">
      <dgm:prSet phldrT="[Text]" custT="1"/>
      <dgm:spPr/>
      <dgm:t>
        <a:bodyPr/>
        <a:lstStyle/>
        <a:p>
          <a:r>
            <a:rPr lang="en-US" sz="1800" u="sng" dirty="0" smtClean="0"/>
            <a:t>4pm – 4.10pm</a:t>
          </a:r>
          <a:endParaRPr lang="en-US" sz="1800" u="sng" dirty="0"/>
        </a:p>
      </dgm:t>
    </dgm:pt>
    <dgm:pt modelId="{4CBB8833-89E6-48AD-BBCD-20F2FEEC1BC1}" type="parTrans" cxnId="{88267C33-3917-406E-9265-642BEA36FB65}">
      <dgm:prSet/>
      <dgm:spPr/>
      <dgm:t>
        <a:bodyPr/>
        <a:lstStyle/>
        <a:p>
          <a:endParaRPr lang="en-US"/>
        </a:p>
      </dgm:t>
    </dgm:pt>
    <dgm:pt modelId="{ECBA28C5-4148-4EA0-9B55-2353C0FEBDF6}" type="sibTrans" cxnId="{88267C33-3917-406E-9265-642BEA36FB65}">
      <dgm:prSet/>
      <dgm:spPr/>
      <dgm:t>
        <a:bodyPr/>
        <a:lstStyle/>
        <a:p>
          <a:endParaRPr lang="en-US"/>
        </a:p>
      </dgm:t>
    </dgm:pt>
    <dgm:pt modelId="{9EDE9FC8-D565-4B9B-9090-489571158814}">
      <dgm:prSet phldrT="[Text]" custT="1"/>
      <dgm:spPr/>
      <dgm:t>
        <a:bodyPr/>
        <a:lstStyle/>
        <a:p>
          <a:r>
            <a:rPr lang="en-US" sz="1600" dirty="0" smtClean="0"/>
            <a:t>Buy all the 2.8 billion </a:t>
          </a:r>
          <a:r>
            <a:rPr lang="en-US" sz="1600" dirty="0" err="1" smtClean="0"/>
            <a:t>Tencent</a:t>
          </a:r>
          <a:r>
            <a:rPr lang="en-US" sz="1600" b="1" dirty="0" err="1" smtClean="0">
              <a:solidFill>
                <a:srgbClr val="0070C0"/>
              </a:solidFill>
            </a:rPr>
            <a:t>@Market</a:t>
          </a:r>
          <a:endParaRPr lang="en-US" sz="1600" b="1" dirty="0">
            <a:solidFill>
              <a:srgbClr val="0070C0"/>
            </a:solidFill>
          </a:endParaRPr>
        </a:p>
      </dgm:t>
    </dgm:pt>
    <dgm:pt modelId="{2D25F017-A151-496F-8434-F74182F2567C}" type="parTrans" cxnId="{505B73A7-6545-4DD6-B38E-DF0284AB24D7}">
      <dgm:prSet/>
      <dgm:spPr/>
      <dgm:t>
        <a:bodyPr/>
        <a:lstStyle/>
        <a:p>
          <a:endParaRPr lang="en-US"/>
        </a:p>
      </dgm:t>
    </dgm:pt>
    <dgm:pt modelId="{EE7F9A17-CEEC-4198-962D-2BA6D5610984}" type="sibTrans" cxnId="{505B73A7-6545-4DD6-B38E-DF0284AB24D7}">
      <dgm:prSet/>
      <dgm:spPr/>
      <dgm:t>
        <a:bodyPr/>
        <a:lstStyle/>
        <a:p>
          <a:endParaRPr lang="en-US"/>
        </a:p>
      </dgm:t>
    </dgm:pt>
    <dgm:pt modelId="{F9154281-255C-4D8E-B5A7-EFCEFC6CC51E}">
      <dgm:prSet phldrT="[Text]"/>
      <dgm:spPr/>
      <dgm:t>
        <a:bodyPr/>
        <a:lstStyle/>
        <a:p>
          <a:r>
            <a:rPr lang="en-US" dirty="0" smtClean="0"/>
            <a:t>Closing </a:t>
          </a:r>
          <a:endParaRPr lang="en-US" dirty="0"/>
        </a:p>
      </dgm:t>
    </dgm:pt>
    <dgm:pt modelId="{55A8E124-2F31-4A2C-B33F-D45878B73513}" type="parTrans" cxnId="{B0CF8D35-81EA-4CB9-B633-35A5A8997B66}">
      <dgm:prSet/>
      <dgm:spPr/>
      <dgm:t>
        <a:bodyPr/>
        <a:lstStyle/>
        <a:p>
          <a:endParaRPr lang="en-US"/>
        </a:p>
      </dgm:t>
    </dgm:pt>
    <dgm:pt modelId="{B1702E73-98B0-43A8-B076-7AD4C5052920}" type="sibTrans" cxnId="{B0CF8D35-81EA-4CB9-B633-35A5A8997B66}">
      <dgm:prSet/>
      <dgm:spPr/>
      <dgm:t>
        <a:bodyPr/>
        <a:lstStyle/>
        <a:p>
          <a:endParaRPr lang="en-US"/>
        </a:p>
      </dgm:t>
    </dgm:pt>
    <dgm:pt modelId="{900AD8F5-E6EE-4312-8773-2FCA9B046211}">
      <dgm:prSet phldrT="[Text]" custT="1"/>
      <dgm:spPr/>
      <dgm:t>
        <a:bodyPr/>
        <a:lstStyle/>
        <a:p>
          <a:r>
            <a:rPr lang="en-US" sz="1600" dirty="0" smtClean="0"/>
            <a:t>All execute at the Closing Price </a:t>
          </a:r>
          <a:r>
            <a:rPr lang="en-US" sz="1600" smtClean="0"/>
            <a:t>$550</a:t>
          </a:r>
          <a:r>
            <a:rPr lang="en-US" sz="1600" dirty="0" smtClean="0"/>
            <a:t/>
          </a:r>
          <a:br>
            <a:rPr lang="en-US" sz="1600" dirty="0" smtClean="0"/>
          </a:br>
          <a:r>
            <a:rPr lang="en-US" sz="1600" dirty="0" smtClean="0"/>
            <a:t>(which is the benchmark price)</a:t>
          </a:r>
          <a:endParaRPr lang="en-US" sz="1600" dirty="0"/>
        </a:p>
      </dgm:t>
    </dgm:pt>
    <dgm:pt modelId="{A263DBD4-98C2-41B6-B731-F12035C78E2E}" type="parTrans" cxnId="{3244424D-E5C8-4F95-8878-CD2570E89A9C}">
      <dgm:prSet/>
      <dgm:spPr/>
      <dgm:t>
        <a:bodyPr/>
        <a:lstStyle/>
        <a:p>
          <a:endParaRPr lang="en-US"/>
        </a:p>
      </dgm:t>
    </dgm:pt>
    <dgm:pt modelId="{B085BEAF-271A-4C99-BA69-500242369E5C}" type="sibTrans" cxnId="{3244424D-E5C8-4F95-8878-CD2570E89A9C}">
      <dgm:prSet/>
      <dgm:spPr/>
      <dgm:t>
        <a:bodyPr/>
        <a:lstStyle/>
        <a:p>
          <a:endParaRPr lang="en-US"/>
        </a:p>
      </dgm:t>
    </dgm:pt>
    <dgm:pt modelId="{16BF0C17-97FF-4782-B99D-E2D61CCA1B91}">
      <dgm:prSet phldrT="[Text]" custT="1"/>
      <dgm:spPr/>
      <dgm:t>
        <a:bodyPr/>
        <a:lstStyle/>
        <a:p>
          <a:endParaRPr lang="en-US" sz="1600" dirty="0"/>
        </a:p>
      </dgm:t>
    </dgm:pt>
    <dgm:pt modelId="{3CADB9FF-9F81-4933-897A-43599B99B334}" type="parTrans" cxnId="{5A3258B5-526E-4789-84D0-B060C760DB39}">
      <dgm:prSet/>
      <dgm:spPr/>
      <dgm:t>
        <a:bodyPr/>
        <a:lstStyle/>
        <a:p>
          <a:endParaRPr lang="en-US"/>
        </a:p>
      </dgm:t>
    </dgm:pt>
    <dgm:pt modelId="{DCE3A5D7-FFFB-4E58-9DAA-2EB81D0BD6AA}" type="sibTrans" cxnId="{5A3258B5-526E-4789-84D0-B060C760DB39}">
      <dgm:prSet/>
      <dgm:spPr/>
      <dgm:t>
        <a:bodyPr/>
        <a:lstStyle/>
        <a:p>
          <a:endParaRPr lang="en-US"/>
        </a:p>
      </dgm:t>
    </dgm:pt>
    <dgm:pt modelId="{38CC9FD5-1C80-4ACC-8C60-347497C7B5B2}">
      <dgm:prSet phldrT="[Text]" custT="1"/>
      <dgm:spPr/>
      <dgm:t>
        <a:bodyPr/>
        <a:lstStyle/>
        <a:p>
          <a:r>
            <a:rPr lang="en-US" sz="1600" dirty="0" smtClean="0"/>
            <a:t>Closing price is $550</a:t>
          </a:r>
          <a:endParaRPr lang="en-US" sz="1600" dirty="0"/>
        </a:p>
      </dgm:t>
    </dgm:pt>
    <dgm:pt modelId="{61020213-0395-4051-8EBE-A69F99B5D3CF}" type="parTrans" cxnId="{316DECF3-7915-4301-8F7D-F8284BB8EF70}">
      <dgm:prSet/>
      <dgm:spPr/>
      <dgm:t>
        <a:bodyPr/>
        <a:lstStyle/>
        <a:p>
          <a:endParaRPr lang="en-US"/>
        </a:p>
      </dgm:t>
    </dgm:pt>
    <dgm:pt modelId="{AE2481E3-AA23-4CA2-A357-5D744D6595AC}" type="sibTrans" cxnId="{316DECF3-7915-4301-8F7D-F8284BB8EF70}">
      <dgm:prSet/>
      <dgm:spPr/>
      <dgm:t>
        <a:bodyPr/>
        <a:lstStyle/>
        <a:p>
          <a:endParaRPr lang="en-US"/>
        </a:p>
      </dgm:t>
    </dgm:pt>
    <dgm:pt modelId="{255F3F10-A148-4414-9302-4D615D3B0462}" type="pres">
      <dgm:prSet presAssocID="{614A67F1-CA88-427F-8936-4A4B14026BF1}" presName="linearFlow" presStyleCnt="0">
        <dgm:presLayoutVars>
          <dgm:dir/>
          <dgm:animLvl val="lvl"/>
          <dgm:resizeHandles val="exact"/>
        </dgm:presLayoutVars>
      </dgm:prSet>
      <dgm:spPr/>
      <dgm:t>
        <a:bodyPr/>
        <a:lstStyle/>
        <a:p>
          <a:endParaRPr lang="en-US"/>
        </a:p>
      </dgm:t>
    </dgm:pt>
    <dgm:pt modelId="{14CB4EA2-8031-4C74-ACF9-919244A4B3BC}" type="pres">
      <dgm:prSet presAssocID="{BF022705-1F17-4D1A-A1F2-1DCD5E29436E}" presName="composite" presStyleCnt="0"/>
      <dgm:spPr/>
    </dgm:pt>
    <dgm:pt modelId="{603636BE-C6D6-4D23-AC1F-B3C028FAD1A9}" type="pres">
      <dgm:prSet presAssocID="{BF022705-1F17-4D1A-A1F2-1DCD5E29436E}" presName="parentText" presStyleLbl="alignNode1" presStyleIdx="0" presStyleCnt="3">
        <dgm:presLayoutVars>
          <dgm:chMax val="1"/>
          <dgm:bulletEnabled val="1"/>
        </dgm:presLayoutVars>
      </dgm:prSet>
      <dgm:spPr/>
      <dgm:t>
        <a:bodyPr/>
        <a:lstStyle/>
        <a:p>
          <a:endParaRPr lang="en-US"/>
        </a:p>
      </dgm:t>
    </dgm:pt>
    <dgm:pt modelId="{16B6CA9F-190D-4B84-A54C-DFA35B5EFC7F}" type="pres">
      <dgm:prSet presAssocID="{BF022705-1F17-4D1A-A1F2-1DCD5E29436E}" presName="descendantText" presStyleLbl="alignAcc1" presStyleIdx="0" presStyleCnt="3" custLinFactNeighborX="3371">
        <dgm:presLayoutVars>
          <dgm:bulletEnabled val="1"/>
        </dgm:presLayoutVars>
      </dgm:prSet>
      <dgm:spPr/>
      <dgm:t>
        <a:bodyPr/>
        <a:lstStyle/>
        <a:p>
          <a:endParaRPr lang="en-US"/>
        </a:p>
      </dgm:t>
    </dgm:pt>
    <dgm:pt modelId="{EBED9A2A-8121-4B7A-9106-FEBC44589A53}" type="pres">
      <dgm:prSet presAssocID="{76DEEDC0-3E14-4EDC-A28F-DE5647592888}" presName="sp" presStyleCnt="0"/>
      <dgm:spPr/>
    </dgm:pt>
    <dgm:pt modelId="{01421BE7-ACD5-4CE7-B9B0-FFF38519C7F7}" type="pres">
      <dgm:prSet presAssocID="{F2B15B1D-B4E4-4130-826B-F360B9DA818B}" presName="composite" presStyleCnt="0"/>
      <dgm:spPr/>
    </dgm:pt>
    <dgm:pt modelId="{ADD4B9CB-50A2-4F21-8681-E748ECD76EDF}" type="pres">
      <dgm:prSet presAssocID="{F2B15B1D-B4E4-4130-826B-F360B9DA818B}" presName="parentText" presStyleLbl="alignNode1" presStyleIdx="1" presStyleCnt="3">
        <dgm:presLayoutVars>
          <dgm:chMax val="1"/>
          <dgm:bulletEnabled val="1"/>
        </dgm:presLayoutVars>
      </dgm:prSet>
      <dgm:spPr/>
      <dgm:t>
        <a:bodyPr/>
        <a:lstStyle/>
        <a:p>
          <a:endParaRPr lang="en-US"/>
        </a:p>
      </dgm:t>
    </dgm:pt>
    <dgm:pt modelId="{6A7A0FF8-8631-44B7-A66F-BC11E5283850}" type="pres">
      <dgm:prSet presAssocID="{F2B15B1D-B4E4-4130-826B-F360B9DA818B}" presName="descendantText" presStyleLbl="alignAcc1" presStyleIdx="1" presStyleCnt="3" custScaleY="126046">
        <dgm:presLayoutVars>
          <dgm:bulletEnabled val="1"/>
        </dgm:presLayoutVars>
      </dgm:prSet>
      <dgm:spPr/>
      <dgm:t>
        <a:bodyPr/>
        <a:lstStyle/>
        <a:p>
          <a:endParaRPr lang="en-US"/>
        </a:p>
      </dgm:t>
    </dgm:pt>
    <dgm:pt modelId="{939629BF-6AD8-4731-B1AF-8F51C74B451E}" type="pres">
      <dgm:prSet presAssocID="{A8588598-E57F-4D15-8798-89CCBE845375}" presName="sp" presStyleCnt="0"/>
      <dgm:spPr/>
    </dgm:pt>
    <dgm:pt modelId="{F8740507-25AF-4923-B957-82443EF88CF0}" type="pres">
      <dgm:prSet presAssocID="{F9154281-255C-4D8E-B5A7-EFCEFC6CC51E}" presName="composite" presStyleCnt="0"/>
      <dgm:spPr/>
    </dgm:pt>
    <dgm:pt modelId="{F56B736E-DB50-4888-82BA-84A7599A49D5}" type="pres">
      <dgm:prSet presAssocID="{F9154281-255C-4D8E-B5A7-EFCEFC6CC51E}" presName="parentText" presStyleLbl="alignNode1" presStyleIdx="2" presStyleCnt="3">
        <dgm:presLayoutVars>
          <dgm:chMax val="1"/>
          <dgm:bulletEnabled val="1"/>
        </dgm:presLayoutVars>
      </dgm:prSet>
      <dgm:spPr/>
      <dgm:t>
        <a:bodyPr/>
        <a:lstStyle/>
        <a:p>
          <a:endParaRPr lang="en-US"/>
        </a:p>
      </dgm:t>
    </dgm:pt>
    <dgm:pt modelId="{320A2523-2723-4357-AB27-501B1CA61E5A}" type="pres">
      <dgm:prSet presAssocID="{F9154281-255C-4D8E-B5A7-EFCEFC6CC51E}" presName="descendantText" presStyleLbl="alignAcc1" presStyleIdx="2" presStyleCnt="3" custLinFactNeighborX="97" custLinFactNeighborY="4237">
        <dgm:presLayoutVars>
          <dgm:bulletEnabled val="1"/>
        </dgm:presLayoutVars>
      </dgm:prSet>
      <dgm:spPr/>
      <dgm:t>
        <a:bodyPr/>
        <a:lstStyle/>
        <a:p>
          <a:endParaRPr lang="en-US"/>
        </a:p>
      </dgm:t>
    </dgm:pt>
  </dgm:ptLst>
  <dgm:cxnLst>
    <dgm:cxn modelId="{CA195992-DCAE-4045-A779-3FCA6F741729}" type="presOf" srcId="{F2B15B1D-B4E4-4130-826B-F360B9DA818B}" destId="{ADD4B9CB-50A2-4F21-8681-E748ECD76EDF}" srcOrd="0" destOrd="0" presId="urn:microsoft.com/office/officeart/2005/8/layout/chevron2"/>
    <dgm:cxn modelId="{5A3258B5-526E-4789-84D0-B060C760DB39}" srcId="{CC214645-443F-4EA5-B605-CACE39F25428}" destId="{16BF0C17-97FF-4782-B99D-E2D61CCA1B91}" srcOrd="2" destOrd="0" parTransId="{3CADB9FF-9F81-4933-897A-43599B99B334}" sibTransId="{DCE3A5D7-FFFB-4E58-9DAA-2EB81D0BD6AA}"/>
    <dgm:cxn modelId="{D88D2C87-377A-40C1-8EAB-76C5A4375766}" type="presOf" srcId="{CC214645-443F-4EA5-B605-CACE39F25428}" destId="{6A7A0FF8-8631-44B7-A66F-BC11E5283850}" srcOrd="0" destOrd="0" presId="urn:microsoft.com/office/officeart/2005/8/layout/chevron2"/>
    <dgm:cxn modelId="{505B73A7-6545-4DD6-B38E-DF0284AB24D7}" srcId="{CC214645-443F-4EA5-B605-CACE39F25428}" destId="{9EDE9FC8-D565-4B9B-9090-489571158814}" srcOrd="0" destOrd="0" parTransId="{2D25F017-A151-496F-8434-F74182F2567C}" sibTransId="{EE7F9A17-CEEC-4198-962D-2BA6D5610984}"/>
    <dgm:cxn modelId="{5FD16B66-D49D-44F0-A57A-DAD131E0793C}" srcId="{614A67F1-CA88-427F-8936-4A4B14026BF1}" destId="{BF022705-1F17-4D1A-A1F2-1DCD5E29436E}" srcOrd="0" destOrd="0" parTransId="{4DC28317-BD14-449E-A45D-58F3748035A3}" sibTransId="{76DEEDC0-3E14-4EDC-A28F-DE5647592888}"/>
    <dgm:cxn modelId="{B0CF8D35-81EA-4CB9-B633-35A5A8997B66}" srcId="{614A67F1-CA88-427F-8936-4A4B14026BF1}" destId="{F9154281-255C-4D8E-B5A7-EFCEFC6CC51E}" srcOrd="2" destOrd="0" parTransId="{55A8E124-2F31-4A2C-B33F-D45878B73513}" sibTransId="{B1702E73-98B0-43A8-B076-7AD4C5052920}"/>
    <dgm:cxn modelId="{AE8931DE-7FF7-41D0-8D22-ED5B2C2033F9}" srcId="{614A67F1-CA88-427F-8936-4A4B14026BF1}" destId="{F2B15B1D-B4E4-4130-826B-F360B9DA818B}" srcOrd="1" destOrd="0" parTransId="{FB6D7466-3BDE-4386-A918-0125203F8D9D}" sibTransId="{A8588598-E57F-4D15-8798-89CCBE845375}"/>
    <dgm:cxn modelId="{195D17BB-DBF1-4A2D-915F-47FC7D904B01}" type="presOf" srcId="{BF022705-1F17-4D1A-A1F2-1DCD5E29436E}" destId="{603636BE-C6D6-4D23-AC1F-B3C028FAD1A9}" srcOrd="0" destOrd="0" presId="urn:microsoft.com/office/officeart/2005/8/layout/chevron2"/>
    <dgm:cxn modelId="{803CDD4E-761D-4C67-B4F4-B7DEB1543E79}" type="presOf" srcId="{614A67F1-CA88-427F-8936-4A4B14026BF1}" destId="{255F3F10-A148-4414-9302-4D615D3B0462}" srcOrd="0" destOrd="0" presId="urn:microsoft.com/office/officeart/2005/8/layout/chevron2"/>
    <dgm:cxn modelId="{95D8F394-C213-469F-AA8B-1427535A86CA}" type="presOf" srcId="{29DAD371-3D77-4A80-B009-B2A8182DC77E}" destId="{16B6CA9F-190D-4B84-A54C-DFA35B5EFC7F}" srcOrd="0" destOrd="0" presId="urn:microsoft.com/office/officeart/2005/8/layout/chevron2"/>
    <dgm:cxn modelId="{C3BDD026-0C15-4CCF-BC4A-0E5CD72AF640}" type="presOf" srcId="{16BF0C17-97FF-4782-B99D-E2D61CCA1B91}" destId="{6A7A0FF8-8631-44B7-A66F-BC11E5283850}" srcOrd="0" destOrd="3" presId="urn:microsoft.com/office/officeart/2005/8/layout/chevron2"/>
    <dgm:cxn modelId="{CB87C175-88AA-4866-9900-AF9A20997B1B}" type="presOf" srcId="{38CC9FD5-1C80-4ACC-8C60-347497C7B5B2}" destId="{6A7A0FF8-8631-44B7-A66F-BC11E5283850}" srcOrd="0" destOrd="2" presId="urn:microsoft.com/office/officeart/2005/8/layout/chevron2"/>
    <dgm:cxn modelId="{B20A793A-61BE-4D23-9CB2-D94A2E71866F}" srcId="{BF022705-1F17-4D1A-A1F2-1DCD5E29436E}" destId="{29DAD371-3D77-4A80-B009-B2A8182DC77E}" srcOrd="0" destOrd="0" parTransId="{34A48B8D-823D-4716-87B4-5BEB01B479DE}" sibTransId="{30530DDD-2579-4E35-8330-9A40112A1552}"/>
    <dgm:cxn modelId="{71014371-4FAE-4217-ACB6-BFCDC073E4B6}" type="presOf" srcId="{9EDE9FC8-D565-4B9B-9090-489571158814}" destId="{6A7A0FF8-8631-44B7-A66F-BC11E5283850}" srcOrd="0" destOrd="1" presId="urn:microsoft.com/office/officeart/2005/8/layout/chevron2"/>
    <dgm:cxn modelId="{5A04EEDA-3130-4DB3-9847-EB7629902E3D}" type="presOf" srcId="{900AD8F5-E6EE-4312-8773-2FCA9B046211}" destId="{320A2523-2723-4357-AB27-501B1CA61E5A}" srcOrd="0" destOrd="0" presId="urn:microsoft.com/office/officeart/2005/8/layout/chevron2"/>
    <dgm:cxn modelId="{A890D96F-3810-4869-887C-DEFBA2FB1C64}" type="presOf" srcId="{F9154281-255C-4D8E-B5A7-EFCEFC6CC51E}" destId="{F56B736E-DB50-4888-82BA-84A7599A49D5}" srcOrd="0" destOrd="0" presId="urn:microsoft.com/office/officeart/2005/8/layout/chevron2"/>
    <dgm:cxn modelId="{88267C33-3917-406E-9265-642BEA36FB65}" srcId="{F2B15B1D-B4E4-4130-826B-F360B9DA818B}" destId="{CC214645-443F-4EA5-B605-CACE39F25428}" srcOrd="0" destOrd="0" parTransId="{4CBB8833-89E6-48AD-BBCD-20F2FEEC1BC1}" sibTransId="{ECBA28C5-4148-4EA0-9B55-2353C0FEBDF6}"/>
    <dgm:cxn modelId="{04ADBBD8-D4A5-47DE-AE11-5E2CAE5CB769}" srcId="{29DAD371-3D77-4A80-B009-B2A8182DC77E}" destId="{2598188D-1E40-4F03-93BC-400C26939A76}" srcOrd="0" destOrd="0" parTransId="{06460C9B-6EFD-4F0A-AD9E-31A47C098F2E}" sibTransId="{63EF5CC5-1234-4D97-815B-6EDD64FBD56D}"/>
    <dgm:cxn modelId="{740FD21B-7718-4A7E-8351-FBE8465E20F7}" type="presOf" srcId="{2598188D-1E40-4F03-93BC-400C26939A76}" destId="{16B6CA9F-190D-4B84-A54C-DFA35B5EFC7F}" srcOrd="0" destOrd="1" presId="urn:microsoft.com/office/officeart/2005/8/layout/chevron2"/>
    <dgm:cxn modelId="{316DECF3-7915-4301-8F7D-F8284BB8EF70}" srcId="{CC214645-443F-4EA5-B605-CACE39F25428}" destId="{38CC9FD5-1C80-4ACC-8C60-347497C7B5B2}" srcOrd="1" destOrd="0" parTransId="{61020213-0395-4051-8EBE-A69F99B5D3CF}" sibTransId="{AE2481E3-AA23-4CA2-A357-5D744D6595AC}"/>
    <dgm:cxn modelId="{3244424D-E5C8-4F95-8878-CD2570E89A9C}" srcId="{F9154281-255C-4D8E-B5A7-EFCEFC6CC51E}" destId="{900AD8F5-E6EE-4312-8773-2FCA9B046211}" srcOrd="0" destOrd="0" parTransId="{A263DBD4-98C2-41B6-B731-F12035C78E2E}" sibTransId="{B085BEAF-271A-4C99-BA69-500242369E5C}"/>
    <dgm:cxn modelId="{50169E43-4A8A-4F86-8D5C-8F7C32018470}" type="presParOf" srcId="{255F3F10-A148-4414-9302-4D615D3B0462}" destId="{14CB4EA2-8031-4C74-ACF9-919244A4B3BC}" srcOrd="0" destOrd="0" presId="urn:microsoft.com/office/officeart/2005/8/layout/chevron2"/>
    <dgm:cxn modelId="{48F826F8-5308-46A6-863D-ABE9B6393AD5}" type="presParOf" srcId="{14CB4EA2-8031-4C74-ACF9-919244A4B3BC}" destId="{603636BE-C6D6-4D23-AC1F-B3C028FAD1A9}" srcOrd="0" destOrd="0" presId="urn:microsoft.com/office/officeart/2005/8/layout/chevron2"/>
    <dgm:cxn modelId="{4F2C0061-5FF8-4607-A433-1C3F1E9DAD68}" type="presParOf" srcId="{14CB4EA2-8031-4C74-ACF9-919244A4B3BC}" destId="{16B6CA9F-190D-4B84-A54C-DFA35B5EFC7F}" srcOrd="1" destOrd="0" presId="urn:microsoft.com/office/officeart/2005/8/layout/chevron2"/>
    <dgm:cxn modelId="{52839A3F-DB54-4EA2-B162-99E78B200F8F}" type="presParOf" srcId="{255F3F10-A148-4414-9302-4D615D3B0462}" destId="{EBED9A2A-8121-4B7A-9106-FEBC44589A53}" srcOrd="1" destOrd="0" presId="urn:microsoft.com/office/officeart/2005/8/layout/chevron2"/>
    <dgm:cxn modelId="{A95DC006-31D0-4CA0-AC59-08D6F94BD2DE}" type="presParOf" srcId="{255F3F10-A148-4414-9302-4D615D3B0462}" destId="{01421BE7-ACD5-4CE7-B9B0-FFF38519C7F7}" srcOrd="2" destOrd="0" presId="urn:microsoft.com/office/officeart/2005/8/layout/chevron2"/>
    <dgm:cxn modelId="{67903ECA-EFDD-442B-82D0-FEFA5F82519D}" type="presParOf" srcId="{01421BE7-ACD5-4CE7-B9B0-FFF38519C7F7}" destId="{ADD4B9CB-50A2-4F21-8681-E748ECD76EDF}" srcOrd="0" destOrd="0" presId="urn:microsoft.com/office/officeart/2005/8/layout/chevron2"/>
    <dgm:cxn modelId="{E2DC6B93-7258-4F96-9B26-D8804146FE68}" type="presParOf" srcId="{01421BE7-ACD5-4CE7-B9B0-FFF38519C7F7}" destId="{6A7A0FF8-8631-44B7-A66F-BC11E5283850}" srcOrd="1" destOrd="0" presId="urn:microsoft.com/office/officeart/2005/8/layout/chevron2"/>
    <dgm:cxn modelId="{3A281589-1137-4F03-B142-1F3790CC3DFB}" type="presParOf" srcId="{255F3F10-A148-4414-9302-4D615D3B0462}" destId="{939629BF-6AD8-4731-B1AF-8F51C74B451E}" srcOrd="3" destOrd="0" presId="urn:microsoft.com/office/officeart/2005/8/layout/chevron2"/>
    <dgm:cxn modelId="{6F5E8C25-7260-475F-9D92-CB1A5BC2C114}" type="presParOf" srcId="{255F3F10-A148-4414-9302-4D615D3B0462}" destId="{F8740507-25AF-4923-B957-82443EF88CF0}" srcOrd="4" destOrd="0" presId="urn:microsoft.com/office/officeart/2005/8/layout/chevron2"/>
    <dgm:cxn modelId="{17FED4DE-BAA9-4954-8842-65006A8246FA}" type="presParOf" srcId="{F8740507-25AF-4923-B957-82443EF88CF0}" destId="{F56B736E-DB50-4888-82BA-84A7599A49D5}" srcOrd="0" destOrd="0" presId="urn:microsoft.com/office/officeart/2005/8/layout/chevron2"/>
    <dgm:cxn modelId="{69983D77-CF45-4116-8F32-56015293A129}" type="presParOf" srcId="{F8740507-25AF-4923-B957-82443EF88CF0}" destId="{320A2523-2723-4357-AB27-501B1CA61E5A}"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614A67F1-CA88-427F-8936-4A4B14026BF1}" type="doc">
      <dgm:prSet loTypeId="urn:microsoft.com/office/officeart/2005/8/layout/chevron2" loCatId="list" qsTypeId="urn:microsoft.com/office/officeart/2005/8/quickstyle/3d1" qsCatId="3D" csTypeId="urn:microsoft.com/office/officeart/2005/8/colors/accent2_5" csCatId="accent2" phldr="1"/>
      <dgm:spPr/>
      <dgm:t>
        <a:bodyPr/>
        <a:lstStyle/>
        <a:p>
          <a:endParaRPr lang="en-US"/>
        </a:p>
      </dgm:t>
    </dgm:pt>
    <dgm:pt modelId="{BF022705-1F17-4D1A-A1F2-1DCD5E29436E}">
      <dgm:prSet phldrT="[Text]"/>
      <dgm:spPr/>
      <dgm:t>
        <a:bodyPr/>
        <a:lstStyle/>
        <a:p>
          <a:r>
            <a:rPr lang="en-US" dirty="0" smtClean="0"/>
            <a:t>Continuous Trading</a:t>
          </a:r>
          <a:endParaRPr lang="en-US" dirty="0"/>
        </a:p>
      </dgm:t>
    </dgm:pt>
    <dgm:pt modelId="{4DC28317-BD14-449E-A45D-58F3748035A3}" type="parTrans" cxnId="{5FD16B66-D49D-44F0-A57A-DAD131E0793C}">
      <dgm:prSet/>
      <dgm:spPr/>
      <dgm:t>
        <a:bodyPr/>
        <a:lstStyle/>
        <a:p>
          <a:endParaRPr lang="en-US"/>
        </a:p>
      </dgm:t>
    </dgm:pt>
    <dgm:pt modelId="{76DEEDC0-3E14-4EDC-A28F-DE5647592888}" type="sibTrans" cxnId="{5FD16B66-D49D-44F0-A57A-DAD131E0793C}">
      <dgm:prSet/>
      <dgm:spPr/>
      <dgm:t>
        <a:bodyPr/>
        <a:lstStyle/>
        <a:p>
          <a:endParaRPr lang="en-US"/>
        </a:p>
      </dgm:t>
    </dgm:pt>
    <dgm:pt modelId="{29DAD371-3D77-4A80-B009-B2A8182DC77E}">
      <dgm:prSet phldrT="[Text]" custT="1"/>
      <dgm:spPr/>
      <dgm:t>
        <a:bodyPr/>
        <a:lstStyle/>
        <a:p>
          <a:r>
            <a:rPr lang="en-US" sz="1800" u="sng" dirty="0" smtClean="0"/>
            <a:t>9am – 4pm</a:t>
          </a:r>
          <a:endParaRPr lang="en-US" sz="1800" u="sng" dirty="0"/>
        </a:p>
      </dgm:t>
    </dgm:pt>
    <dgm:pt modelId="{34A48B8D-823D-4716-87B4-5BEB01B479DE}" type="parTrans" cxnId="{B20A793A-61BE-4D23-9CB2-D94A2E71866F}">
      <dgm:prSet/>
      <dgm:spPr/>
      <dgm:t>
        <a:bodyPr/>
        <a:lstStyle/>
        <a:p>
          <a:endParaRPr lang="en-US"/>
        </a:p>
      </dgm:t>
    </dgm:pt>
    <dgm:pt modelId="{30530DDD-2579-4E35-8330-9A40112A1552}" type="sibTrans" cxnId="{B20A793A-61BE-4D23-9CB2-D94A2E71866F}">
      <dgm:prSet/>
      <dgm:spPr/>
      <dgm:t>
        <a:bodyPr/>
        <a:lstStyle/>
        <a:p>
          <a:endParaRPr lang="en-US"/>
        </a:p>
      </dgm:t>
    </dgm:pt>
    <dgm:pt modelId="{2598188D-1E40-4F03-93BC-400C26939A76}">
      <dgm:prSet phldrT="[Text]" custT="1"/>
      <dgm:spPr/>
      <dgm:t>
        <a:bodyPr/>
        <a:lstStyle/>
        <a:p>
          <a:r>
            <a:rPr lang="en-US" sz="1400" b="1" dirty="0" smtClean="0">
              <a:solidFill>
                <a:srgbClr val="0070C0"/>
              </a:solidFill>
            </a:rPr>
            <a:t>Pre-trade portion: </a:t>
          </a:r>
          <a:r>
            <a:rPr lang="en-US" sz="1400" dirty="0" smtClean="0"/>
            <a:t>execute </a:t>
          </a:r>
          <a:r>
            <a:rPr lang="en-US" sz="1400" b="1" dirty="0" smtClean="0">
              <a:solidFill>
                <a:srgbClr val="0070C0"/>
              </a:solidFill>
            </a:rPr>
            <a:t>20%</a:t>
          </a:r>
          <a:r>
            <a:rPr lang="en-US" sz="1400" dirty="0" smtClean="0"/>
            <a:t> of the order</a:t>
          </a:r>
          <a:endParaRPr lang="en-US" sz="1400" dirty="0"/>
        </a:p>
      </dgm:t>
    </dgm:pt>
    <dgm:pt modelId="{06460C9B-6EFD-4F0A-AD9E-31A47C098F2E}" type="parTrans" cxnId="{04ADBBD8-D4A5-47DE-AE11-5E2CAE5CB769}">
      <dgm:prSet/>
      <dgm:spPr/>
      <dgm:t>
        <a:bodyPr/>
        <a:lstStyle/>
        <a:p>
          <a:endParaRPr lang="en-US"/>
        </a:p>
      </dgm:t>
    </dgm:pt>
    <dgm:pt modelId="{63EF5CC5-1234-4D97-815B-6EDD64FBD56D}" type="sibTrans" cxnId="{04ADBBD8-D4A5-47DE-AE11-5E2CAE5CB769}">
      <dgm:prSet/>
      <dgm:spPr/>
      <dgm:t>
        <a:bodyPr/>
        <a:lstStyle/>
        <a:p>
          <a:endParaRPr lang="en-US"/>
        </a:p>
      </dgm:t>
    </dgm:pt>
    <dgm:pt modelId="{F2B15B1D-B4E4-4130-826B-F360B9DA818B}">
      <dgm:prSet phldrT="[Text]"/>
      <dgm:spPr/>
      <dgm:t>
        <a:bodyPr/>
        <a:lstStyle/>
        <a:p>
          <a:r>
            <a:rPr lang="en-US" dirty="0" smtClean="0"/>
            <a:t>Closing Auction</a:t>
          </a:r>
          <a:endParaRPr lang="en-US" dirty="0"/>
        </a:p>
      </dgm:t>
    </dgm:pt>
    <dgm:pt modelId="{FB6D7466-3BDE-4386-A918-0125203F8D9D}" type="parTrans" cxnId="{AE8931DE-7FF7-41D0-8D22-ED5B2C2033F9}">
      <dgm:prSet/>
      <dgm:spPr/>
      <dgm:t>
        <a:bodyPr/>
        <a:lstStyle/>
        <a:p>
          <a:endParaRPr lang="en-US"/>
        </a:p>
      </dgm:t>
    </dgm:pt>
    <dgm:pt modelId="{A8588598-E57F-4D15-8798-89CCBE845375}" type="sibTrans" cxnId="{AE8931DE-7FF7-41D0-8D22-ED5B2C2033F9}">
      <dgm:prSet/>
      <dgm:spPr/>
      <dgm:t>
        <a:bodyPr/>
        <a:lstStyle/>
        <a:p>
          <a:endParaRPr lang="en-US"/>
        </a:p>
      </dgm:t>
    </dgm:pt>
    <dgm:pt modelId="{CC214645-443F-4EA5-B605-CACE39F25428}">
      <dgm:prSet phldrT="[Text]" custT="1"/>
      <dgm:spPr/>
      <dgm:t>
        <a:bodyPr/>
        <a:lstStyle/>
        <a:p>
          <a:r>
            <a:rPr lang="en-US" sz="1800" u="sng" dirty="0" smtClean="0"/>
            <a:t>4pm – 4.10pm</a:t>
          </a:r>
          <a:endParaRPr lang="en-US" sz="1800" u="sng" dirty="0"/>
        </a:p>
      </dgm:t>
    </dgm:pt>
    <dgm:pt modelId="{4CBB8833-89E6-48AD-BBCD-20F2FEEC1BC1}" type="parTrans" cxnId="{88267C33-3917-406E-9265-642BEA36FB65}">
      <dgm:prSet/>
      <dgm:spPr/>
      <dgm:t>
        <a:bodyPr/>
        <a:lstStyle/>
        <a:p>
          <a:endParaRPr lang="en-US"/>
        </a:p>
      </dgm:t>
    </dgm:pt>
    <dgm:pt modelId="{ECBA28C5-4148-4EA0-9B55-2353C0FEBDF6}" type="sibTrans" cxnId="{88267C33-3917-406E-9265-642BEA36FB65}">
      <dgm:prSet/>
      <dgm:spPr/>
      <dgm:t>
        <a:bodyPr/>
        <a:lstStyle/>
        <a:p>
          <a:endParaRPr lang="en-US"/>
        </a:p>
      </dgm:t>
    </dgm:pt>
    <dgm:pt modelId="{9EDE9FC8-D565-4B9B-9090-489571158814}">
      <dgm:prSet phldrT="[Text]" custT="1"/>
      <dgm:spPr/>
      <dgm:t>
        <a:bodyPr/>
        <a:lstStyle/>
        <a:p>
          <a:r>
            <a:rPr lang="en-US" sz="1400" b="1" dirty="0" smtClean="0">
              <a:solidFill>
                <a:srgbClr val="0070C0"/>
              </a:solidFill>
            </a:rPr>
            <a:t>On-close portion</a:t>
          </a:r>
          <a:r>
            <a:rPr lang="en-US" sz="1400" dirty="0" smtClean="0"/>
            <a:t>: execution </a:t>
          </a:r>
          <a:r>
            <a:rPr lang="en-US" sz="1400" b="1" dirty="0" smtClean="0">
              <a:solidFill>
                <a:srgbClr val="0070C0"/>
              </a:solidFill>
            </a:rPr>
            <a:t>80%</a:t>
          </a:r>
          <a:r>
            <a:rPr lang="en-US" sz="1400" dirty="0" smtClean="0"/>
            <a:t> of the order</a:t>
          </a:r>
          <a:endParaRPr lang="en-US" sz="1400" dirty="0"/>
        </a:p>
      </dgm:t>
    </dgm:pt>
    <dgm:pt modelId="{2D25F017-A151-496F-8434-F74182F2567C}" type="parTrans" cxnId="{505B73A7-6545-4DD6-B38E-DF0284AB24D7}">
      <dgm:prSet/>
      <dgm:spPr/>
      <dgm:t>
        <a:bodyPr/>
        <a:lstStyle/>
        <a:p>
          <a:endParaRPr lang="en-US"/>
        </a:p>
      </dgm:t>
    </dgm:pt>
    <dgm:pt modelId="{EE7F9A17-CEEC-4198-962D-2BA6D5610984}" type="sibTrans" cxnId="{505B73A7-6545-4DD6-B38E-DF0284AB24D7}">
      <dgm:prSet/>
      <dgm:spPr/>
      <dgm:t>
        <a:bodyPr/>
        <a:lstStyle/>
        <a:p>
          <a:endParaRPr lang="en-US"/>
        </a:p>
      </dgm:t>
    </dgm:pt>
    <dgm:pt modelId="{F9154281-255C-4D8E-B5A7-EFCEFC6CC51E}">
      <dgm:prSet phldrT="[Text]"/>
      <dgm:spPr/>
      <dgm:t>
        <a:bodyPr/>
        <a:lstStyle/>
        <a:p>
          <a:r>
            <a:rPr lang="en-US" dirty="0" smtClean="0"/>
            <a:t>Closing </a:t>
          </a:r>
          <a:endParaRPr lang="en-US" dirty="0"/>
        </a:p>
      </dgm:t>
    </dgm:pt>
    <dgm:pt modelId="{55A8E124-2F31-4A2C-B33F-D45878B73513}" type="parTrans" cxnId="{B0CF8D35-81EA-4CB9-B633-35A5A8997B66}">
      <dgm:prSet/>
      <dgm:spPr/>
      <dgm:t>
        <a:bodyPr/>
        <a:lstStyle/>
        <a:p>
          <a:endParaRPr lang="en-US"/>
        </a:p>
      </dgm:t>
    </dgm:pt>
    <dgm:pt modelId="{B1702E73-98B0-43A8-B076-7AD4C5052920}" type="sibTrans" cxnId="{B0CF8D35-81EA-4CB9-B633-35A5A8997B66}">
      <dgm:prSet/>
      <dgm:spPr/>
      <dgm:t>
        <a:bodyPr/>
        <a:lstStyle/>
        <a:p>
          <a:endParaRPr lang="en-US"/>
        </a:p>
      </dgm:t>
    </dgm:pt>
    <dgm:pt modelId="{900AD8F5-E6EE-4312-8773-2FCA9B046211}">
      <dgm:prSet phldrT="[Text]" custT="1"/>
      <dgm:spPr/>
      <dgm:t>
        <a:bodyPr/>
        <a:lstStyle/>
        <a:p>
          <a:r>
            <a:rPr lang="en-US" sz="1400" dirty="0" smtClean="0"/>
            <a:t>The overall executed price is 548.6 x 0.2 + 550 x 0.8 = 549.72</a:t>
          </a:r>
          <a:endParaRPr lang="en-US" sz="1400" dirty="0"/>
        </a:p>
      </dgm:t>
    </dgm:pt>
    <dgm:pt modelId="{A263DBD4-98C2-41B6-B731-F12035C78E2E}" type="parTrans" cxnId="{3244424D-E5C8-4F95-8878-CD2570E89A9C}">
      <dgm:prSet/>
      <dgm:spPr/>
      <dgm:t>
        <a:bodyPr/>
        <a:lstStyle/>
        <a:p>
          <a:endParaRPr lang="en-US"/>
        </a:p>
      </dgm:t>
    </dgm:pt>
    <dgm:pt modelId="{B085BEAF-271A-4C99-BA69-500242369E5C}" type="sibTrans" cxnId="{3244424D-E5C8-4F95-8878-CD2570E89A9C}">
      <dgm:prSet/>
      <dgm:spPr/>
      <dgm:t>
        <a:bodyPr/>
        <a:lstStyle/>
        <a:p>
          <a:endParaRPr lang="en-US"/>
        </a:p>
      </dgm:t>
    </dgm:pt>
    <dgm:pt modelId="{F36FD751-A374-4DBD-B603-38630FD84CAB}">
      <dgm:prSet phldrT="[Text]" custT="1"/>
      <dgm:spPr/>
      <dgm:t>
        <a:bodyPr/>
        <a:lstStyle/>
        <a:p>
          <a:r>
            <a:rPr lang="en-US" sz="1400" dirty="0" smtClean="0"/>
            <a:t>Buy the remaining HK$2.24B (2.8B x 0.8) of </a:t>
          </a:r>
          <a:r>
            <a:rPr lang="en-US" sz="1400" dirty="0" err="1" smtClean="0"/>
            <a:t>Tencent</a:t>
          </a:r>
          <a:r>
            <a:rPr lang="en-US" sz="1400" dirty="0" smtClean="0"/>
            <a:t> in closing auction</a:t>
          </a:r>
          <a:endParaRPr lang="en-US" sz="1400" dirty="0"/>
        </a:p>
      </dgm:t>
    </dgm:pt>
    <dgm:pt modelId="{B4E9B863-165F-4B8C-BF03-1B3A7A33E943}" type="parTrans" cxnId="{853E6390-6704-4BDA-894A-C5C4B46D3255}">
      <dgm:prSet/>
      <dgm:spPr/>
      <dgm:t>
        <a:bodyPr/>
        <a:lstStyle/>
        <a:p>
          <a:endParaRPr lang="en-US"/>
        </a:p>
      </dgm:t>
    </dgm:pt>
    <dgm:pt modelId="{B92A3618-9B06-4323-B83B-3D9E92D2A8D0}" type="sibTrans" cxnId="{853E6390-6704-4BDA-894A-C5C4B46D3255}">
      <dgm:prSet/>
      <dgm:spPr/>
      <dgm:t>
        <a:bodyPr/>
        <a:lstStyle/>
        <a:p>
          <a:endParaRPr lang="en-US"/>
        </a:p>
      </dgm:t>
    </dgm:pt>
    <dgm:pt modelId="{80A44884-B2E4-410A-917A-A6BD61325A95}">
      <dgm:prSet phldrT="[Text]" custT="1"/>
      <dgm:spPr/>
      <dgm:t>
        <a:bodyPr/>
        <a:lstStyle/>
        <a:p>
          <a:r>
            <a:rPr lang="en-US" sz="1400" dirty="0" smtClean="0"/>
            <a:t>Buy HK$560M (2.8B x 0.2) of </a:t>
          </a:r>
          <a:r>
            <a:rPr lang="en-US" sz="1400" dirty="0" err="1" smtClean="0"/>
            <a:t>Tencent</a:t>
          </a:r>
          <a:r>
            <a:rPr lang="en-US" sz="1400" dirty="0" smtClean="0"/>
            <a:t> from </a:t>
          </a:r>
          <a:r>
            <a:rPr lang="en-US" sz="1400" b="1" u="sng" dirty="0" smtClean="0">
              <a:solidFill>
                <a:srgbClr val="0070C0"/>
              </a:solidFill>
            </a:rPr>
            <a:t>3pm to 4pm</a:t>
          </a:r>
          <a:endParaRPr lang="en-US" sz="1400" b="1" u="sng" dirty="0">
            <a:solidFill>
              <a:srgbClr val="0070C0"/>
            </a:solidFill>
          </a:endParaRPr>
        </a:p>
      </dgm:t>
    </dgm:pt>
    <dgm:pt modelId="{8501B9F5-D488-4377-AB54-0F688A6C1792}" type="parTrans" cxnId="{C39C2E28-178E-4ECB-B25B-00D4B83B03B5}">
      <dgm:prSet/>
      <dgm:spPr/>
      <dgm:t>
        <a:bodyPr/>
        <a:lstStyle/>
        <a:p>
          <a:endParaRPr lang="en-US"/>
        </a:p>
      </dgm:t>
    </dgm:pt>
    <dgm:pt modelId="{2E6A0DCB-FAD2-4664-930A-85D2546C3555}" type="sibTrans" cxnId="{C39C2E28-178E-4ECB-B25B-00D4B83B03B5}">
      <dgm:prSet/>
      <dgm:spPr/>
      <dgm:t>
        <a:bodyPr/>
        <a:lstStyle/>
        <a:p>
          <a:endParaRPr lang="en-US"/>
        </a:p>
      </dgm:t>
    </dgm:pt>
    <dgm:pt modelId="{F9B1FFF3-E303-4695-8C89-0881E61C71E4}">
      <dgm:prSet phldrT="[Text]" custT="1"/>
      <dgm:spPr/>
      <dgm:t>
        <a:bodyPr/>
        <a:lstStyle/>
        <a:p>
          <a:r>
            <a:rPr lang="en-US" sz="1400" dirty="0" smtClean="0"/>
            <a:t>Average executed price is $548.6 </a:t>
          </a:r>
          <a:endParaRPr lang="en-US" sz="1400" dirty="0"/>
        </a:p>
      </dgm:t>
    </dgm:pt>
    <dgm:pt modelId="{0C4A892F-97D4-44DF-BD5D-599E6156B420}" type="parTrans" cxnId="{E1962DAF-B7A9-4E84-9894-5000CDDBF46F}">
      <dgm:prSet/>
      <dgm:spPr/>
      <dgm:t>
        <a:bodyPr/>
        <a:lstStyle/>
        <a:p>
          <a:endParaRPr lang="en-US"/>
        </a:p>
      </dgm:t>
    </dgm:pt>
    <dgm:pt modelId="{4393EDD1-939F-4A16-9F14-5D2E581D6FC8}" type="sibTrans" cxnId="{E1962DAF-B7A9-4E84-9894-5000CDDBF46F}">
      <dgm:prSet/>
      <dgm:spPr/>
      <dgm:t>
        <a:bodyPr/>
        <a:lstStyle/>
        <a:p>
          <a:endParaRPr lang="en-US"/>
        </a:p>
      </dgm:t>
    </dgm:pt>
    <dgm:pt modelId="{7B5F13F2-6B46-4B37-99EF-D7D049699EDE}">
      <dgm:prSet phldrT="[Text]" custT="1"/>
      <dgm:spPr/>
      <dgm:t>
        <a:bodyPr/>
        <a:lstStyle/>
        <a:p>
          <a:r>
            <a:rPr lang="en-US" sz="1400" dirty="0" smtClean="0"/>
            <a:t>Closing price is $550</a:t>
          </a:r>
          <a:endParaRPr lang="en-US" sz="1400" dirty="0"/>
        </a:p>
      </dgm:t>
    </dgm:pt>
    <dgm:pt modelId="{5BE4B3CA-319C-4B13-8366-AF214908BA1B}" type="parTrans" cxnId="{DA80AC7C-8E0E-4B3F-80C7-262E90F829DF}">
      <dgm:prSet/>
      <dgm:spPr/>
      <dgm:t>
        <a:bodyPr/>
        <a:lstStyle/>
        <a:p>
          <a:endParaRPr lang="en-US"/>
        </a:p>
      </dgm:t>
    </dgm:pt>
    <dgm:pt modelId="{3AF6A18C-6D23-46A1-9BF9-FA1C3E6F8E78}" type="sibTrans" cxnId="{DA80AC7C-8E0E-4B3F-80C7-262E90F829DF}">
      <dgm:prSet/>
      <dgm:spPr/>
      <dgm:t>
        <a:bodyPr/>
        <a:lstStyle/>
        <a:p>
          <a:endParaRPr lang="en-US"/>
        </a:p>
      </dgm:t>
    </dgm:pt>
    <dgm:pt modelId="{2E7A4C59-674B-49D8-A9B1-3D7D513FA6A5}">
      <dgm:prSet phldrT="[Text]" custT="1"/>
      <dgm:spPr/>
      <dgm:t>
        <a:bodyPr/>
        <a:lstStyle/>
        <a:p>
          <a:r>
            <a:rPr lang="en-US" sz="1400" dirty="0" smtClean="0"/>
            <a:t>549.72 is better than the closing price of 550 by 0.28 (0.05%)</a:t>
          </a:r>
          <a:endParaRPr lang="en-US" sz="1400" dirty="0"/>
        </a:p>
      </dgm:t>
    </dgm:pt>
    <dgm:pt modelId="{9BC082CB-534A-4C81-9DC2-FBEB77DD572B}" type="parTrans" cxnId="{145897FD-E4F1-4A74-A590-04FD4DDBF785}">
      <dgm:prSet/>
      <dgm:spPr/>
      <dgm:t>
        <a:bodyPr/>
        <a:lstStyle/>
        <a:p>
          <a:endParaRPr lang="en-US"/>
        </a:p>
      </dgm:t>
    </dgm:pt>
    <dgm:pt modelId="{A3C303C9-2F38-47CF-A744-2E9CF917B69D}" type="sibTrans" cxnId="{145897FD-E4F1-4A74-A590-04FD4DDBF785}">
      <dgm:prSet/>
      <dgm:spPr/>
      <dgm:t>
        <a:bodyPr/>
        <a:lstStyle/>
        <a:p>
          <a:endParaRPr lang="en-US"/>
        </a:p>
      </dgm:t>
    </dgm:pt>
    <dgm:pt modelId="{7A44CD53-655E-421D-BAAD-8997EC1B63F2}">
      <dgm:prSet phldrT="[Text]" custT="1"/>
      <dgm:spPr/>
      <dgm:t>
        <a:bodyPr/>
        <a:lstStyle/>
        <a:p>
          <a:r>
            <a:rPr lang="en-US" sz="1400" dirty="0" smtClean="0"/>
            <a:t>This earns 0.05% x 2.8B = </a:t>
          </a:r>
          <a:r>
            <a:rPr lang="en-US" sz="1400" b="1" u="sng" dirty="0" smtClean="0">
              <a:solidFill>
                <a:srgbClr val="0070C0"/>
              </a:solidFill>
            </a:rPr>
            <a:t>$1.425M</a:t>
          </a:r>
          <a:endParaRPr lang="en-US" sz="1400" b="1" u="sng" dirty="0">
            <a:solidFill>
              <a:srgbClr val="0070C0"/>
            </a:solidFill>
          </a:endParaRPr>
        </a:p>
      </dgm:t>
    </dgm:pt>
    <dgm:pt modelId="{B3A1F085-B305-4EE6-B50F-531BFDBB0C0C}" type="parTrans" cxnId="{640ABF27-D0FB-47D9-85C0-BAFBC56C6656}">
      <dgm:prSet/>
      <dgm:spPr/>
      <dgm:t>
        <a:bodyPr/>
        <a:lstStyle/>
        <a:p>
          <a:endParaRPr lang="en-US"/>
        </a:p>
      </dgm:t>
    </dgm:pt>
    <dgm:pt modelId="{4FAC4460-B81C-4E53-A604-9D17E8DAD6D1}" type="sibTrans" cxnId="{640ABF27-D0FB-47D9-85C0-BAFBC56C6656}">
      <dgm:prSet/>
      <dgm:spPr/>
      <dgm:t>
        <a:bodyPr/>
        <a:lstStyle/>
        <a:p>
          <a:endParaRPr lang="en-US"/>
        </a:p>
      </dgm:t>
    </dgm:pt>
    <dgm:pt modelId="{255F3F10-A148-4414-9302-4D615D3B0462}" type="pres">
      <dgm:prSet presAssocID="{614A67F1-CA88-427F-8936-4A4B14026BF1}" presName="linearFlow" presStyleCnt="0">
        <dgm:presLayoutVars>
          <dgm:dir/>
          <dgm:animLvl val="lvl"/>
          <dgm:resizeHandles val="exact"/>
        </dgm:presLayoutVars>
      </dgm:prSet>
      <dgm:spPr/>
      <dgm:t>
        <a:bodyPr/>
        <a:lstStyle/>
        <a:p>
          <a:endParaRPr lang="en-US"/>
        </a:p>
      </dgm:t>
    </dgm:pt>
    <dgm:pt modelId="{14CB4EA2-8031-4C74-ACF9-919244A4B3BC}" type="pres">
      <dgm:prSet presAssocID="{BF022705-1F17-4D1A-A1F2-1DCD5E29436E}" presName="composite" presStyleCnt="0"/>
      <dgm:spPr/>
    </dgm:pt>
    <dgm:pt modelId="{603636BE-C6D6-4D23-AC1F-B3C028FAD1A9}" type="pres">
      <dgm:prSet presAssocID="{BF022705-1F17-4D1A-A1F2-1DCD5E29436E}" presName="parentText" presStyleLbl="alignNode1" presStyleIdx="0" presStyleCnt="3">
        <dgm:presLayoutVars>
          <dgm:chMax val="1"/>
          <dgm:bulletEnabled val="1"/>
        </dgm:presLayoutVars>
      </dgm:prSet>
      <dgm:spPr/>
      <dgm:t>
        <a:bodyPr/>
        <a:lstStyle/>
        <a:p>
          <a:endParaRPr lang="en-US"/>
        </a:p>
      </dgm:t>
    </dgm:pt>
    <dgm:pt modelId="{16B6CA9F-190D-4B84-A54C-DFA35B5EFC7F}" type="pres">
      <dgm:prSet presAssocID="{BF022705-1F17-4D1A-A1F2-1DCD5E29436E}" presName="descendantText" presStyleLbl="alignAcc1" presStyleIdx="0" presStyleCnt="3" custScaleY="126599" custLinFactNeighborX="3371">
        <dgm:presLayoutVars>
          <dgm:bulletEnabled val="1"/>
        </dgm:presLayoutVars>
      </dgm:prSet>
      <dgm:spPr/>
      <dgm:t>
        <a:bodyPr/>
        <a:lstStyle/>
        <a:p>
          <a:endParaRPr lang="en-US"/>
        </a:p>
      </dgm:t>
    </dgm:pt>
    <dgm:pt modelId="{EBED9A2A-8121-4B7A-9106-FEBC44589A53}" type="pres">
      <dgm:prSet presAssocID="{76DEEDC0-3E14-4EDC-A28F-DE5647592888}" presName="sp" presStyleCnt="0"/>
      <dgm:spPr/>
    </dgm:pt>
    <dgm:pt modelId="{01421BE7-ACD5-4CE7-B9B0-FFF38519C7F7}" type="pres">
      <dgm:prSet presAssocID="{F2B15B1D-B4E4-4130-826B-F360B9DA818B}" presName="composite" presStyleCnt="0"/>
      <dgm:spPr/>
    </dgm:pt>
    <dgm:pt modelId="{ADD4B9CB-50A2-4F21-8681-E748ECD76EDF}" type="pres">
      <dgm:prSet presAssocID="{F2B15B1D-B4E4-4130-826B-F360B9DA818B}" presName="parentText" presStyleLbl="alignNode1" presStyleIdx="1" presStyleCnt="3">
        <dgm:presLayoutVars>
          <dgm:chMax val="1"/>
          <dgm:bulletEnabled val="1"/>
        </dgm:presLayoutVars>
      </dgm:prSet>
      <dgm:spPr/>
      <dgm:t>
        <a:bodyPr/>
        <a:lstStyle/>
        <a:p>
          <a:endParaRPr lang="en-US"/>
        </a:p>
      </dgm:t>
    </dgm:pt>
    <dgm:pt modelId="{6A7A0FF8-8631-44B7-A66F-BC11E5283850}" type="pres">
      <dgm:prSet presAssocID="{F2B15B1D-B4E4-4130-826B-F360B9DA818B}" presName="descendantText" presStyleLbl="alignAcc1" presStyleIdx="1" presStyleCnt="3" custScaleY="149826">
        <dgm:presLayoutVars>
          <dgm:bulletEnabled val="1"/>
        </dgm:presLayoutVars>
      </dgm:prSet>
      <dgm:spPr/>
      <dgm:t>
        <a:bodyPr/>
        <a:lstStyle/>
        <a:p>
          <a:endParaRPr lang="en-US"/>
        </a:p>
      </dgm:t>
    </dgm:pt>
    <dgm:pt modelId="{939629BF-6AD8-4731-B1AF-8F51C74B451E}" type="pres">
      <dgm:prSet presAssocID="{A8588598-E57F-4D15-8798-89CCBE845375}" presName="sp" presStyleCnt="0"/>
      <dgm:spPr/>
    </dgm:pt>
    <dgm:pt modelId="{F8740507-25AF-4923-B957-82443EF88CF0}" type="pres">
      <dgm:prSet presAssocID="{F9154281-255C-4D8E-B5A7-EFCEFC6CC51E}" presName="composite" presStyleCnt="0"/>
      <dgm:spPr/>
    </dgm:pt>
    <dgm:pt modelId="{F56B736E-DB50-4888-82BA-84A7599A49D5}" type="pres">
      <dgm:prSet presAssocID="{F9154281-255C-4D8E-B5A7-EFCEFC6CC51E}" presName="parentText" presStyleLbl="alignNode1" presStyleIdx="2" presStyleCnt="3">
        <dgm:presLayoutVars>
          <dgm:chMax val="1"/>
          <dgm:bulletEnabled val="1"/>
        </dgm:presLayoutVars>
      </dgm:prSet>
      <dgm:spPr/>
      <dgm:t>
        <a:bodyPr/>
        <a:lstStyle/>
        <a:p>
          <a:endParaRPr lang="en-US"/>
        </a:p>
      </dgm:t>
    </dgm:pt>
    <dgm:pt modelId="{320A2523-2723-4357-AB27-501B1CA61E5A}" type="pres">
      <dgm:prSet presAssocID="{F9154281-255C-4D8E-B5A7-EFCEFC6CC51E}" presName="descendantText" presStyleLbl="alignAcc1" presStyleIdx="2" presStyleCnt="3" custLinFactNeighborX="97" custLinFactNeighborY="4237">
        <dgm:presLayoutVars>
          <dgm:bulletEnabled val="1"/>
        </dgm:presLayoutVars>
      </dgm:prSet>
      <dgm:spPr/>
      <dgm:t>
        <a:bodyPr/>
        <a:lstStyle/>
        <a:p>
          <a:endParaRPr lang="en-US"/>
        </a:p>
      </dgm:t>
    </dgm:pt>
  </dgm:ptLst>
  <dgm:cxnLst>
    <dgm:cxn modelId="{7986FD4F-AC50-419E-9717-547DCFDF8854}" type="presOf" srcId="{29DAD371-3D77-4A80-B009-B2A8182DC77E}" destId="{16B6CA9F-190D-4B84-A54C-DFA35B5EFC7F}" srcOrd="0" destOrd="0" presId="urn:microsoft.com/office/officeart/2005/8/layout/chevron2"/>
    <dgm:cxn modelId="{C39C2E28-178E-4ECB-B25B-00D4B83B03B5}" srcId="{29DAD371-3D77-4A80-B009-B2A8182DC77E}" destId="{80A44884-B2E4-410A-917A-A6BD61325A95}" srcOrd="1" destOrd="0" parTransId="{8501B9F5-D488-4377-AB54-0F688A6C1792}" sibTransId="{2E6A0DCB-FAD2-4664-930A-85D2546C3555}"/>
    <dgm:cxn modelId="{A514D827-EC4A-48E6-81F0-E58DDDAA42FB}" type="presOf" srcId="{2E7A4C59-674B-49D8-A9B1-3D7D513FA6A5}" destId="{320A2523-2723-4357-AB27-501B1CA61E5A}" srcOrd="0" destOrd="1" presId="urn:microsoft.com/office/officeart/2005/8/layout/chevron2"/>
    <dgm:cxn modelId="{E1962DAF-B7A9-4E84-9894-5000CDDBF46F}" srcId="{29DAD371-3D77-4A80-B009-B2A8182DC77E}" destId="{F9B1FFF3-E303-4695-8C89-0881E61C71E4}" srcOrd="2" destOrd="0" parTransId="{0C4A892F-97D4-44DF-BD5D-599E6156B420}" sibTransId="{4393EDD1-939F-4A16-9F14-5D2E581D6FC8}"/>
    <dgm:cxn modelId="{505B73A7-6545-4DD6-B38E-DF0284AB24D7}" srcId="{CC214645-443F-4EA5-B605-CACE39F25428}" destId="{9EDE9FC8-D565-4B9B-9090-489571158814}" srcOrd="0" destOrd="0" parTransId="{2D25F017-A151-496F-8434-F74182F2567C}" sibTransId="{EE7F9A17-CEEC-4198-962D-2BA6D5610984}"/>
    <dgm:cxn modelId="{7F44AF9A-C46D-4D41-BDB6-072E0805E684}" type="presOf" srcId="{7A44CD53-655E-421D-BAAD-8997EC1B63F2}" destId="{320A2523-2723-4357-AB27-501B1CA61E5A}" srcOrd="0" destOrd="2" presId="urn:microsoft.com/office/officeart/2005/8/layout/chevron2"/>
    <dgm:cxn modelId="{EFA4CA77-7976-4DD6-9902-562DA8E84D9E}" type="presOf" srcId="{CC214645-443F-4EA5-B605-CACE39F25428}" destId="{6A7A0FF8-8631-44B7-A66F-BC11E5283850}" srcOrd="0" destOrd="0" presId="urn:microsoft.com/office/officeart/2005/8/layout/chevron2"/>
    <dgm:cxn modelId="{5FD16B66-D49D-44F0-A57A-DAD131E0793C}" srcId="{614A67F1-CA88-427F-8936-4A4B14026BF1}" destId="{BF022705-1F17-4D1A-A1F2-1DCD5E29436E}" srcOrd="0" destOrd="0" parTransId="{4DC28317-BD14-449E-A45D-58F3748035A3}" sibTransId="{76DEEDC0-3E14-4EDC-A28F-DE5647592888}"/>
    <dgm:cxn modelId="{B0CF8D35-81EA-4CB9-B633-35A5A8997B66}" srcId="{614A67F1-CA88-427F-8936-4A4B14026BF1}" destId="{F9154281-255C-4D8E-B5A7-EFCEFC6CC51E}" srcOrd="2" destOrd="0" parTransId="{55A8E124-2F31-4A2C-B33F-D45878B73513}" sibTransId="{B1702E73-98B0-43A8-B076-7AD4C5052920}"/>
    <dgm:cxn modelId="{DA80AC7C-8E0E-4B3F-80C7-262E90F829DF}" srcId="{CC214645-443F-4EA5-B605-CACE39F25428}" destId="{7B5F13F2-6B46-4B37-99EF-D7D049699EDE}" srcOrd="2" destOrd="0" parTransId="{5BE4B3CA-319C-4B13-8366-AF214908BA1B}" sibTransId="{3AF6A18C-6D23-46A1-9BF9-FA1C3E6F8E78}"/>
    <dgm:cxn modelId="{AE8931DE-7FF7-41D0-8D22-ED5B2C2033F9}" srcId="{614A67F1-CA88-427F-8936-4A4B14026BF1}" destId="{F2B15B1D-B4E4-4130-826B-F360B9DA818B}" srcOrd="1" destOrd="0" parTransId="{FB6D7466-3BDE-4386-A918-0125203F8D9D}" sibTransId="{A8588598-E57F-4D15-8798-89CCBE845375}"/>
    <dgm:cxn modelId="{3225BDA9-F99B-4309-9385-13FE365E66C1}" type="presOf" srcId="{BF022705-1F17-4D1A-A1F2-1DCD5E29436E}" destId="{603636BE-C6D6-4D23-AC1F-B3C028FAD1A9}" srcOrd="0" destOrd="0" presId="urn:microsoft.com/office/officeart/2005/8/layout/chevron2"/>
    <dgm:cxn modelId="{145897FD-E4F1-4A74-A590-04FD4DDBF785}" srcId="{F9154281-255C-4D8E-B5A7-EFCEFC6CC51E}" destId="{2E7A4C59-674B-49D8-A9B1-3D7D513FA6A5}" srcOrd="1" destOrd="0" parTransId="{9BC082CB-534A-4C81-9DC2-FBEB77DD572B}" sibTransId="{A3C303C9-2F38-47CF-A744-2E9CF917B69D}"/>
    <dgm:cxn modelId="{640ABF27-D0FB-47D9-85C0-BAFBC56C6656}" srcId="{F9154281-255C-4D8E-B5A7-EFCEFC6CC51E}" destId="{7A44CD53-655E-421D-BAAD-8997EC1B63F2}" srcOrd="2" destOrd="0" parTransId="{B3A1F085-B305-4EE6-B50F-531BFDBB0C0C}" sibTransId="{4FAC4460-B81C-4E53-A604-9D17E8DAD6D1}"/>
    <dgm:cxn modelId="{68909D72-0563-4568-BB99-D752715B12CF}" type="presOf" srcId="{900AD8F5-E6EE-4312-8773-2FCA9B046211}" destId="{320A2523-2723-4357-AB27-501B1CA61E5A}" srcOrd="0" destOrd="0" presId="urn:microsoft.com/office/officeart/2005/8/layout/chevron2"/>
    <dgm:cxn modelId="{93B796CC-9EB3-407D-B8CF-7504E437DA36}" type="presOf" srcId="{F9B1FFF3-E303-4695-8C89-0881E61C71E4}" destId="{16B6CA9F-190D-4B84-A54C-DFA35B5EFC7F}" srcOrd="0" destOrd="3" presId="urn:microsoft.com/office/officeart/2005/8/layout/chevron2"/>
    <dgm:cxn modelId="{48337415-4584-4D41-96B9-12B98A7B7AF4}" type="presOf" srcId="{7B5F13F2-6B46-4B37-99EF-D7D049699EDE}" destId="{6A7A0FF8-8631-44B7-A66F-BC11E5283850}" srcOrd="0" destOrd="3" presId="urn:microsoft.com/office/officeart/2005/8/layout/chevron2"/>
    <dgm:cxn modelId="{B20A793A-61BE-4D23-9CB2-D94A2E71866F}" srcId="{BF022705-1F17-4D1A-A1F2-1DCD5E29436E}" destId="{29DAD371-3D77-4A80-B009-B2A8182DC77E}" srcOrd="0" destOrd="0" parTransId="{34A48B8D-823D-4716-87B4-5BEB01B479DE}" sibTransId="{30530DDD-2579-4E35-8330-9A40112A1552}"/>
    <dgm:cxn modelId="{FF8AD381-B143-494E-A463-E376F4EBE739}" type="presOf" srcId="{F36FD751-A374-4DBD-B603-38630FD84CAB}" destId="{6A7A0FF8-8631-44B7-A66F-BC11E5283850}" srcOrd="0" destOrd="2" presId="urn:microsoft.com/office/officeart/2005/8/layout/chevron2"/>
    <dgm:cxn modelId="{88267C33-3917-406E-9265-642BEA36FB65}" srcId="{F2B15B1D-B4E4-4130-826B-F360B9DA818B}" destId="{CC214645-443F-4EA5-B605-CACE39F25428}" srcOrd="0" destOrd="0" parTransId="{4CBB8833-89E6-48AD-BBCD-20F2FEEC1BC1}" sibTransId="{ECBA28C5-4148-4EA0-9B55-2353C0FEBDF6}"/>
    <dgm:cxn modelId="{A917DBDD-0E74-4775-9437-284E125A3DF9}" type="presOf" srcId="{9EDE9FC8-D565-4B9B-9090-489571158814}" destId="{6A7A0FF8-8631-44B7-A66F-BC11E5283850}" srcOrd="0" destOrd="1" presId="urn:microsoft.com/office/officeart/2005/8/layout/chevron2"/>
    <dgm:cxn modelId="{04ADBBD8-D4A5-47DE-AE11-5E2CAE5CB769}" srcId="{29DAD371-3D77-4A80-B009-B2A8182DC77E}" destId="{2598188D-1E40-4F03-93BC-400C26939A76}" srcOrd="0" destOrd="0" parTransId="{06460C9B-6EFD-4F0A-AD9E-31A47C098F2E}" sibTransId="{63EF5CC5-1234-4D97-815B-6EDD64FBD56D}"/>
    <dgm:cxn modelId="{779F3540-DF83-4BAD-8F7E-DA43758DDAB7}" type="presOf" srcId="{F2B15B1D-B4E4-4130-826B-F360B9DA818B}" destId="{ADD4B9CB-50A2-4F21-8681-E748ECD76EDF}" srcOrd="0" destOrd="0" presId="urn:microsoft.com/office/officeart/2005/8/layout/chevron2"/>
    <dgm:cxn modelId="{F63B3339-6AD3-411C-8E9B-115138B62B57}" type="presOf" srcId="{80A44884-B2E4-410A-917A-A6BD61325A95}" destId="{16B6CA9F-190D-4B84-A54C-DFA35B5EFC7F}" srcOrd="0" destOrd="2" presId="urn:microsoft.com/office/officeart/2005/8/layout/chevron2"/>
    <dgm:cxn modelId="{3244424D-E5C8-4F95-8878-CD2570E89A9C}" srcId="{F9154281-255C-4D8E-B5A7-EFCEFC6CC51E}" destId="{900AD8F5-E6EE-4312-8773-2FCA9B046211}" srcOrd="0" destOrd="0" parTransId="{A263DBD4-98C2-41B6-B731-F12035C78E2E}" sibTransId="{B085BEAF-271A-4C99-BA69-500242369E5C}"/>
    <dgm:cxn modelId="{853E6390-6704-4BDA-894A-C5C4B46D3255}" srcId="{CC214645-443F-4EA5-B605-CACE39F25428}" destId="{F36FD751-A374-4DBD-B603-38630FD84CAB}" srcOrd="1" destOrd="0" parTransId="{B4E9B863-165F-4B8C-BF03-1B3A7A33E943}" sibTransId="{B92A3618-9B06-4323-B83B-3D9E92D2A8D0}"/>
    <dgm:cxn modelId="{D7828CB5-EDC2-4378-8250-5ACBE7906DD2}" type="presOf" srcId="{614A67F1-CA88-427F-8936-4A4B14026BF1}" destId="{255F3F10-A148-4414-9302-4D615D3B0462}" srcOrd="0" destOrd="0" presId="urn:microsoft.com/office/officeart/2005/8/layout/chevron2"/>
    <dgm:cxn modelId="{CA4E3649-7DC9-49D8-95FD-06F7F7049F2E}" type="presOf" srcId="{2598188D-1E40-4F03-93BC-400C26939A76}" destId="{16B6CA9F-190D-4B84-A54C-DFA35B5EFC7F}" srcOrd="0" destOrd="1" presId="urn:microsoft.com/office/officeart/2005/8/layout/chevron2"/>
    <dgm:cxn modelId="{A34C03B7-2448-4780-A8E9-51473D22EACA}" type="presOf" srcId="{F9154281-255C-4D8E-B5A7-EFCEFC6CC51E}" destId="{F56B736E-DB50-4888-82BA-84A7599A49D5}" srcOrd="0" destOrd="0" presId="urn:microsoft.com/office/officeart/2005/8/layout/chevron2"/>
    <dgm:cxn modelId="{CD14B955-1702-4FB8-98C3-AA0C3F78C108}" type="presParOf" srcId="{255F3F10-A148-4414-9302-4D615D3B0462}" destId="{14CB4EA2-8031-4C74-ACF9-919244A4B3BC}" srcOrd="0" destOrd="0" presId="urn:microsoft.com/office/officeart/2005/8/layout/chevron2"/>
    <dgm:cxn modelId="{1B2905E5-4BC3-4B11-9B18-5580738FA5D0}" type="presParOf" srcId="{14CB4EA2-8031-4C74-ACF9-919244A4B3BC}" destId="{603636BE-C6D6-4D23-AC1F-B3C028FAD1A9}" srcOrd="0" destOrd="0" presId="urn:microsoft.com/office/officeart/2005/8/layout/chevron2"/>
    <dgm:cxn modelId="{D9C0E640-584A-48E7-BE6E-9705A868C01D}" type="presParOf" srcId="{14CB4EA2-8031-4C74-ACF9-919244A4B3BC}" destId="{16B6CA9F-190D-4B84-A54C-DFA35B5EFC7F}" srcOrd="1" destOrd="0" presId="urn:microsoft.com/office/officeart/2005/8/layout/chevron2"/>
    <dgm:cxn modelId="{2350C89B-EF97-4E2F-9A55-E7A011ADAEF8}" type="presParOf" srcId="{255F3F10-A148-4414-9302-4D615D3B0462}" destId="{EBED9A2A-8121-4B7A-9106-FEBC44589A53}" srcOrd="1" destOrd="0" presId="urn:microsoft.com/office/officeart/2005/8/layout/chevron2"/>
    <dgm:cxn modelId="{02EEAAF3-6D69-4639-B14A-E83ED5E99DC7}" type="presParOf" srcId="{255F3F10-A148-4414-9302-4D615D3B0462}" destId="{01421BE7-ACD5-4CE7-B9B0-FFF38519C7F7}" srcOrd="2" destOrd="0" presId="urn:microsoft.com/office/officeart/2005/8/layout/chevron2"/>
    <dgm:cxn modelId="{3FB937C4-D82F-4EB6-B173-756A1B4D5509}" type="presParOf" srcId="{01421BE7-ACD5-4CE7-B9B0-FFF38519C7F7}" destId="{ADD4B9CB-50A2-4F21-8681-E748ECD76EDF}" srcOrd="0" destOrd="0" presId="urn:microsoft.com/office/officeart/2005/8/layout/chevron2"/>
    <dgm:cxn modelId="{AD018A57-4613-4DEA-A49F-A6CDA058C9F6}" type="presParOf" srcId="{01421BE7-ACD5-4CE7-B9B0-FFF38519C7F7}" destId="{6A7A0FF8-8631-44B7-A66F-BC11E5283850}" srcOrd="1" destOrd="0" presId="urn:microsoft.com/office/officeart/2005/8/layout/chevron2"/>
    <dgm:cxn modelId="{8ADC0292-AA9C-467F-BF76-5084873B9792}" type="presParOf" srcId="{255F3F10-A148-4414-9302-4D615D3B0462}" destId="{939629BF-6AD8-4731-B1AF-8F51C74B451E}" srcOrd="3" destOrd="0" presId="urn:microsoft.com/office/officeart/2005/8/layout/chevron2"/>
    <dgm:cxn modelId="{B2D897D5-AB53-4FBB-9877-96A319CBB749}" type="presParOf" srcId="{255F3F10-A148-4414-9302-4D615D3B0462}" destId="{F8740507-25AF-4923-B957-82443EF88CF0}" srcOrd="4" destOrd="0" presId="urn:microsoft.com/office/officeart/2005/8/layout/chevron2"/>
    <dgm:cxn modelId="{AA210CA0-4496-463A-8ABA-5205874C0841}" type="presParOf" srcId="{F8740507-25AF-4923-B957-82443EF88CF0}" destId="{F56B736E-DB50-4888-82BA-84A7599A49D5}" srcOrd="0" destOrd="0" presId="urn:microsoft.com/office/officeart/2005/8/layout/chevron2"/>
    <dgm:cxn modelId="{3B749E9C-9D43-4A1B-ACF5-C9FDD34EA49F}" type="presParOf" srcId="{F8740507-25AF-4923-B957-82443EF88CF0}" destId="{320A2523-2723-4357-AB27-501B1CA61E5A}"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3636BE-C6D6-4D23-AC1F-B3C028FAD1A9}">
      <dsp:nvSpPr>
        <dsp:cNvPr id="0" name=""/>
        <dsp:cNvSpPr/>
      </dsp:nvSpPr>
      <dsp:spPr>
        <a:xfrm rot="5400000">
          <a:off x="-189936" y="197034"/>
          <a:ext cx="1266241" cy="886369"/>
        </a:xfrm>
        <a:prstGeom prst="chevron">
          <a:avLst/>
        </a:prstGeom>
        <a:gradFill rotWithShape="0">
          <a:gsLst>
            <a:gs pos="0">
              <a:schemeClr val="accent2">
                <a:alpha val="90000"/>
                <a:hueOff val="0"/>
                <a:satOff val="0"/>
                <a:lumOff val="0"/>
                <a:alphaOff val="0"/>
                <a:tint val="100000"/>
                <a:shade val="100000"/>
                <a:satMod val="130000"/>
              </a:schemeClr>
            </a:gs>
            <a:gs pos="100000">
              <a:schemeClr val="accent2">
                <a:alpha val="90000"/>
                <a:hueOff val="0"/>
                <a:satOff val="0"/>
                <a:lumOff val="0"/>
                <a:alphaOff val="0"/>
                <a:tint val="50000"/>
                <a:shade val="100000"/>
                <a:satMod val="350000"/>
              </a:schemeClr>
            </a:gs>
          </a:gsLst>
          <a:lin ang="16200000" scaled="0"/>
        </a:gradFill>
        <a:ln w="9525" cap="flat" cmpd="sng" algn="ctr">
          <a:solidFill>
            <a:schemeClr val="accent2">
              <a:alpha val="90000"/>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sz="1200" kern="1200" dirty="0" smtClean="0"/>
            <a:t>Continuous Trading</a:t>
          </a:r>
          <a:endParaRPr lang="en-US" sz="1200" kern="1200" dirty="0"/>
        </a:p>
      </dsp:txBody>
      <dsp:txXfrm rot="-5400000">
        <a:off x="1" y="450283"/>
        <a:ext cx="886369" cy="379872"/>
      </dsp:txXfrm>
    </dsp:sp>
    <dsp:sp modelId="{16B6CA9F-190D-4B84-A54C-DFA35B5EFC7F}">
      <dsp:nvSpPr>
        <dsp:cNvPr id="0" name=""/>
        <dsp:cNvSpPr/>
      </dsp:nvSpPr>
      <dsp:spPr>
        <a:xfrm rot="5400000">
          <a:off x="2803964" y="-1910496"/>
          <a:ext cx="823056" cy="4658246"/>
        </a:xfrm>
        <a:prstGeom prst="round2SameRect">
          <a:avLst/>
        </a:prstGeom>
        <a:solidFill>
          <a:schemeClr val="lt1">
            <a:alpha val="90000"/>
            <a:hueOff val="0"/>
            <a:satOff val="0"/>
            <a:lumOff val="0"/>
            <a:alphaOff val="0"/>
          </a:schemeClr>
        </a:solidFill>
        <a:ln w="9525" cap="flat" cmpd="sng" algn="ctr">
          <a:solidFill>
            <a:schemeClr val="accent2">
              <a:alpha val="90000"/>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en-US" sz="1800" u="sng" kern="1200" dirty="0" smtClean="0"/>
            <a:t>9am – 4pm</a:t>
          </a:r>
          <a:endParaRPr lang="en-US" sz="1800" u="sng" kern="1200" dirty="0"/>
        </a:p>
        <a:p>
          <a:pPr marL="342900" lvl="2" indent="-171450" algn="l" defTabSz="711200">
            <a:lnSpc>
              <a:spcPct val="90000"/>
            </a:lnSpc>
            <a:spcBef>
              <a:spcPct val="0"/>
            </a:spcBef>
            <a:spcAft>
              <a:spcPct val="15000"/>
            </a:spcAft>
            <a:buChar char="••"/>
          </a:pPr>
          <a:r>
            <a:rPr lang="en-US" sz="1600" kern="1200" dirty="0" smtClean="0"/>
            <a:t>Do nothing</a:t>
          </a:r>
          <a:endParaRPr lang="en-US" sz="1600" kern="1200" dirty="0"/>
        </a:p>
      </dsp:txBody>
      <dsp:txXfrm rot="-5400000">
        <a:off x="886369" y="47277"/>
        <a:ext cx="4618068" cy="742700"/>
      </dsp:txXfrm>
    </dsp:sp>
    <dsp:sp modelId="{ADD4B9CB-50A2-4F21-8681-E748ECD76EDF}">
      <dsp:nvSpPr>
        <dsp:cNvPr id="0" name=""/>
        <dsp:cNvSpPr/>
      </dsp:nvSpPr>
      <dsp:spPr>
        <a:xfrm rot="5400000">
          <a:off x="-189936" y="1378663"/>
          <a:ext cx="1266241" cy="886369"/>
        </a:xfrm>
        <a:prstGeom prst="chevron">
          <a:avLst/>
        </a:prstGeom>
        <a:gradFill rotWithShape="0">
          <a:gsLst>
            <a:gs pos="0">
              <a:schemeClr val="accent2">
                <a:alpha val="90000"/>
                <a:hueOff val="0"/>
                <a:satOff val="0"/>
                <a:lumOff val="0"/>
                <a:alphaOff val="-20000"/>
                <a:tint val="100000"/>
                <a:shade val="100000"/>
                <a:satMod val="130000"/>
              </a:schemeClr>
            </a:gs>
            <a:gs pos="100000">
              <a:schemeClr val="accent2">
                <a:alpha val="90000"/>
                <a:hueOff val="0"/>
                <a:satOff val="0"/>
                <a:lumOff val="0"/>
                <a:alphaOff val="-20000"/>
                <a:tint val="50000"/>
                <a:shade val="100000"/>
                <a:satMod val="350000"/>
              </a:schemeClr>
            </a:gs>
          </a:gsLst>
          <a:lin ang="16200000" scaled="0"/>
        </a:gradFill>
        <a:ln w="9525" cap="flat" cmpd="sng" algn="ctr">
          <a:solidFill>
            <a:schemeClr val="accent2">
              <a:alpha val="90000"/>
              <a:hueOff val="0"/>
              <a:satOff val="0"/>
              <a:lumOff val="0"/>
              <a:alphaOff val="-20000"/>
            </a:schemeClr>
          </a:solidFill>
          <a:prstDash val="solid"/>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sz="1200" kern="1200" dirty="0" smtClean="0"/>
            <a:t>Closing Auction</a:t>
          </a:r>
          <a:endParaRPr lang="en-US" sz="1200" kern="1200" dirty="0"/>
        </a:p>
      </dsp:txBody>
      <dsp:txXfrm rot="-5400000">
        <a:off x="1" y="1631912"/>
        <a:ext cx="886369" cy="379872"/>
      </dsp:txXfrm>
    </dsp:sp>
    <dsp:sp modelId="{6A7A0FF8-8631-44B7-A66F-BC11E5283850}">
      <dsp:nvSpPr>
        <dsp:cNvPr id="0" name=""/>
        <dsp:cNvSpPr/>
      </dsp:nvSpPr>
      <dsp:spPr>
        <a:xfrm rot="5400000">
          <a:off x="2696777" y="-728867"/>
          <a:ext cx="1037430" cy="4658246"/>
        </a:xfrm>
        <a:prstGeom prst="round2SameRect">
          <a:avLst/>
        </a:prstGeom>
        <a:solidFill>
          <a:schemeClr val="lt1">
            <a:alpha val="90000"/>
            <a:hueOff val="0"/>
            <a:satOff val="0"/>
            <a:lumOff val="0"/>
            <a:alphaOff val="0"/>
          </a:schemeClr>
        </a:solidFill>
        <a:ln w="9525" cap="flat" cmpd="sng" algn="ctr">
          <a:solidFill>
            <a:schemeClr val="accent2">
              <a:alpha val="90000"/>
              <a:hueOff val="0"/>
              <a:satOff val="0"/>
              <a:lumOff val="0"/>
              <a:alphaOff val="-20000"/>
            </a:schemeClr>
          </a:solidFill>
          <a:prstDash val="solid"/>
        </a:ln>
        <a:effectLst>
          <a:outerShdw blurRad="40000" dist="23000" dir="5400000" rotWithShape="0">
            <a:srgbClr val="000000">
              <a:alpha val="35000"/>
            </a:srgbClr>
          </a:outerShdw>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en-US" sz="1800" u="sng" kern="1200" dirty="0" smtClean="0"/>
            <a:t>4pm – 4.10pm</a:t>
          </a:r>
          <a:endParaRPr lang="en-US" sz="1800" u="sng" kern="1200" dirty="0"/>
        </a:p>
        <a:p>
          <a:pPr marL="342900" lvl="2" indent="-171450" algn="l" defTabSz="711200">
            <a:lnSpc>
              <a:spcPct val="90000"/>
            </a:lnSpc>
            <a:spcBef>
              <a:spcPct val="0"/>
            </a:spcBef>
            <a:spcAft>
              <a:spcPct val="15000"/>
            </a:spcAft>
            <a:buChar char="••"/>
          </a:pPr>
          <a:r>
            <a:rPr lang="en-US" sz="1600" kern="1200" dirty="0" smtClean="0"/>
            <a:t>Buy all the 2.8 billion </a:t>
          </a:r>
          <a:r>
            <a:rPr lang="en-US" sz="1600" kern="1200" dirty="0" err="1" smtClean="0"/>
            <a:t>Tencent</a:t>
          </a:r>
          <a:r>
            <a:rPr lang="en-US" sz="1600" b="1" kern="1200" dirty="0" err="1" smtClean="0">
              <a:solidFill>
                <a:srgbClr val="0070C0"/>
              </a:solidFill>
            </a:rPr>
            <a:t>@Market</a:t>
          </a:r>
          <a:endParaRPr lang="en-US" sz="1600" b="1" kern="1200" dirty="0">
            <a:solidFill>
              <a:srgbClr val="0070C0"/>
            </a:solidFill>
          </a:endParaRPr>
        </a:p>
        <a:p>
          <a:pPr marL="342900" lvl="2" indent="-171450" algn="l" defTabSz="711200">
            <a:lnSpc>
              <a:spcPct val="90000"/>
            </a:lnSpc>
            <a:spcBef>
              <a:spcPct val="0"/>
            </a:spcBef>
            <a:spcAft>
              <a:spcPct val="15000"/>
            </a:spcAft>
            <a:buChar char="••"/>
          </a:pPr>
          <a:r>
            <a:rPr lang="en-US" sz="1600" kern="1200" dirty="0" smtClean="0"/>
            <a:t>Closing price is $550</a:t>
          </a:r>
          <a:endParaRPr lang="en-US" sz="1600" kern="1200" dirty="0"/>
        </a:p>
        <a:p>
          <a:pPr marL="342900" lvl="2" indent="-171450" algn="l" defTabSz="711200">
            <a:lnSpc>
              <a:spcPct val="90000"/>
            </a:lnSpc>
            <a:spcBef>
              <a:spcPct val="0"/>
            </a:spcBef>
            <a:spcAft>
              <a:spcPct val="15000"/>
            </a:spcAft>
            <a:buChar char="••"/>
          </a:pPr>
          <a:endParaRPr lang="en-US" sz="1600" kern="1200" dirty="0"/>
        </a:p>
      </dsp:txBody>
      <dsp:txXfrm rot="-5400000">
        <a:off x="886370" y="1132183"/>
        <a:ext cx="4607603" cy="936144"/>
      </dsp:txXfrm>
    </dsp:sp>
    <dsp:sp modelId="{F56B736E-DB50-4888-82BA-84A7599A49D5}">
      <dsp:nvSpPr>
        <dsp:cNvPr id="0" name=""/>
        <dsp:cNvSpPr/>
      </dsp:nvSpPr>
      <dsp:spPr>
        <a:xfrm rot="5400000">
          <a:off x="-189936" y="2453105"/>
          <a:ext cx="1266241" cy="886369"/>
        </a:xfrm>
        <a:prstGeom prst="chevron">
          <a:avLst/>
        </a:prstGeom>
        <a:gradFill rotWithShape="0">
          <a:gsLst>
            <a:gs pos="0">
              <a:schemeClr val="accent2">
                <a:alpha val="90000"/>
                <a:hueOff val="0"/>
                <a:satOff val="0"/>
                <a:lumOff val="0"/>
                <a:alphaOff val="-40000"/>
                <a:tint val="100000"/>
                <a:shade val="100000"/>
                <a:satMod val="130000"/>
              </a:schemeClr>
            </a:gs>
            <a:gs pos="100000">
              <a:schemeClr val="accent2">
                <a:alpha val="90000"/>
                <a:hueOff val="0"/>
                <a:satOff val="0"/>
                <a:lumOff val="0"/>
                <a:alphaOff val="-40000"/>
                <a:tint val="50000"/>
                <a:shade val="100000"/>
                <a:satMod val="350000"/>
              </a:schemeClr>
            </a:gs>
          </a:gsLst>
          <a:lin ang="16200000" scaled="0"/>
        </a:gradFill>
        <a:ln w="9525" cap="flat" cmpd="sng" algn="ctr">
          <a:solidFill>
            <a:schemeClr val="accent2">
              <a:alpha val="90000"/>
              <a:hueOff val="0"/>
              <a:satOff val="0"/>
              <a:lumOff val="0"/>
              <a:alphaOff val="-40000"/>
            </a:schemeClr>
          </a:solidFill>
          <a:prstDash val="solid"/>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sz="1200" kern="1200" dirty="0" smtClean="0"/>
            <a:t>Closing </a:t>
          </a:r>
          <a:endParaRPr lang="en-US" sz="1200" kern="1200" dirty="0"/>
        </a:p>
      </dsp:txBody>
      <dsp:txXfrm rot="-5400000">
        <a:off x="1" y="2706354"/>
        <a:ext cx="886369" cy="379872"/>
      </dsp:txXfrm>
    </dsp:sp>
    <dsp:sp modelId="{320A2523-2723-4357-AB27-501B1CA61E5A}">
      <dsp:nvSpPr>
        <dsp:cNvPr id="0" name=""/>
        <dsp:cNvSpPr/>
      </dsp:nvSpPr>
      <dsp:spPr>
        <a:xfrm rot="5400000">
          <a:off x="2803964" y="380447"/>
          <a:ext cx="823056" cy="4658246"/>
        </a:xfrm>
        <a:prstGeom prst="round2SameRect">
          <a:avLst/>
        </a:prstGeom>
        <a:solidFill>
          <a:schemeClr val="lt1">
            <a:alpha val="90000"/>
            <a:hueOff val="0"/>
            <a:satOff val="0"/>
            <a:lumOff val="0"/>
            <a:alphaOff val="0"/>
          </a:schemeClr>
        </a:solidFill>
        <a:ln w="9525" cap="flat" cmpd="sng" algn="ctr">
          <a:solidFill>
            <a:schemeClr val="accent2">
              <a:alpha val="90000"/>
              <a:hueOff val="0"/>
              <a:satOff val="0"/>
              <a:lumOff val="0"/>
              <a:alphaOff val="-40000"/>
            </a:schemeClr>
          </a:solidFill>
          <a:prstDash val="solid"/>
        </a:ln>
        <a:effectLst>
          <a:outerShdw blurRad="40000" dist="23000" dir="5400000" rotWithShape="0">
            <a:srgbClr val="000000">
              <a:alpha val="35000"/>
            </a:srgbClr>
          </a:outerShdw>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113792" tIns="10160" rIns="10160" bIns="10160" numCol="1" spcCol="1270" anchor="ctr" anchorCtr="0">
          <a:noAutofit/>
        </a:bodyPr>
        <a:lstStyle/>
        <a:p>
          <a:pPr marL="171450" lvl="1" indent="-171450" algn="l" defTabSz="711200">
            <a:lnSpc>
              <a:spcPct val="90000"/>
            </a:lnSpc>
            <a:spcBef>
              <a:spcPct val="0"/>
            </a:spcBef>
            <a:spcAft>
              <a:spcPct val="15000"/>
            </a:spcAft>
            <a:buChar char="••"/>
          </a:pPr>
          <a:r>
            <a:rPr lang="en-US" sz="1600" kern="1200" dirty="0" smtClean="0"/>
            <a:t>All execute at the Closing Price </a:t>
          </a:r>
          <a:r>
            <a:rPr lang="en-US" sz="1600" kern="1200" smtClean="0"/>
            <a:t>$550</a:t>
          </a:r>
          <a:r>
            <a:rPr lang="en-US" sz="1600" kern="1200" dirty="0" smtClean="0"/>
            <a:t/>
          </a:r>
          <a:br>
            <a:rPr lang="en-US" sz="1600" kern="1200" dirty="0" smtClean="0"/>
          </a:br>
          <a:r>
            <a:rPr lang="en-US" sz="1600" kern="1200" dirty="0" smtClean="0"/>
            <a:t>(which is the benchmark price)</a:t>
          </a:r>
          <a:endParaRPr lang="en-US" sz="1600" kern="1200" dirty="0"/>
        </a:p>
      </dsp:txBody>
      <dsp:txXfrm rot="-5400000">
        <a:off x="886369" y="2338220"/>
        <a:ext cx="4618068" cy="7427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3636BE-C6D6-4D23-AC1F-B3C028FAD1A9}">
      <dsp:nvSpPr>
        <dsp:cNvPr id="0" name=""/>
        <dsp:cNvSpPr/>
      </dsp:nvSpPr>
      <dsp:spPr>
        <a:xfrm rot="5400000">
          <a:off x="-192812" y="308480"/>
          <a:ext cx="1285417" cy="899792"/>
        </a:xfrm>
        <a:prstGeom prst="chevron">
          <a:avLst/>
        </a:prstGeom>
        <a:gradFill rotWithShape="0">
          <a:gsLst>
            <a:gs pos="0">
              <a:schemeClr val="accent2">
                <a:alpha val="90000"/>
                <a:hueOff val="0"/>
                <a:satOff val="0"/>
                <a:lumOff val="0"/>
                <a:alphaOff val="0"/>
                <a:tint val="100000"/>
                <a:shade val="100000"/>
                <a:satMod val="130000"/>
              </a:schemeClr>
            </a:gs>
            <a:gs pos="100000">
              <a:schemeClr val="accent2">
                <a:alpha val="90000"/>
                <a:hueOff val="0"/>
                <a:satOff val="0"/>
                <a:lumOff val="0"/>
                <a:alphaOff val="0"/>
                <a:tint val="50000"/>
                <a:shade val="100000"/>
                <a:satMod val="350000"/>
              </a:schemeClr>
            </a:gs>
          </a:gsLst>
          <a:lin ang="16200000" scaled="0"/>
        </a:gradFill>
        <a:ln w="9525" cap="flat" cmpd="sng" algn="ctr">
          <a:solidFill>
            <a:schemeClr val="accent2">
              <a:alpha val="90000"/>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sz="1200" kern="1200" dirty="0" smtClean="0"/>
            <a:t>Continuous Trading</a:t>
          </a:r>
          <a:endParaRPr lang="en-US" sz="1200" kern="1200" dirty="0"/>
        </a:p>
      </dsp:txBody>
      <dsp:txXfrm rot="-5400000">
        <a:off x="1" y="565563"/>
        <a:ext cx="899792" cy="385625"/>
      </dsp:txXfrm>
    </dsp:sp>
    <dsp:sp modelId="{16B6CA9F-190D-4B84-A54C-DFA35B5EFC7F}">
      <dsp:nvSpPr>
        <dsp:cNvPr id="0" name=""/>
        <dsp:cNvSpPr/>
      </dsp:nvSpPr>
      <dsp:spPr>
        <a:xfrm rot="5400000">
          <a:off x="3845451" y="-2941111"/>
          <a:ext cx="1057761" cy="6949079"/>
        </a:xfrm>
        <a:prstGeom prst="round2SameRect">
          <a:avLst/>
        </a:prstGeom>
        <a:solidFill>
          <a:schemeClr val="lt1">
            <a:alpha val="90000"/>
            <a:hueOff val="0"/>
            <a:satOff val="0"/>
            <a:lumOff val="0"/>
            <a:alphaOff val="0"/>
          </a:schemeClr>
        </a:solidFill>
        <a:ln w="9525" cap="flat" cmpd="sng" algn="ctr">
          <a:solidFill>
            <a:schemeClr val="accent2">
              <a:alpha val="90000"/>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en-US" sz="1800" u="sng" kern="1200" dirty="0" smtClean="0"/>
            <a:t>9am – 4pm</a:t>
          </a:r>
          <a:endParaRPr lang="en-US" sz="1800" u="sng" kern="1200" dirty="0"/>
        </a:p>
        <a:p>
          <a:pPr marL="228600" lvl="2" indent="-114300" algn="l" defTabSz="622300">
            <a:lnSpc>
              <a:spcPct val="90000"/>
            </a:lnSpc>
            <a:spcBef>
              <a:spcPct val="0"/>
            </a:spcBef>
            <a:spcAft>
              <a:spcPct val="15000"/>
            </a:spcAft>
            <a:buChar char="••"/>
          </a:pPr>
          <a:r>
            <a:rPr lang="en-US" sz="1400" b="1" kern="1200" dirty="0" smtClean="0">
              <a:solidFill>
                <a:srgbClr val="0070C0"/>
              </a:solidFill>
            </a:rPr>
            <a:t>Pre-trade portion: </a:t>
          </a:r>
          <a:r>
            <a:rPr lang="en-US" sz="1400" kern="1200" dirty="0" smtClean="0"/>
            <a:t>execute </a:t>
          </a:r>
          <a:r>
            <a:rPr lang="en-US" sz="1400" b="1" kern="1200" dirty="0" smtClean="0">
              <a:solidFill>
                <a:srgbClr val="0070C0"/>
              </a:solidFill>
            </a:rPr>
            <a:t>20%</a:t>
          </a:r>
          <a:r>
            <a:rPr lang="en-US" sz="1400" kern="1200" dirty="0" smtClean="0"/>
            <a:t> of the order</a:t>
          </a:r>
          <a:endParaRPr lang="en-US" sz="1400" kern="1200" dirty="0"/>
        </a:p>
        <a:p>
          <a:pPr marL="228600" lvl="2" indent="-114300" algn="l" defTabSz="622300">
            <a:lnSpc>
              <a:spcPct val="90000"/>
            </a:lnSpc>
            <a:spcBef>
              <a:spcPct val="0"/>
            </a:spcBef>
            <a:spcAft>
              <a:spcPct val="15000"/>
            </a:spcAft>
            <a:buChar char="••"/>
          </a:pPr>
          <a:r>
            <a:rPr lang="en-US" sz="1400" kern="1200" dirty="0" smtClean="0"/>
            <a:t>Buy HK$560M (2.8B x 0.2) of </a:t>
          </a:r>
          <a:r>
            <a:rPr lang="en-US" sz="1400" kern="1200" dirty="0" err="1" smtClean="0"/>
            <a:t>Tencent</a:t>
          </a:r>
          <a:r>
            <a:rPr lang="en-US" sz="1400" kern="1200" dirty="0" smtClean="0"/>
            <a:t> from </a:t>
          </a:r>
          <a:r>
            <a:rPr lang="en-US" sz="1400" b="1" u="sng" kern="1200" dirty="0" smtClean="0">
              <a:solidFill>
                <a:srgbClr val="0070C0"/>
              </a:solidFill>
            </a:rPr>
            <a:t>3pm to 4pm</a:t>
          </a:r>
          <a:endParaRPr lang="en-US" sz="1400" b="1" u="sng" kern="1200" dirty="0">
            <a:solidFill>
              <a:srgbClr val="0070C0"/>
            </a:solidFill>
          </a:endParaRPr>
        </a:p>
        <a:p>
          <a:pPr marL="228600" lvl="2" indent="-114300" algn="l" defTabSz="622300">
            <a:lnSpc>
              <a:spcPct val="90000"/>
            </a:lnSpc>
            <a:spcBef>
              <a:spcPct val="0"/>
            </a:spcBef>
            <a:spcAft>
              <a:spcPct val="15000"/>
            </a:spcAft>
            <a:buChar char="••"/>
          </a:pPr>
          <a:r>
            <a:rPr lang="en-US" sz="1400" kern="1200" dirty="0" smtClean="0"/>
            <a:t>Average executed price is $548.6 </a:t>
          </a:r>
          <a:endParaRPr lang="en-US" sz="1400" kern="1200" dirty="0"/>
        </a:p>
      </dsp:txBody>
      <dsp:txXfrm rot="-5400000">
        <a:off x="899792" y="56184"/>
        <a:ext cx="6897443" cy="954489"/>
      </dsp:txXfrm>
    </dsp:sp>
    <dsp:sp modelId="{ADD4B9CB-50A2-4F21-8681-E748ECD76EDF}">
      <dsp:nvSpPr>
        <dsp:cNvPr id="0" name=""/>
        <dsp:cNvSpPr/>
      </dsp:nvSpPr>
      <dsp:spPr>
        <a:xfrm rot="5400000">
          <a:off x="-192812" y="1622011"/>
          <a:ext cx="1285417" cy="899792"/>
        </a:xfrm>
        <a:prstGeom prst="chevron">
          <a:avLst/>
        </a:prstGeom>
        <a:gradFill rotWithShape="0">
          <a:gsLst>
            <a:gs pos="0">
              <a:schemeClr val="accent2">
                <a:alpha val="90000"/>
                <a:hueOff val="0"/>
                <a:satOff val="0"/>
                <a:lumOff val="0"/>
                <a:alphaOff val="-20000"/>
                <a:tint val="100000"/>
                <a:shade val="100000"/>
                <a:satMod val="130000"/>
              </a:schemeClr>
            </a:gs>
            <a:gs pos="100000">
              <a:schemeClr val="accent2">
                <a:alpha val="90000"/>
                <a:hueOff val="0"/>
                <a:satOff val="0"/>
                <a:lumOff val="0"/>
                <a:alphaOff val="-20000"/>
                <a:tint val="50000"/>
                <a:shade val="100000"/>
                <a:satMod val="350000"/>
              </a:schemeClr>
            </a:gs>
          </a:gsLst>
          <a:lin ang="16200000" scaled="0"/>
        </a:gradFill>
        <a:ln w="9525" cap="flat" cmpd="sng" algn="ctr">
          <a:solidFill>
            <a:schemeClr val="accent2">
              <a:alpha val="90000"/>
              <a:hueOff val="0"/>
              <a:satOff val="0"/>
              <a:lumOff val="0"/>
              <a:alphaOff val="-20000"/>
            </a:schemeClr>
          </a:solidFill>
          <a:prstDash val="solid"/>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sz="1200" kern="1200" dirty="0" smtClean="0"/>
            <a:t>Closing Auction</a:t>
          </a:r>
          <a:endParaRPr lang="en-US" sz="1200" kern="1200" dirty="0"/>
        </a:p>
      </dsp:txBody>
      <dsp:txXfrm rot="-5400000">
        <a:off x="1" y="1879094"/>
        <a:ext cx="899792" cy="385625"/>
      </dsp:txXfrm>
    </dsp:sp>
    <dsp:sp modelId="{6A7A0FF8-8631-44B7-A66F-BC11E5283850}">
      <dsp:nvSpPr>
        <dsp:cNvPr id="0" name=""/>
        <dsp:cNvSpPr/>
      </dsp:nvSpPr>
      <dsp:spPr>
        <a:xfrm rot="5400000">
          <a:off x="3748417" y="-1627580"/>
          <a:ext cx="1251828" cy="6949079"/>
        </a:xfrm>
        <a:prstGeom prst="round2SameRect">
          <a:avLst/>
        </a:prstGeom>
        <a:solidFill>
          <a:schemeClr val="lt1">
            <a:alpha val="90000"/>
            <a:hueOff val="0"/>
            <a:satOff val="0"/>
            <a:lumOff val="0"/>
            <a:alphaOff val="0"/>
          </a:schemeClr>
        </a:solidFill>
        <a:ln w="9525" cap="flat" cmpd="sng" algn="ctr">
          <a:solidFill>
            <a:schemeClr val="accent2">
              <a:alpha val="90000"/>
              <a:hueOff val="0"/>
              <a:satOff val="0"/>
              <a:lumOff val="0"/>
              <a:alphaOff val="-20000"/>
            </a:schemeClr>
          </a:solidFill>
          <a:prstDash val="solid"/>
        </a:ln>
        <a:effectLst>
          <a:outerShdw blurRad="40000" dist="23000" dir="5400000" rotWithShape="0">
            <a:srgbClr val="000000">
              <a:alpha val="35000"/>
            </a:srgbClr>
          </a:outerShdw>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en-US" sz="1800" u="sng" kern="1200" dirty="0" smtClean="0"/>
            <a:t>4pm – 4.10pm</a:t>
          </a:r>
          <a:endParaRPr lang="en-US" sz="1800" u="sng" kern="1200" dirty="0"/>
        </a:p>
        <a:p>
          <a:pPr marL="228600" lvl="2" indent="-114300" algn="l" defTabSz="622300">
            <a:lnSpc>
              <a:spcPct val="90000"/>
            </a:lnSpc>
            <a:spcBef>
              <a:spcPct val="0"/>
            </a:spcBef>
            <a:spcAft>
              <a:spcPct val="15000"/>
            </a:spcAft>
            <a:buChar char="••"/>
          </a:pPr>
          <a:r>
            <a:rPr lang="en-US" sz="1400" b="1" kern="1200" dirty="0" smtClean="0">
              <a:solidFill>
                <a:srgbClr val="0070C0"/>
              </a:solidFill>
            </a:rPr>
            <a:t>On-close portion</a:t>
          </a:r>
          <a:r>
            <a:rPr lang="en-US" sz="1400" kern="1200" dirty="0" smtClean="0"/>
            <a:t>: execution </a:t>
          </a:r>
          <a:r>
            <a:rPr lang="en-US" sz="1400" b="1" kern="1200" dirty="0" smtClean="0">
              <a:solidFill>
                <a:srgbClr val="0070C0"/>
              </a:solidFill>
            </a:rPr>
            <a:t>80%</a:t>
          </a:r>
          <a:r>
            <a:rPr lang="en-US" sz="1400" kern="1200" dirty="0" smtClean="0"/>
            <a:t> of the order</a:t>
          </a:r>
          <a:endParaRPr lang="en-US" sz="1400" kern="1200" dirty="0"/>
        </a:p>
        <a:p>
          <a:pPr marL="228600" lvl="2" indent="-114300" algn="l" defTabSz="622300">
            <a:lnSpc>
              <a:spcPct val="90000"/>
            </a:lnSpc>
            <a:spcBef>
              <a:spcPct val="0"/>
            </a:spcBef>
            <a:spcAft>
              <a:spcPct val="15000"/>
            </a:spcAft>
            <a:buChar char="••"/>
          </a:pPr>
          <a:r>
            <a:rPr lang="en-US" sz="1400" kern="1200" dirty="0" smtClean="0"/>
            <a:t>Buy the remaining HK$2.24B (2.8B x 0.8) of </a:t>
          </a:r>
          <a:r>
            <a:rPr lang="en-US" sz="1400" kern="1200" dirty="0" err="1" smtClean="0"/>
            <a:t>Tencent</a:t>
          </a:r>
          <a:r>
            <a:rPr lang="en-US" sz="1400" kern="1200" dirty="0" smtClean="0"/>
            <a:t> in closing auction</a:t>
          </a:r>
          <a:endParaRPr lang="en-US" sz="1400" kern="1200" dirty="0"/>
        </a:p>
        <a:p>
          <a:pPr marL="228600" lvl="2" indent="-114300" algn="l" defTabSz="622300">
            <a:lnSpc>
              <a:spcPct val="90000"/>
            </a:lnSpc>
            <a:spcBef>
              <a:spcPct val="0"/>
            </a:spcBef>
            <a:spcAft>
              <a:spcPct val="15000"/>
            </a:spcAft>
            <a:buChar char="••"/>
          </a:pPr>
          <a:r>
            <a:rPr lang="en-US" sz="1400" kern="1200" dirty="0" smtClean="0"/>
            <a:t>Closing price is $550</a:t>
          </a:r>
          <a:endParaRPr lang="en-US" sz="1400" kern="1200" dirty="0"/>
        </a:p>
      </dsp:txBody>
      <dsp:txXfrm rot="-5400000">
        <a:off x="899792" y="1282154"/>
        <a:ext cx="6887970" cy="1129610"/>
      </dsp:txXfrm>
    </dsp:sp>
    <dsp:sp modelId="{F56B736E-DB50-4888-82BA-84A7599A49D5}">
      <dsp:nvSpPr>
        <dsp:cNvPr id="0" name=""/>
        <dsp:cNvSpPr/>
      </dsp:nvSpPr>
      <dsp:spPr>
        <a:xfrm rot="5400000">
          <a:off x="-192812" y="2727388"/>
          <a:ext cx="1285417" cy="899792"/>
        </a:xfrm>
        <a:prstGeom prst="chevron">
          <a:avLst/>
        </a:prstGeom>
        <a:gradFill rotWithShape="0">
          <a:gsLst>
            <a:gs pos="0">
              <a:schemeClr val="accent2">
                <a:alpha val="90000"/>
                <a:hueOff val="0"/>
                <a:satOff val="0"/>
                <a:lumOff val="0"/>
                <a:alphaOff val="-40000"/>
                <a:tint val="100000"/>
                <a:shade val="100000"/>
                <a:satMod val="130000"/>
              </a:schemeClr>
            </a:gs>
            <a:gs pos="100000">
              <a:schemeClr val="accent2">
                <a:alpha val="90000"/>
                <a:hueOff val="0"/>
                <a:satOff val="0"/>
                <a:lumOff val="0"/>
                <a:alphaOff val="-40000"/>
                <a:tint val="50000"/>
                <a:shade val="100000"/>
                <a:satMod val="350000"/>
              </a:schemeClr>
            </a:gs>
          </a:gsLst>
          <a:lin ang="16200000" scaled="0"/>
        </a:gradFill>
        <a:ln w="9525" cap="flat" cmpd="sng" algn="ctr">
          <a:solidFill>
            <a:schemeClr val="accent2">
              <a:alpha val="90000"/>
              <a:hueOff val="0"/>
              <a:satOff val="0"/>
              <a:lumOff val="0"/>
              <a:alphaOff val="-40000"/>
            </a:schemeClr>
          </a:solidFill>
          <a:prstDash val="solid"/>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sz="1200" kern="1200" dirty="0" smtClean="0"/>
            <a:t>Closing </a:t>
          </a:r>
          <a:endParaRPr lang="en-US" sz="1200" kern="1200" dirty="0"/>
        </a:p>
      </dsp:txBody>
      <dsp:txXfrm rot="-5400000">
        <a:off x="1" y="2984471"/>
        <a:ext cx="899792" cy="385625"/>
      </dsp:txXfrm>
    </dsp:sp>
    <dsp:sp modelId="{320A2523-2723-4357-AB27-501B1CA61E5A}">
      <dsp:nvSpPr>
        <dsp:cNvPr id="0" name=""/>
        <dsp:cNvSpPr/>
      </dsp:nvSpPr>
      <dsp:spPr>
        <a:xfrm rot="5400000">
          <a:off x="3956571" y="-486802"/>
          <a:ext cx="835521" cy="6949079"/>
        </a:xfrm>
        <a:prstGeom prst="round2SameRect">
          <a:avLst/>
        </a:prstGeom>
        <a:solidFill>
          <a:schemeClr val="lt1">
            <a:alpha val="90000"/>
            <a:hueOff val="0"/>
            <a:satOff val="0"/>
            <a:lumOff val="0"/>
            <a:alphaOff val="0"/>
          </a:schemeClr>
        </a:solidFill>
        <a:ln w="9525" cap="flat" cmpd="sng" algn="ctr">
          <a:solidFill>
            <a:schemeClr val="accent2">
              <a:alpha val="90000"/>
              <a:hueOff val="0"/>
              <a:satOff val="0"/>
              <a:lumOff val="0"/>
              <a:alphaOff val="-40000"/>
            </a:schemeClr>
          </a:solidFill>
          <a:prstDash val="solid"/>
        </a:ln>
        <a:effectLst>
          <a:outerShdw blurRad="40000" dist="23000" dir="5400000" rotWithShape="0">
            <a:srgbClr val="000000">
              <a:alpha val="35000"/>
            </a:srgbClr>
          </a:outerShdw>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99568" tIns="8890" rIns="8890" bIns="889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smtClean="0"/>
            <a:t>The overall executed price is 548.6 x 0.2 + 550 x 0.8 = 549.72</a:t>
          </a:r>
          <a:endParaRPr lang="en-US" sz="1400" kern="1200" dirty="0"/>
        </a:p>
        <a:p>
          <a:pPr marL="114300" lvl="1" indent="-114300" algn="l" defTabSz="622300">
            <a:lnSpc>
              <a:spcPct val="90000"/>
            </a:lnSpc>
            <a:spcBef>
              <a:spcPct val="0"/>
            </a:spcBef>
            <a:spcAft>
              <a:spcPct val="15000"/>
            </a:spcAft>
            <a:buChar char="••"/>
          </a:pPr>
          <a:r>
            <a:rPr lang="en-US" sz="1400" kern="1200" dirty="0" smtClean="0"/>
            <a:t>549.72 is better than the closing price of 550 by 0.28 (0.05%)</a:t>
          </a:r>
          <a:endParaRPr lang="en-US" sz="1400" kern="1200" dirty="0"/>
        </a:p>
        <a:p>
          <a:pPr marL="114300" lvl="1" indent="-114300" algn="l" defTabSz="622300">
            <a:lnSpc>
              <a:spcPct val="90000"/>
            </a:lnSpc>
            <a:spcBef>
              <a:spcPct val="0"/>
            </a:spcBef>
            <a:spcAft>
              <a:spcPct val="15000"/>
            </a:spcAft>
            <a:buChar char="••"/>
          </a:pPr>
          <a:r>
            <a:rPr lang="en-US" sz="1400" kern="1200" dirty="0" smtClean="0"/>
            <a:t>This earns 0.05% x 2.8B = </a:t>
          </a:r>
          <a:r>
            <a:rPr lang="en-US" sz="1400" b="1" u="sng" kern="1200" dirty="0" smtClean="0">
              <a:solidFill>
                <a:srgbClr val="0070C0"/>
              </a:solidFill>
            </a:rPr>
            <a:t>$1.425M</a:t>
          </a:r>
          <a:endParaRPr lang="en-US" sz="1400" b="1" u="sng" kern="1200" dirty="0">
            <a:solidFill>
              <a:srgbClr val="0070C0"/>
            </a:solidFill>
          </a:endParaRPr>
        </a:p>
      </dsp:txBody>
      <dsp:txXfrm rot="-5400000">
        <a:off x="899793" y="2610763"/>
        <a:ext cx="6908292" cy="753947"/>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a:defRPr sz="1200"/>
            </a:lvl1pPr>
          </a:lstStyle>
          <a:p>
            <a:endParaRPr lang="en-US"/>
          </a:p>
        </p:txBody>
      </p:sp>
      <p:sp>
        <p:nvSpPr>
          <p:cNvPr id="3075" name="Rectangle 3"/>
          <p:cNvSpPr>
            <a:spLocks noGrp="1" noChangeArrowheads="1"/>
          </p:cNvSpPr>
          <p:nvPr>
            <p:ph type="dt" sz="quarter" idx="1"/>
          </p:nvPr>
        </p:nvSpPr>
        <p:spPr bwMode="auto">
          <a:xfrm>
            <a:off x="3886200" y="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algn="r">
              <a:defRPr sz="1200"/>
            </a:lvl1pPr>
          </a:lstStyle>
          <a:p>
            <a:endParaRPr lang="en-US"/>
          </a:p>
        </p:txBody>
      </p:sp>
      <p:sp>
        <p:nvSpPr>
          <p:cNvPr id="3076" name="Rectangle 4"/>
          <p:cNvSpPr>
            <a:spLocks noGrp="1" noChangeArrowheads="1"/>
          </p:cNvSpPr>
          <p:nvPr>
            <p:ph type="ftr" sz="quarter" idx="2"/>
          </p:nvPr>
        </p:nvSpPr>
        <p:spPr bwMode="auto">
          <a:xfrm>
            <a:off x="0" y="868680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b" anchorCtr="0" compatLnSpc="1">
            <a:prstTxWarp prst="textNoShape">
              <a:avLst/>
            </a:prstTxWarp>
          </a:bodyPr>
          <a:lstStyle>
            <a:lvl1pPr>
              <a:defRPr sz="1200"/>
            </a:lvl1pPr>
          </a:lstStyle>
          <a:p>
            <a:endParaRPr lang="en-US"/>
          </a:p>
        </p:txBody>
      </p:sp>
      <p:sp>
        <p:nvSpPr>
          <p:cNvPr id="3077" name="Rectangle 5"/>
          <p:cNvSpPr>
            <a:spLocks noGrp="1" noChangeArrowheads="1"/>
          </p:cNvSpPr>
          <p:nvPr>
            <p:ph type="sldNum" sz="quarter" idx="3"/>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b" anchorCtr="0" compatLnSpc="1">
            <a:prstTxWarp prst="textNoShape">
              <a:avLst/>
            </a:prstTxWarp>
          </a:bodyPr>
          <a:lstStyle>
            <a:lvl1pPr algn="r">
              <a:defRPr sz="1200">
                <a:latin typeface="Verdana" charset="0"/>
              </a:defRPr>
            </a:lvl1pPr>
          </a:lstStyle>
          <a:p>
            <a:fld id="{19324905-4586-9849-B0CB-EDE86AB94449}" type="slidenum">
              <a:rPr lang="en-US"/>
              <a:pPr/>
              <a:t>‹#›</a:t>
            </a:fld>
            <a:endParaRPr lang="en-US">
              <a:latin typeface="Arial" charset="0"/>
            </a:endParaRPr>
          </a:p>
        </p:txBody>
      </p:sp>
    </p:spTree>
    <p:extLst>
      <p:ext uri="{BB962C8B-B14F-4D97-AF65-F5344CB8AC3E}">
        <p14:creationId xmlns:p14="http://schemas.microsoft.com/office/powerpoint/2010/main" val="213933292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hdr" sz="quarter"/>
          </p:nvPr>
        </p:nvSpPr>
        <p:spPr bwMode="auto">
          <a:xfrm>
            <a:off x="0" y="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a:defRPr sz="1200">
                <a:latin typeface="Verdana" charset="0"/>
              </a:defRPr>
            </a:lvl1pPr>
          </a:lstStyle>
          <a:p>
            <a:endParaRPr lang="en-US"/>
          </a:p>
        </p:txBody>
      </p:sp>
      <p:sp>
        <p:nvSpPr>
          <p:cNvPr id="5123" name="Rectangle 3"/>
          <p:cNvSpPr>
            <a:spLocks noGrp="1" noChangeArrowheads="1"/>
          </p:cNvSpPr>
          <p:nvPr>
            <p:ph type="dt" idx="1"/>
          </p:nvPr>
        </p:nvSpPr>
        <p:spPr bwMode="auto">
          <a:xfrm>
            <a:off x="3886200" y="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algn="r">
              <a:defRPr sz="1200">
                <a:latin typeface="Verdana" charset="0"/>
              </a:defRPr>
            </a:lvl1pPr>
          </a:lstStyle>
          <a:p>
            <a:endParaRPr lang="en-US"/>
          </a:p>
        </p:txBody>
      </p:sp>
      <p:sp>
        <p:nvSpPr>
          <p:cNvPr id="5124"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sp>
      <p:sp>
        <p:nvSpPr>
          <p:cNvPr id="5125" name="Rectangle 5"/>
          <p:cNvSpPr>
            <a:spLocks noGrp="1" noChangeArrowheads="1"/>
          </p:cNvSpPr>
          <p:nvPr>
            <p:ph type="body" sz="quarter" idx="3"/>
          </p:nvPr>
        </p:nvSpPr>
        <p:spPr bwMode="auto">
          <a:xfrm>
            <a:off x="914400" y="4343400"/>
            <a:ext cx="5029200" cy="411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126" name="Rectangle 6"/>
          <p:cNvSpPr>
            <a:spLocks noGrp="1" noChangeArrowheads="1"/>
          </p:cNvSpPr>
          <p:nvPr>
            <p:ph type="ftr" sz="quarter" idx="4"/>
          </p:nvPr>
        </p:nvSpPr>
        <p:spPr bwMode="auto">
          <a:xfrm>
            <a:off x="0" y="868680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b" anchorCtr="0" compatLnSpc="1">
            <a:prstTxWarp prst="textNoShape">
              <a:avLst/>
            </a:prstTxWarp>
          </a:bodyPr>
          <a:lstStyle>
            <a:lvl1pPr>
              <a:defRPr sz="1200">
                <a:latin typeface="Verdana" charset="0"/>
              </a:defRPr>
            </a:lvl1pPr>
          </a:lstStyle>
          <a:p>
            <a:endParaRPr lang="en-US"/>
          </a:p>
        </p:txBody>
      </p:sp>
      <p:sp>
        <p:nvSpPr>
          <p:cNvPr id="5127" name="Rectangle 7"/>
          <p:cNvSpPr>
            <a:spLocks noGrp="1" noChangeArrowheads="1"/>
          </p:cNvSpPr>
          <p:nvPr>
            <p:ph type="sldNum" sz="quarter" idx="5"/>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b" anchorCtr="0" compatLnSpc="1">
            <a:prstTxWarp prst="textNoShape">
              <a:avLst/>
            </a:prstTxWarp>
          </a:bodyPr>
          <a:lstStyle>
            <a:lvl1pPr algn="r">
              <a:defRPr sz="1200">
                <a:latin typeface="Verdana" charset="0"/>
              </a:defRPr>
            </a:lvl1pPr>
          </a:lstStyle>
          <a:p>
            <a:fld id="{CFC947A3-E2F4-9B43-B61C-6E4B48751614}" type="slidenum">
              <a:rPr lang="en-US"/>
              <a:pPr/>
              <a:t>‹#›</a:t>
            </a:fld>
            <a:endParaRPr lang="en-US"/>
          </a:p>
        </p:txBody>
      </p:sp>
    </p:spTree>
    <p:extLst>
      <p:ext uri="{BB962C8B-B14F-4D97-AF65-F5344CB8AC3E}">
        <p14:creationId xmlns:p14="http://schemas.microsoft.com/office/powerpoint/2010/main" val="3653572050"/>
      </p:ext>
    </p:extLst>
  </p:cSld>
  <p:clrMap bg1="lt1" tx1="dk1" bg2="lt2" tx2="dk2" accent1="accent1" accent2="accent2" accent3="accent3" accent4="accent4" accent5="accent5" accent6="accent6" hlink="hlink" folHlink="folHlink"/>
  <p:hf hdr="0" ftr="0" dt="0"/>
  <p:notesStyle>
    <a:lvl1pPr algn="l" rtl="0" fontAlgn="base">
      <a:spcBef>
        <a:spcPct val="30000"/>
      </a:spcBef>
      <a:spcAft>
        <a:spcPct val="0"/>
      </a:spcAft>
      <a:defRPr sz="1200" kern="1200">
        <a:solidFill>
          <a:schemeClr val="tx1"/>
        </a:solidFill>
        <a:latin typeface="Verdana" charset="0"/>
        <a:ea typeface="ＭＳ Ｐゴシック" charset="0"/>
        <a:cs typeface="ＭＳ Ｐゴシック" charset="0"/>
      </a:defRPr>
    </a:lvl1pPr>
    <a:lvl2pPr marL="457200" algn="l" rtl="0" fontAlgn="base">
      <a:spcBef>
        <a:spcPct val="30000"/>
      </a:spcBef>
      <a:spcAft>
        <a:spcPct val="0"/>
      </a:spcAft>
      <a:defRPr sz="1200" kern="1200">
        <a:solidFill>
          <a:schemeClr val="tx1"/>
        </a:solidFill>
        <a:latin typeface="Verdana" charset="0"/>
        <a:ea typeface="ＭＳ Ｐゴシック" charset="0"/>
        <a:cs typeface="+mn-cs"/>
      </a:defRPr>
    </a:lvl2pPr>
    <a:lvl3pPr marL="914400" algn="l" rtl="0" fontAlgn="base">
      <a:spcBef>
        <a:spcPct val="30000"/>
      </a:spcBef>
      <a:spcAft>
        <a:spcPct val="0"/>
      </a:spcAft>
      <a:defRPr sz="1200" kern="1200">
        <a:solidFill>
          <a:schemeClr val="tx1"/>
        </a:solidFill>
        <a:latin typeface="Verdana" charset="0"/>
        <a:ea typeface="ＭＳ Ｐゴシック" charset="0"/>
        <a:cs typeface="+mn-cs"/>
      </a:defRPr>
    </a:lvl3pPr>
    <a:lvl4pPr marL="1371600" algn="l" rtl="0" fontAlgn="base">
      <a:spcBef>
        <a:spcPct val="30000"/>
      </a:spcBef>
      <a:spcAft>
        <a:spcPct val="0"/>
      </a:spcAft>
      <a:defRPr sz="1200" kern="1200">
        <a:solidFill>
          <a:schemeClr val="tx1"/>
        </a:solidFill>
        <a:latin typeface="Verdana" charset="0"/>
        <a:ea typeface="ＭＳ Ｐゴシック" charset="0"/>
        <a:cs typeface="+mn-cs"/>
      </a:defRPr>
    </a:lvl4pPr>
    <a:lvl5pPr marL="1828800" algn="l" rtl="0" fontAlgn="base">
      <a:spcBef>
        <a:spcPct val="30000"/>
      </a:spcBef>
      <a:spcAft>
        <a:spcPct val="0"/>
      </a:spcAft>
      <a:defRPr sz="1200" kern="1200">
        <a:solidFill>
          <a:schemeClr val="tx1"/>
        </a:solidFill>
        <a:latin typeface="Verdana" charset="0"/>
        <a:ea typeface="ＭＳ Ｐゴシック" charset="0"/>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Before</a:t>
            </a:r>
            <a:r>
              <a:rPr lang="en-US" baseline="0" dirty="0" smtClean="0"/>
              <a:t> earn $10 share $5, now earn $10 but share only $1</a:t>
            </a:r>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8</a:t>
            </a:fld>
            <a:endParaRPr lang="en-US"/>
          </a:p>
        </p:txBody>
      </p:sp>
    </p:spTree>
    <p:extLst>
      <p:ext uri="{BB962C8B-B14F-4D97-AF65-F5344CB8AC3E}">
        <p14:creationId xmlns:p14="http://schemas.microsoft.com/office/powerpoint/2010/main" val="33006541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SG market has long order</a:t>
            </a:r>
            <a:r>
              <a:rPr lang="en-US" baseline="0" dirty="0" smtClean="0"/>
              <a:t> queue</a:t>
            </a:r>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68</a:t>
            </a:fld>
            <a:endParaRPr lang="en-US"/>
          </a:p>
        </p:txBody>
      </p:sp>
    </p:spTree>
    <p:extLst>
      <p:ext uri="{BB962C8B-B14F-4D97-AF65-F5344CB8AC3E}">
        <p14:creationId xmlns:p14="http://schemas.microsoft.com/office/powerpoint/2010/main" val="42609362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73</a:t>
            </a:fld>
            <a:endParaRPr lang="en-US"/>
          </a:p>
        </p:txBody>
      </p:sp>
    </p:spTree>
    <p:extLst>
      <p:ext uri="{BB962C8B-B14F-4D97-AF65-F5344CB8AC3E}">
        <p14:creationId xmlns:p14="http://schemas.microsoft.com/office/powerpoint/2010/main" val="38717201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74</a:t>
            </a:fld>
            <a:endParaRPr lang="en-US"/>
          </a:p>
        </p:txBody>
      </p:sp>
    </p:spTree>
    <p:extLst>
      <p:ext uri="{BB962C8B-B14F-4D97-AF65-F5344CB8AC3E}">
        <p14:creationId xmlns:p14="http://schemas.microsoft.com/office/powerpoint/2010/main" val="38717201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Assume</a:t>
            </a:r>
            <a:r>
              <a:rPr lang="en-US" baseline="0" smtClean="0"/>
              <a:t> mean-reversion. </a:t>
            </a:r>
            <a:endParaRPr lang="en-US"/>
          </a:p>
        </p:txBody>
      </p:sp>
      <p:sp>
        <p:nvSpPr>
          <p:cNvPr id="4" name="Slide Number Placeholder 3"/>
          <p:cNvSpPr>
            <a:spLocks noGrp="1"/>
          </p:cNvSpPr>
          <p:nvPr>
            <p:ph type="sldNum" sz="quarter" idx="10"/>
          </p:nvPr>
        </p:nvSpPr>
        <p:spPr/>
        <p:txBody>
          <a:bodyPr/>
          <a:lstStyle/>
          <a:p>
            <a:fld id="{CFC947A3-E2F4-9B43-B61C-6E4B48751614}" type="slidenum">
              <a:rPr lang="en-US" smtClean="0"/>
              <a:pPr/>
              <a:t>83</a:t>
            </a:fld>
            <a:endParaRPr lang="en-US"/>
          </a:p>
        </p:txBody>
      </p:sp>
    </p:spTree>
    <p:extLst>
      <p:ext uri="{BB962C8B-B14F-4D97-AF65-F5344CB8AC3E}">
        <p14:creationId xmlns:p14="http://schemas.microsoft.com/office/powerpoint/2010/main" val="21714192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105</a:t>
            </a:fld>
            <a:endParaRPr lang="en-US"/>
          </a:p>
        </p:txBody>
      </p:sp>
    </p:spTree>
    <p:extLst>
      <p:ext uri="{BB962C8B-B14F-4D97-AF65-F5344CB8AC3E}">
        <p14:creationId xmlns:p14="http://schemas.microsoft.com/office/powerpoint/2010/main" val="33529428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106</a:t>
            </a:fld>
            <a:endParaRPr lang="en-US"/>
          </a:p>
        </p:txBody>
      </p:sp>
    </p:spTree>
    <p:extLst>
      <p:ext uri="{BB962C8B-B14F-4D97-AF65-F5344CB8AC3E}">
        <p14:creationId xmlns:p14="http://schemas.microsoft.com/office/powerpoint/2010/main" val="33529428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Before</a:t>
            </a:r>
            <a:r>
              <a:rPr lang="en-US" baseline="0" dirty="0" smtClean="0"/>
              <a:t> earn $10 share $5, now earn $10 but share only $1</a:t>
            </a:r>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119</a:t>
            </a:fld>
            <a:endParaRPr lang="en-US"/>
          </a:p>
        </p:txBody>
      </p:sp>
    </p:spTree>
    <p:extLst>
      <p:ext uri="{BB962C8B-B14F-4D97-AF65-F5344CB8AC3E}">
        <p14:creationId xmlns:p14="http://schemas.microsoft.com/office/powerpoint/2010/main" val="33006541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Before</a:t>
            </a:r>
            <a:r>
              <a:rPr lang="en-US" baseline="0" dirty="0" smtClean="0"/>
              <a:t> earn $10 share $5, now earn $10 but share only $1</a:t>
            </a:r>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120</a:t>
            </a:fld>
            <a:endParaRPr lang="en-US"/>
          </a:p>
        </p:txBody>
      </p:sp>
    </p:spTree>
    <p:extLst>
      <p:ext uri="{BB962C8B-B14F-4D97-AF65-F5344CB8AC3E}">
        <p14:creationId xmlns:p14="http://schemas.microsoft.com/office/powerpoint/2010/main" val="33006541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Assume</a:t>
            </a:r>
            <a:r>
              <a:rPr lang="en-US" baseline="0" smtClean="0"/>
              <a:t> mean-reversion. </a:t>
            </a:r>
            <a:endParaRPr lang="en-US"/>
          </a:p>
        </p:txBody>
      </p:sp>
      <p:sp>
        <p:nvSpPr>
          <p:cNvPr id="4" name="Slide Number Placeholder 3"/>
          <p:cNvSpPr>
            <a:spLocks noGrp="1"/>
          </p:cNvSpPr>
          <p:nvPr>
            <p:ph type="sldNum" sz="quarter" idx="10"/>
          </p:nvPr>
        </p:nvSpPr>
        <p:spPr/>
        <p:txBody>
          <a:bodyPr/>
          <a:lstStyle/>
          <a:p>
            <a:fld id="{CFC947A3-E2F4-9B43-B61C-6E4B48751614}" type="slidenum">
              <a:rPr lang="en-US" smtClean="0"/>
              <a:pPr/>
              <a:t>129</a:t>
            </a:fld>
            <a:endParaRPr lang="en-US"/>
          </a:p>
        </p:txBody>
      </p:sp>
    </p:spTree>
    <p:extLst>
      <p:ext uri="{BB962C8B-B14F-4D97-AF65-F5344CB8AC3E}">
        <p14:creationId xmlns:p14="http://schemas.microsoft.com/office/powerpoint/2010/main" val="21714192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Assume</a:t>
            </a:r>
            <a:r>
              <a:rPr lang="en-US" baseline="0" smtClean="0"/>
              <a:t> mean-reversion. </a:t>
            </a:r>
            <a:endParaRPr lang="en-US"/>
          </a:p>
        </p:txBody>
      </p:sp>
      <p:sp>
        <p:nvSpPr>
          <p:cNvPr id="4" name="Slide Number Placeholder 3"/>
          <p:cNvSpPr>
            <a:spLocks noGrp="1"/>
          </p:cNvSpPr>
          <p:nvPr>
            <p:ph type="sldNum" sz="quarter" idx="10"/>
          </p:nvPr>
        </p:nvSpPr>
        <p:spPr/>
        <p:txBody>
          <a:bodyPr/>
          <a:lstStyle/>
          <a:p>
            <a:fld id="{CFC947A3-E2F4-9B43-B61C-6E4B48751614}" type="slidenum">
              <a:rPr lang="en-US" smtClean="0"/>
              <a:pPr/>
              <a:t>130</a:t>
            </a:fld>
            <a:endParaRPr lang="en-US"/>
          </a:p>
        </p:txBody>
      </p:sp>
    </p:spTree>
    <p:extLst>
      <p:ext uri="{BB962C8B-B14F-4D97-AF65-F5344CB8AC3E}">
        <p14:creationId xmlns:p14="http://schemas.microsoft.com/office/powerpoint/2010/main" val="21714192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Before</a:t>
            </a:r>
            <a:r>
              <a:rPr lang="en-US" baseline="0" dirty="0" smtClean="0"/>
              <a:t> earn $10 share $5, now earn $10 but share only $1</a:t>
            </a:r>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9</a:t>
            </a:fld>
            <a:endParaRPr lang="en-US"/>
          </a:p>
        </p:txBody>
      </p:sp>
    </p:spTree>
    <p:extLst>
      <p:ext uri="{BB962C8B-B14F-4D97-AF65-F5344CB8AC3E}">
        <p14:creationId xmlns:p14="http://schemas.microsoft.com/office/powerpoint/2010/main" val="33006541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Assume</a:t>
            </a:r>
            <a:r>
              <a:rPr lang="en-US" baseline="0" smtClean="0"/>
              <a:t> mean-reversion. </a:t>
            </a:r>
            <a:endParaRPr lang="en-US"/>
          </a:p>
        </p:txBody>
      </p:sp>
      <p:sp>
        <p:nvSpPr>
          <p:cNvPr id="4" name="Slide Number Placeholder 3"/>
          <p:cNvSpPr>
            <a:spLocks noGrp="1"/>
          </p:cNvSpPr>
          <p:nvPr>
            <p:ph type="sldNum" sz="quarter" idx="10"/>
          </p:nvPr>
        </p:nvSpPr>
        <p:spPr/>
        <p:txBody>
          <a:bodyPr/>
          <a:lstStyle/>
          <a:p>
            <a:fld id="{CFC947A3-E2F4-9B43-B61C-6E4B48751614}" type="slidenum">
              <a:rPr lang="en-US" smtClean="0"/>
              <a:pPr/>
              <a:t>131</a:t>
            </a:fld>
            <a:endParaRPr lang="en-US"/>
          </a:p>
        </p:txBody>
      </p:sp>
    </p:spTree>
    <p:extLst>
      <p:ext uri="{BB962C8B-B14F-4D97-AF65-F5344CB8AC3E}">
        <p14:creationId xmlns:p14="http://schemas.microsoft.com/office/powerpoint/2010/main" val="21714192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Assume</a:t>
            </a:r>
            <a:r>
              <a:rPr lang="en-US" baseline="0" smtClean="0"/>
              <a:t> mean-reversion. </a:t>
            </a:r>
            <a:endParaRPr lang="en-US"/>
          </a:p>
        </p:txBody>
      </p:sp>
      <p:sp>
        <p:nvSpPr>
          <p:cNvPr id="4" name="Slide Number Placeholder 3"/>
          <p:cNvSpPr>
            <a:spLocks noGrp="1"/>
          </p:cNvSpPr>
          <p:nvPr>
            <p:ph type="sldNum" sz="quarter" idx="10"/>
          </p:nvPr>
        </p:nvSpPr>
        <p:spPr/>
        <p:txBody>
          <a:bodyPr/>
          <a:lstStyle/>
          <a:p>
            <a:fld id="{CFC947A3-E2F4-9B43-B61C-6E4B48751614}" type="slidenum">
              <a:rPr lang="en-US" smtClean="0"/>
              <a:pPr/>
              <a:t>132</a:t>
            </a:fld>
            <a:endParaRPr lang="en-US"/>
          </a:p>
        </p:txBody>
      </p:sp>
    </p:spTree>
    <p:extLst>
      <p:ext uri="{BB962C8B-B14F-4D97-AF65-F5344CB8AC3E}">
        <p14:creationId xmlns:p14="http://schemas.microsoft.com/office/powerpoint/2010/main" val="217141928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133</a:t>
            </a:fld>
            <a:endParaRPr lang="en-US"/>
          </a:p>
        </p:txBody>
      </p:sp>
    </p:spTree>
    <p:extLst>
      <p:ext uri="{BB962C8B-B14F-4D97-AF65-F5344CB8AC3E}">
        <p14:creationId xmlns:p14="http://schemas.microsoft.com/office/powerpoint/2010/main" val="217141928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Open the Web site</a:t>
            </a:r>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134</a:t>
            </a:fld>
            <a:endParaRPr lang="en-US"/>
          </a:p>
        </p:txBody>
      </p:sp>
    </p:spTree>
    <p:extLst>
      <p:ext uri="{BB962C8B-B14F-4D97-AF65-F5344CB8AC3E}">
        <p14:creationId xmlns:p14="http://schemas.microsoft.com/office/powerpoint/2010/main" val="150044297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sz="1200" dirty="0" smtClean="0"/>
              <a:t>TW IT people write game not finance</a:t>
            </a:r>
          </a:p>
          <a:p>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135</a:t>
            </a:fld>
            <a:endParaRPr lang="en-US"/>
          </a:p>
        </p:txBody>
      </p:sp>
    </p:spTree>
    <p:extLst>
      <p:ext uri="{BB962C8B-B14F-4D97-AF65-F5344CB8AC3E}">
        <p14:creationId xmlns:p14="http://schemas.microsoft.com/office/powerpoint/2010/main" val="390323406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sz="1200" dirty="0" smtClean="0"/>
              <a:t>TW IT people write game not finance</a:t>
            </a:r>
          </a:p>
          <a:p>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136</a:t>
            </a:fld>
            <a:endParaRPr lang="en-US"/>
          </a:p>
        </p:txBody>
      </p:sp>
    </p:spTree>
    <p:extLst>
      <p:ext uri="{BB962C8B-B14F-4D97-AF65-F5344CB8AC3E}">
        <p14:creationId xmlns:p14="http://schemas.microsoft.com/office/powerpoint/2010/main" val="39032340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Before</a:t>
            </a:r>
            <a:r>
              <a:rPr lang="en-US" baseline="0" dirty="0" smtClean="0"/>
              <a:t> earn $10 share $5, now earn $10 but share only $1</a:t>
            </a:r>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10</a:t>
            </a:fld>
            <a:endParaRPr lang="en-US"/>
          </a:p>
        </p:txBody>
      </p:sp>
    </p:spTree>
    <p:extLst>
      <p:ext uri="{BB962C8B-B14F-4D97-AF65-F5344CB8AC3E}">
        <p14:creationId xmlns:p14="http://schemas.microsoft.com/office/powerpoint/2010/main" val="33006541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Before</a:t>
            </a:r>
            <a:r>
              <a:rPr lang="en-US" baseline="0" dirty="0" smtClean="0"/>
              <a:t> earn $10 share $5, now earn $10 but share only $1</a:t>
            </a:r>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29</a:t>
            </a:fld>
            <a:endParaRPr lang="en-US"/>
          </a:p>
        </p:txBody>
      </p:sp>
    </p:spTree>
    <p:extLst>
      <p:ext uri="{BB962C8B-B14F-4D97-AF65-F5344CB8AC3E}">
        <p14:creationId xmlns:p14="http://schemas.microsoft.com/office/powerpoint/2010/main" val="33006541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sz="1200" dirty="0" smtClean="0"/>
              <a:t>One change: remove the explicit Dark Pool Algo from the UI (in fact, use </a:t>
            </a:r>
            <a:r>
              <a:rPr lang="en-US" sz="1200" dirty="0" err="1" smtClean="0"/>
              <a:t>params</a:t>
            </a:r>
            <a:r>
              <a:rPr lang="en-US" sz="1200" dirty="0" smtClean="0"/>
              <a:t> can do)</a:t>
            </a:r>
          </a:p>
          <a:p>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40</a:t>
            </a:fld>
            <a:endParaRPr lang="en-US"/>
          </a:p>
        </p:txBody>
      </p:sp>
    </p:spTree>
    <p:extLst>
      <p:ext uri="{BB962C8B-B14F-4D97-AF65-F5344CB8AC3E}">
        <p14:creationId xmlns:p14="http://schemas.microsoft.com/office/powerpoint/2010/main" val="33529428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Assume</a:t>
            </a:r>
            <a:r>
              <a:rPr lang="en-US" baseline="0" smtClean="0"/>
              <a:t> mean-reversion. </a:t>
            </a:r>
            <a:endParaRPr lang="en-US"/>
          </a:p>
        </p:txBody>
      </p:sp>
      <p:sp>
        <p:nvSpPr>
          <p:cNvPr id="4" name="Slide Number Placeholder 3"/>
          <p:cNvSpPr>
            <a:spLocks noGrp="1"/>
          </p:cNvSpPr>
          <p:nvPr>
            <p:ph type="sldNum" sz="quarter" idx="10"/>
          </p:nvPr>
        </p:nvSpPr>
        <p:spPr/>
        <p:txBody>
          <a:bodyPr/>
          <a:lstStyle/>
          <a:p>
            <a:fld id="{CFC947A3-E2F4-9B43-B61C-6E4B48751614}" type="slidenum">
              <a:rPr lang="en-US" smtClean="0"/>
              <a:pPr/>
              <a:t>50</a:t>
            </a:fld>
            <a:endParaRPr lang="en-US"/>
          </a:p>
        </p:txBody>
      </p:sp>
    </p:spTree>
    <p:extLst>
      <p:ext uri="{BB962C8B-B14F-4D97-AF65-F5344CB8AC3E}">
        <p14:creationId xmlns:p14="http://schemas.microsoft.com/office/powerpoint/2010/main" val="21714192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Assume</a:t>
            </a:r>
            <a:r>
              <a:rPr lang="en-US" baseline="0" smtClean="0"/>
              <a:t> mean-reversion. </a:t>
            </a:r>
            <a:endParaRPr lang="en-US"/>
          </a:p>
        </p:txBody>
      </p:sp>
      <p:sp>
        <p:nvSpPr>
          <p:cNvPr id="4" name="Slide Number Placeholder 3"/>
          <p:cNvSpPr>
            <a:spLocks noGrp="1"/>
          </p:cNvSpPr>
          <p:nvPr>
            <p:ph type="sldNum" sz="quarter" idx="10"/>
          </p:nvPr>
        </p:nvSpPr>
        <p:spPr/>
        <p:txBody>
          <a:bodyPr/>
          <a:lstStyle/>
          <a:p>
            <a:fld id="{CFC947A3-E2F4-9B43-B61C-6E4B48751614}" type="slidenum">
              <a:rPr lang="en-US" smtClean="0"/>
              <a:pPr/>
              <a:t>51</a:t>
            </a:fld>
            <a:endParaRPr lang="en-US"/>
          </a:p>
        </p:txBody>
      </p:sp>
    </p:spTree>
    <p:extLst>
      <p:ext uri="{BB962C8B-B14F-4D97-AF65-F5344CB8AC3E}">
        <p14:creationId xmlns:p14="http://schemas.microsoft.com/office/powerpoint/2010/main" val="21714192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Assume</a:t>
            </a:r>
            <a:r>
              <a:rPr lang="en-US" baseline="0" smtClean="0"/>
              <a:t> mean-reversion. </a:t>
            </a:r>
            <a:endParaRPr lang="en-US"/>
          </a:p>
        </p:txBody>
      </p:sp>
      <p:sp>
        <p:nvSpPr>
          <p:cNvPr id="4" name="Slide Number Placeholder 3"/>
          <p:cNvSpPr>
            <a:spLocks noGrp="1"/>
          </p:cNvSpPr>
          <p:nvPr>
            <p:ph type="sldNum" sz="quarter" idx="10"/>
          </p:nvPr>
        </p:nvSpPr>
        <p:spPr/>
        <p:txBody>
          <a:bodyPr/>
          <a:lstStyle/>
          <a:p>
            <a:fld id="{CFC947A3-E2F4-9B43-B61C-6E4B48751614}" type="slidenum">
              <a:rPr lang="en-US" smtClean="0"/>
              <a:pPr/>
              <a:t>53</a:t>
            </a:fld>
            <a:endParaRPr lang="en-US"/>
          </a:p>
        </p:txBody>
      </p:sp>
    </p:spTree>
    <p:extLst>
      <p:ext uri="{BB962C8B-B14F-4D97-AF65-F5344CB8AC3E}">
        <p14:creationId xmlns:p14="http://schemas.microsoft.com/office/powerpoint/2010/main" val="21714192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SG market has long order</a:t>
            </a:r>
            <a:r>
              <a:rPr lang="en-US" baseline="0" dirty="0" smtClean="0"/>
              <a:t> queue</a:t>
            </a:r>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61</a:t>
            </a:fld>
            <a:endParaRPr lang="en-US"/>
          </a:p>
        </p:txBody>
      </p:sp>
    </p:spTree>
    <p:extLst>
      <p:ext uri="{BB962C8B-B14F-4D97-AF65-F5344CB8AC3E}">
        <p14:creationId xmlns:p14="http://schemas.microsoft.com/office/powerpoint/2010/main" val="426093624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6" name="Picture 5" descr="DESIGN_B_final-02-03.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73" y="-7456"/>
            <a:ext cx="9141027" cy="6858000"/>
          </a:xfrm>
          <a:prstGeom prst="rect">
            <a:avLst/>
          </a:prstGeom>
        </p:spPr>
      </p:pic>
      <p:sp>
        <p:nvSpPr>
          <p:cNvPr id="2" name="Title 1"/>
          <p:cNvSpPr>
            <a:spLocks noGrp="1"/>
          </p:cNvSpPr>
          <p:nvPr>
            <p:ph type="ctrTitle"/>
          </p:nvPr>
        </p:nvSpPr>
        <p:spPr>
          <a:xfrm>
            <a:off x="1696144" y="2852936"/>
            <a:ext cx="6332240" cy="1107554"/>
          </a:xfrm>
        </p:spPr>
        <p:txBody>
          <a:bodyPr/>
          <a:lstStyle>
            <a:lvl1pPr>
              <a:defRPr>
                <a:solidFill>
                  <a:srgbClr val="152E82"/>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696144" y="4077072"/>
            <a:ext cx="6116216" cy="1944216"/>
          </a:xfrm>
        </p:spPr>
        <p:txBody>
          <a:bodyPr/>
          <a:lstStyle>
            <a:lvl1pPr marL="0" indent="0" algn="l">
              <a:buNone/>
              <a:defRPr sz="2600">
                <a:solidFill>
                  <a:srgbClr val="152E82"/>
                </a:solidFil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dirty="0"/>
          </a:p>
        </p:txBody>
      </p:sp>
      <p:sp>
        <p:nvSpPr>
          <p:cNvPr id="5" name="Slide Number Placeholder 4"/>
          <p:cNvSpPr>
            <a:spLocks noGrp="1"/>
          </p:cNvSpPr>
          <p:nvPr>
            <p:ph type="sldNum" sz="quarter" idx="11"/>
          </p:nvPr>
        </p:nvSpPr>
        <p:spPr>
          <a:xfrm>
            <a:off x="8628956" y="6525344"/>
            <a:ext cx="504056" cy="360040"/>
          </a:xfrm>
        </p:spPr>
        <p:txBody>
          <a:bodyPr/>
          <a:lstStyle>
            <a:lvl1pPr>
              <a:defRPr/>
            </a:lvl1pPr>
          </a:lstStyle>
          <a:p>
            <a:fld id="{5DD0A2D2-7EFB-5840-AF99-D605BC1B2F97}" type="slidenum">
              <a:rPr lang="en-US"/>
              <a:pPr/>
              <a:t>‹#›</a:t>
            </a:fld>
            <a:endParaRPr lang="en-US" sz="1400" dirty="0">
              <a:latin typeface="Arial" charset="0"/>
            </a:endParaRPr>
          </a:p>
        </p:txBody>
      </p:sp>
    </p:spTree>
    <p:extLst>
      <p:ext uri="{BB962C8B-B14F-4D97-AF65-F5344CB8AC3E}">
        <p14:creationId xmlns:p14="http://schemas.microsoft.com/office/powerpoint/2010/main" val="3733024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DESIGN_B_final-04.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772" y="-15404"/>
            <a:ext cx="9177536" cy="6883152"/>
          </a:xfrm>
          <a:prstGeom prst="rect">
            <a:avLst/>
          </a:prstGeom>
        </p:spPr>
      </p:pic>
      <p:sp>
        <p:nvSpPr>
          <p:cNvPr id="2" name="Title 1"/>
          <p:cNvSpPr>
            <a:spLocks noGrp="1"/>
          </p:cNvSpPr>
          <p:nvPr>
            <p:ph type="title"/>
          </p:nvPr>
        </p:nvSpPr>
        <p:spPr>
          <a:xfrm>
            <a:off x="323528" y="332656"/>
            <a:ext cx="8668072" cy="1143000"/>
          </a:xfrm>
        </p:spPr>
        <p:txBody>
          <a:bodyPr/>
          <a:lstStyle>
            <a:lvl1pPr>
              <a:defRPr sz="2800"/>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323528" y="1556792"/>
            <a:ext cx="8668072" cy="475942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8"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a:t>
            </a:fld>
            <a:endParaRPr lang="en-US" sz="1400" dirty="0">
              <a:latin typeface="Arial" charset="0"/>
            </a:endParaRPr>
          </a:p>
        </p:txBody>
      </p:sp>
      <p:pic>
        <p:nvPicPr>
          <p:cNvPr id="10" name="Picture 9" descr="business_PPT_slogan.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1519" y="6453336"/>
            <a:ext cx="8064897" cy="312939"/>
          </a:xfrm>
          <a:prstGeom prst="rect">
            <a:avLst/>
          </a:prstGeom>
        </p:spPr>
      </p:pic>
    </p:spTree>
    <p:extLst>
      <p:ext uri="{BB962C8B-B14F-4D97-AF65-F5344CB8AC3E}">
        <p14:creationId xmlns:p14="http://schemas.microsoft.com/office/powerpoint/2010/main" val="17996013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6" name="Picture 5" descr="DESIGN_B_final-04.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772" y="-15404"/>
            <a:ext cx="9177536" cy="6883152"/>
          </a:xfrm>
          <a:prstGeom prst="rect">
            <a:avLst/>
          </a:prstGeom>
        </p:spPr>
      </p:pic>
      <p:sp>
        <p:nvSpPr>
          <p:cNvPr id="2" name="Vertical Title 1"/>
          <p:cNvSpPr>
            <a:spLocks noGrp="1"/>
          </p:cNvSpPr>
          <p:nvPr>
            <p:ph type="title" orient="vert"/>
          </p:nvPr>
        </p:nvSpPr>
        <p:spPr>
          <a:xfrm>
            <a:off x="6972300" y="381000"/>
            <a:ext cx="2019300" cy="5791200"/>
          </a:xfrm>
        </p:spPr>
        <p:txBody>
          <a:bodyPr vert="eaVert"/>
          <a:lstStyle>
            <a:lvl1pPr>
              <a:defRPr sz="2800"/>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914400" y="381000"/>
            <a:ext cx="5905500" cy="5791200"/>
          </a:xfrm>
        </p:spPr>
        <p:txBody>
          <a:bodyPr vert="eaVert"/>
          <a:lstStyle>
            <a:lvl1pPr>
              <a:defRPr sz="2600"/>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a:t>
            </a:fld>
            <a:endParaRPr lang="en-US" sz="1400" dirty="0">
              <a:latin typeface="Arial" charset="0"/>
            </a:endParaRPr>
          </a:p>
        </p:txBody>
      </p:sp>
      <p:pic>
        <p:nvPicPr>
          <p:cNvPr id="9" name="Picture 8" descr="business_PPT_slogan.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1519" y="6453336"/>
            <a:ext cx="8064897" cy="312939"/>
          </a:xfrm>
          <a:prstGeom prst="rect">
            <a:avLst/>
          </a:prstGeom>
        </p:spPr>
      </p:pic>
    </p:spTree>
    <p:extLst>
      <p:ext uri="{BB962C8B-B14F-4D97-AF65-F5344CB8AC3E}">
        <p14:creationId xmlns:p14="http://schemas.microsoft.com/office/powerpoint/2010/main" val="79212248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chart" preserve="1">
  <p:cSld name="Title and Chart">
    <p:spTree>
      <p:nvGrpSpPr>
        <p:cNvPr id="1" name=""/>
        <p:cNvGrpSpPr/>
        <p:nvPr/>
      </p:nvGrpSpPr>
      <p:grpSpPr>
        <a:xfrm>
          <a:off x="0" y="0"/>
          <a:ext cx="0" cy="0"/>
          <a:chOff x="0" y="0"/>
          <a:chExt cx="0" cy="0"/>
        </a:xfrm>
      </p:grpSpPr>
      <p:pic>
        <p:nvPicPr>
          <p:cNvPr id="10" name="Picture 9" descr="DESIGN_B_final-04.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772" y="-15404"/>
            <a:ext cx="9177536" cy="6883152"/>
          </a:xfrm>
          <a:prstGeom prst="rect">
            <a:avLst/>
          </a:prstGeom>
        </p:spPr>
      </p:pic>
      <p:sp>
        <p:nvSpPr>
          <p:cNvPr id="3" name="Chart Placeholder 2"/>
          <p:cNvSpPr>
            <a:spLocks noGrp="1"/>
          </p:cNvSpPr>
          <p:nvPr>
            <p:ph type="chart" idx="1"/>
          </p:nvPr>
        </p:nvSpPr>
        <p:spPr>
          <a:xfrm>
            <a:off x="251520" y="1700808"/>
            <a:ext cx="8740080" cy="4536504"/>
          </a:xfrm>
        </p:spPr>
        <p:txBody>
          <a:bodyPr/>
          <a:lstStyle/>
          <a:p>
            <a:r>
              <a:rPr lang="en-US" smtClean="0"/>
              <a:t>Click icon to add chart</a:t>
            </a:r>
            <a:endParaRPr lang="en-US" dirty="0"/>
          </a:p>
        </p:txBody>
      </p:sp>
      <p:sp>
        <p:nvSpPr>
          <p:cNvPr id="2" name="Title 1"/>
          <p:cNvSpPr>
            <a:spLocks noGrp="1"/>
          </p:cNvSpPr>
          <p:nvPr>
            <p:ph type="title"/>
          </p:nvPr>
        </p:nvSpPr>
        <p:spPr>
          <a:xfrm>
            <a:off x="179512" y="692696"/>
            <a:ext cx="5256584" cy="854968"/>
          </a:xfrm>
        </p:spPr>
        <p:txBody>
          <a:bodyPr/>
          <a:lstStyle>
            <a:lvl1pPr>
              <a:defRPr sz="2200">
                <a:solidFill>
                  <a:srgbClr val="152E82"/>
                </a:solidFill>
              </a:defRPr>
            </a:lvl1pPr>
          </a:lstStyle>
          <a:p>
            <a:r>
              <a:rPr lang="en-US" smtClean="0"/>
              <a:t>Click to edit Master title style</a:t>
            </a:r>
            <a:endParaRPr lang="en-US" dirty="0"/>
          </a:p>
        </p:txBody>
      </p:sp>
      <p:sp>
        <p:nvSpPr>
          <p:cNvPr id="11"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a:t>
            </a:fld>
            <a:endParaRPr lang="en-US" sz="1400" dirty="0">
              <a:latin typeface="Arial" charset="0"/>
            </a:endParaRPr>
          </a:p>
        </p:txBody>
      </p:sp>
      <p:pic>
        <p:nvPicPr>
          <p:cNvPr id="9" name="Picture 8" descr="business_PPT_slogan.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1519" y="6453336"/>
            <a:ext cx="8064897" cy="312939"/>
          </a:xfrm>
          <a:prstGeom prst="rect">
            <a:avLst/>
          </a:prstGeom>
        </p:spPr>
      </p:pic>
    </p:spTree>
    <p:extLst>
      <p:ext uri="{BB962C8B-B14F-4D97-AF65-F5344CB8AC3E}">
        <p14:creationId xmlns:p14="http://schemas.microsoft.com/office/powerpoint/2010/main" val="474920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DESIGN_B_final-03.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Content Placeholder 2"/>
          <p:cNvSpPr>
            <a:spLocks noGrp="1"/>
          </p:cNvSpPr>
          <p:nvPr>
            <p:ph idx="1"/>
          </p:nvPr>
        </p:nvSpPr>
        <p:spPr>
          <a:xfrm>
            <a:off x="2555776" y="1412776"/>
            <a:ext cx="6264696" cy="4752528"/>
          </a:xfrm>
        </p:spPr>
        <p:txBody>
          <a:bodyPr/>
          <a:lstStyle>
            <a:lvl1pPr>
              <a:defRPr sz="2700"/>
            </a:lvl1pPr>
            <a:lvl2pPr>
              <a:defRPr sz="2400"/>
            </a:lvl2pPr>
            <a:lvl3pPr>
              <a:defRPr sz="2300"/>
            </a:lvl3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Title 1"/>
          <p:cNvSpPr>
            <a:spLocks noGrp="1"/>
          </p:cNvSpPr>
          <p:nvPr>
            <p:ph type="title"/>
          </p:nvPr>
        </p:nvSpPr>
        <p:spPr>
          <a:xfrm>
            <a:off x="2555776" y="0"/>
            <a:ext cx="6264696" cy="1224136"/>
          </a:xfrm>
        </p:spPr>
        <p:txBody>
          <a:bodyPr/>
          <a:lstStyle>
            <a:lvl1pPr>
              <a:defRPr sz="2800">
                <a:solidFill>
                  <a:srgbClr val="152E82"/>
                </a:solidFill>
              </a:defRPr>
            </a:lvl1pPr>
          </a:lstStyle>
          <a:p>
            <a:r>
              <a:rPr lang="en-US" smtClean="0"/>
              <a:t>Click to edit Master title style</a:t>
            </a:r>
            <a:endParaRPr lang="en-US" dirty="0"/>
          </a:p>
        </p:txBody>
      </p:sp>
      <p:sp>
        <p:nvSpPr>
          <p:cNvPr id="8"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a:t>
            </a:fld>
            <a:endParaRPr lang="en-US" sz="1400" dirty="0">
              <a:latin typeface="Arial" charset="0"/>
            </a:endParaRPr>
          </a:p>
        </p:txBody>
      </p:sp>
      <p:pic>
        <p:nvPicPr>
          <p:cNvPr id="5" name="Picture 4" descr="business_PPT_slogan.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1519" y="6453336"/>
            <a:ext cx="8064897" cy="312939"/>
          </a:xfrm>
          <a:prstGeom prst="rect">
            <a:avLst/>
          </a:prstGeom>
        </p:spPr>
      </p:pic>
    </p:spTree>
    <p:extLst>
      <p:ext uri="{BB962C8B-B14F-4D97-AF65-F5344CB8AC3E}">
        <p14:creationId xmlns:p14="http://schemas.microsoft.com/office/powerpoint/2010/main" val="22556146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6" name="Picture 5" descr="DESIGN_B_final-02-02.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73" y="0"/>
            <a:ext cx="9141027" cy="6858000"/>
          </a:xfrm>
          <a:prstGeom prst="rect">
            <a:avLst/>
          </a:prstGeom>
        </p:spPr>
      </p:pic>
      <p:sp>
        <p:nvSpPr>
          <p:cNvPr id="2" name="Title 1"/>
          <p:cNvSpPr>
            <a:spLocks noGrp="1"/>
          </p:cNvSpPr>
          <p:nvPr>
            <p:ph type="title"/>
          </p:nvPr>
        </p:nvSpPr>
        <p:spPr>
          <a:xfrm>
            <a:off x="1547664" y="3645024"/>
            <a:ext cx="6480720" cy="2376263"/>
          </a:xfrm>
        </p:spPr>
        <p:txBody>
          <a:bodyPr anchor="t"/>
          <a:lstStyle>
            <a:lvl1pPr algn="l">
              <a:lnSpc>
                <a:spcPct val="90000"/>
              </a:lnSpc>
              <a:defRPr sz="3200" b="0" cap="none">
                <a:solidFill>
                  <a:srgbClr val="022D9B"/>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1547664" y="2564904"/>
            <a:ext cx="6480720" cy="1008112"/>
          </a:xfrm>
        </p:spPr>
        <p:txBody>
          <a:bodyPr anchor="b"/>
          <a:lstStyle>
            <a:lvl1pPr marL="0" indent="0">
              <a:buNone/>
              <a:defRPr sz="2000">
                <a:solidFill>
                  <a:srgbClr val="022D9B"/>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5" name="Slide Number Placeholder 4"/>
          <p:cNvSpPr>
            <a:spLocks noGrp="1"/>
          </p:cNvSpPr>
          <p:nvPr>
            <p:ph type="sldNum" sz="quarter" idx="11"/>
          </p:nvPr>
        </p:nvSpPr>
        <p:spPr>
          <a:xfrm>
            <a:off x="8654356" y="6525344"/>
            <a:ext cx="504056" cy="360040"/>
          </a:xfrm>
        </p:spPr>
        <p:txBody>
          <a:bodyPr/>
          <a:lstStyle>
            <a:lvl1pPr>
              <a:defRPr>
                <a:solidFill>
                  <a:srgbClr val="152E82"/>
                </a:solidFill>
              </a:defRPr>
            </a:lvl1pPr>
          </a:lstStyle>
          <a:p>
            <a:fld id="{302B3540-29DB-9849-B58B-883D2E76A773}" type="slidenum">
              <a:rPr lang="en-US" smtClean="0"/>
              <a:pPr/>
              <a:t>‹#›</a:t>
            </a:fld>
            <a:endParaRPr lang="en-US" sz="1400" dirty="0">
              <a:latin typeface="Arial" charset="0"/>
            </a:endParaRPr>
          </a:p>
        </p:txBody>
      </p:sp>
    </p:spTree>
    <p:extLst>
      <p:ext uri="{BB962C8B-B14F-4D97-AF65-F5344CB8AC3E}">
        <p14:creationId xmlns:p14="http://schemas.microsoft.com/office/powerpoint/2010/main" val="28616259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7" name="Picture 6" descr="DESIGN_B_final-04.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772" y="-25152"/>
            <a:ext cx="9177536" cy="6883152"/>
          </a:xfrm>
          <a:prstGeom prst="rect">
            <a:avLst/>
          </a:prstGeom>
        </p:spPr>
      </p:pic>
      <p:sp>
        <p:nvSpPr>
          <p:cNvPr id="3" name="Content Placeholder 2"/>
          <p:cNvSpPr>
            <a:spLocks noGrp="1"/>
          </p:cNvSpPr>
          <p:nvPr>
            <p:ph sz="half" idx="1"/>
          </p:nvPr>
        </p:nvSpPr>
        <p:spPr>
          <a:xfrm>
            <a:off x="323528" y="1916832"/>
            <a:ext cx="4032448" cy="4392488"/>
          </a:xfrm>
        </p:spPr>
        <p:txBody>
          <a:bodyPr/>
          <a:lstStyle>
            <a:lvl1pPr>
              <a:defRPr sz="24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499992" y="1916832"/>
            <a:ext cx="4347592" cy="4392488"/>
          </a:xfrm>
        </p:spPr>
        <p:txBody>
          <a:bodyPr/>
          <a:lstStyle>
            <a:lvl1pPr>
              <a:defRPr sz="24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Title 1"/>
          <p:cNvSpPr>
            <a:spLocks noGrp="1"/>
          </p:cNvSpPr>
          <p:nvPr>
            <p:ph type="title"/>
          </p:nvPr>
        </p:nvSpPr>
        <p:spPr>
          <a:xfrm>
            <a:off x="323528" y="476672"/>
            <a:ext cx="8077200" cy="1143000"/>
          </a:xfrm>
        </p:spPr>
        <p:txBody>
          <a:bodyPr/>
          <a:lstStyle>
            <a:lvl1pPr>
              <a:defRPr sz="2800">
                <a:solidFill>
                  <a:srgbClr val="152E82"/>
                </a:solidFill>
              </a:defRPr>
            </a:lvl1pPr>
          </a:lstStyle>
          <a:p>
            <a:r>
              <a:rPr lang="en-US" smtClean="0"/>
              <a:t>Click to edit Master title style</a:t>
            </a:r>
            <a:endParaRPr lang="en-US" dirty="0"/>
          </a:p>
        </p:txBody>
      </p:sp>
      <p:sp>
        <p:nvSpPr>
          <p:cNvPr id="10"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a:t>
            </a:fld>
            <a:endParaRPr lang="en-US" sz="1400" dirty="0">
              <a:latin typeface="Arial" charset="0"/>
            </a:endParaRPr>
          </a:p>
        </p:txBody>
      </p:sp>
      <p:pic>
        <p:nvPicPr>
          <p:cNvPr id="9" name="Picture 8" descr="business_PPT_slogan.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1519" y="6453336"/>
            <a:ext cx="8064897" cy="312939"/>
          </a:xfrm>
          <a:prstGeom prst="rect">
            <a:avLst/>
          </a:prstGeom>
        </p:spPr>
      </p:pic>
    </p:spTree>
    <p:extLst>
      <p:ext uri="{BB962C8B-B14F-4D97-AF65-F5344CB8AC3E}">
        <p14:creationId xmlns:p14="http://schemas.microsoft.com/office/powerpoint/2010/main" val="17449242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1" name="Picture 10" descr="DESIGN_B_final-04.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772" y="-25152"/>
            <a:ext cx="9177536" cy="6883152"/>
          </a:xfrm>
          <a:prstGeom prst="rect">
            <a:avLst/>
          </a:prstGeom>
        </p:spPr>
      </p:pic>
      <p:sp>
        <p:nvSpPr>
          <p:cNvPr id="2" name="Title 1"/>
          <p:cNvSpPr>
            <a:spLocks noGrp="1"/>
          </p:cNvSpPr>
          <p:nvPr>
            <p:ph type="title"/>
          </p:nvPr>
        </p:nvSpPr>
        <p:spPr>
          <a:xfrm>
            <a:off x="302840" y="476672"/>
            <a:ext cx="8229600" cy="1143000"/>
          </a:xfrm>
        </p:spPr>
        <p:txBody>
          <a:bodyPr/>
          <a:lstStyle>
            <a:lvl1pPr>
              <a:defRPr sz="2800">
                <a:solidFill>
                  <a:srgbClr val="152E82"/>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323528" y="1916832"/>
            <a:ext cx="4040188" cy="76209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323528" y="2678931"/>
            <a:ext cx="4040188" cy="3486373"/>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508749" y="1916832"/>
            <a:ext cx="4041775" cy="76209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508749" y="2678931"/>
            <a:ext cx="4041775" cy="3486373"/>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a:t>
            </a:fld>
            <a:endParaRPr lang="en-US" sz="1400" dirty="0">
              <a:latin typeface="Arial" charset="0"/>
            </a:endParaRPr>
          </a:p>
        </p:txBody>
      </p:sp>
      <p:pic>
        <p:nvPicPr>
          <p:cNvPr id="13" name="Picture 12" descr="business_PPT_slogan.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1519" y="6453336"/>
            <a:ext cx="8064897" cy="312939"/>
          </a:xfrm>
          <a:prstGeom prst="rect">
            <a:avLst/>
          </a:prstGeom>
        </p:spPr>
      </p:pic>
    </p:spTree>
    <p:extLst>
      <p:ext uri="{BB962C8B-B14F-4D97-AF65-F5344CB8AC3E}">
        <p14:creationId xmlns:p14="http://schemas.microsoft.com/office/powerpoint/2010/main" val="27221739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ESIGN_B_final-04.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772" y="-25152"/>
            <a:ext cx="9177536" cy="6883152"/>
          </a:xfrm>
          <a:prstGeom prst="rect">
            <a:avLst/>
          </a:prstGeom>
        </p:spPr>
      </p:pic>
      <p:sp>
        <p:nvSpPr>
          <p:cNvPr id="2" name="Title 1"/>
          <p:cNvSpPr>
            <a:spLocks noGrp="1"/>
          </p:cNvSpPr>
          <p:nvPr>
            <p:ph type="title"/>
          </p:nvPr>
        </p:nvSpPr>
        <p:spPr>
          <a:xfrm>
            <a:off x="323528" y="-26516"/>
            <a:ext cx="8077200" cy="1143000"/>
          </a:xfrm>
        </p:spPr>
        <p:txBody>
          <a:bodyPr/>
          <a:lstStyle>
            <a:lvl1pPr>
              <a:defRPr sz="2800">
                <a:solidFill>
                  <a:srgbClr val="FFFFFF"/>
                </a:solidFill>
              </a:defRPr>
            </a:lvl1pPr>
          </a:lstStyle>
          <a:p>
            <a:r>
              <a:rPr lang="en-US" smtClean="0"/>
              <a:t>Click to edit Master title style</a:t>
            </a:r>
            <a:endParaRPr lang="en-US" dirty="0"/>
          </a:p>
        </p:txBody>
      </p:sp>
      <p:sp>
        <p:nvSpPr>
          <p:cNvPr id="9"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a:t>
            </a:fld>
            <a:endParaRPr lang="en-US" sz="1400" dirty="0">
              <a:latin typeface="Arial" charset="0"/>
            </a:endParaRPr>
          </a:p>
        </p:txBody>
      </p:sp>
      <p:pic>
        <p:nvPicPr>
          <p:cNvPr id="7" name="Picture 6" descr="business_PPT_slogan.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1519" y="6453336"/>
            <a:ext cx="8064897" cy="312939"/>
          </a:xfrm>
          <a:prstGeom prst="rect">
            <a:avLst/>
          </a:prstGeom>
        </p:spPr>
      </p:pic>
    </p:spTree>
    <p:extLst>
      <p:ext uri="{BB962C8B-B14F-4D97-AF65-F5344CB8AC3E}">
        <p14:creationId xmlns:p14="http://schemas.microsoft.com/office/powerpoint/2010/main" val="41513733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4" name="Picture 3" descr="DESIGN_B_final-04.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772" y="-25152"/>
            <a:ext cx="9177536" cy="6883152"/>
          </a:xfrm>
          <a:prstGeom prst="rect">
            <a:avLst/>
          </a:prstGeom>
        </p:spPr>
      </p:pic>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a:t>
            </a:fld>
            <a:endParaRPr lang="en-US" sz="1400" dirty="0">
              <a:latin typeface="Arial" charset="0"/>
            </a:endParaRPr>
          </a:p>
        </p:txBody>
      </p:sp>
      <p:pic>
        <p:nvPicPr>
          <p:cNvPr id="7" name="Picture 6" descr="business_PPT_slogan.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1519" y="6453336"/>
            <a:ext cx="8064897" cy="312939"/>
          </a:xfrm>
          <a:prstGeom prst="rect">
            <a:avLst/>
          </a:prstGeom>
        </p:spPr>
      </p:pic>
    </p:spTree>
    <p:extLst>
      <p:ext uri="{BB962C8B-B14F-4D97-AF65-F5344CB8AC3E}">
        <p14:creationId xmlns:p14="http://schemas.microsoft.com/office/powerpoint/2010/main" val="30491704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DESIGN_B_final-04.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772" y="-25152"/>
            <a:ext cx="9177536" cy="6883152"/>
          </a:xfrm>
          <a:prstGeom prst="rect">
            <a:avLst/>
          </a:prstGeom>
        </p:spPr>
      </p:pic>
      <p:sp>
        <p:nvSpPr>
          <p:cNvPr id="3" name="Content Placeholder 2"/>
          <p:cNvSpPr>
            <a:spLocks noGrp="1"/>
          </p:cNvSpPr>
          <p:nvPr>
            <p:ph idx="1"/>
          </p:nvPr>
        </p:nvSpPr>
        <p:spPr>
          <a:xfrm>
            <a:off x="3923928" y="404664"/>
            <a:ext cx="4968552" cy="5853113"/>
          </a:xfrm>
        </p:spPr>
        <p:txBody>
          <a:bodyPr/>
          <a:lstStyle>
            <a:lvl1pPr>
              <a:defRPr sz="28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251520" y="2132856"/>
            <a:ext cx="3528392" cy="410445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 name="Title 1"/>
          <p:cNvSpPr>
            <a:spLocks noGrp="1"/>
          </p:cNvSpPr>
          <p:nvPr>
            <p:ph type="title"/>
          </p:nvPr>
        </p:nvSpPr>
        <p:spPr>
          <a:xfrm>
            <a:off x="251520" y="836712"/>
            <a:ext cx="3528392" cy="1162050"/>
          </a:xfrm>
        </p:spPr>
        <p:txBody>
          <a:bodyPr/>
          <a:lstStyle>
            <a:lvl1pPr algn="l">
              <a:defRPr sz="2000" b="0">
                <a:solidFill>
                  <a:srgbClr val="152E82"/>
                </a:solidFill>
              </a:defRPr>
            </a:lvl1pPr>
          </a:lstStyle>
          <a:p>
            <a:r>
              <a:rPr lang="en-US" smtClean="0"/>
              <a:t>Click to edit Master title style</a:t>
            </a:r>
            <a:endParaRPr lang="en-US" dirty="0"/>
          </a:p>
        </p:txBody>
      </p:sp>
      <p:sp>
        <p:nvSpPr>
          <p:cNvPr id="9"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a:t>
            </a:fld>
            <a:endParaRPr lang="en-US" sz="1400" dirty="0">
              <a:latin typeface="Arial" charset="0"/>
            </a:endParaRPr>
          </a:p>
        </p:txBody>
      </p:sp>
      <p:pic>
        <p:nvPicPr>
          <p:cNvPr id="11" name="Picture 10" descr="business_PPT_slogan.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1519" y="6453336"/>
            <a:ext cx="8064897" cy="312939"/>
          </a:xfrm>
          <a:prstGeom prst="rect">
            <a:avLst/>
          </a:prstGeom>
        </p:spPr>
      </p:pic>
    </p:spTree>
    <p:extLst>
      <p:ext uri="{BB962C8B-B14F-4D97-AF65-F5344CB8AC3E}">
        <p14:creationId xmlns:p14="http://schemas.microsoft.com/office/powerpoint/2010/main" val="5518162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7" name="Picture 6" descr="DESIGN_B_final-04.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772" y="-15404"/>
            <a:ext cx="9177536" cy="6883152"/>
          </a:xfrm>
          <a:prstGeom prst="rect">
            <a:avLst/>
          </a:prstGeom>
        </p:spPr>
      </p:pic>
      <p:sp>
        <p:nvSpPr>
          <p:cNvPr id="2" name="Title 1"/>
          <p:cNvSpPr>
            <a:spLocks noGrp="1"/>
          </p:cNvSpPr>
          <p:nvPr>
            <p:ph type="title"/>
          </p:nvPr>
        </p:nvSpPr>
        <p:spPr>
          <a:xfrm>
            <a:off x="538536" y="5024537"/>
            <a:ext cx="7993904" cy="566738"/>
          </a:xfrm>
        </p:spPr>
        <p:txBody>
          <a:bodyPr/>
          <a:lstStyle>
            <a:lvl1pPr algn="l">
              <a:defRPr sz="2000" b="1"/>
            </a:lvl1pPr>
          </a:lstStyle>
          <a:p>
            <a:r>
              <a:rPr lang="en-US" smtClean="0"/>
              <a:t>Click to edit Master title style</a:t>
            </a:r>
            <a:endParaRPr lang="en-US" dirty="0"/>
          </a:p>
        </p:txBody>
      </p:sp>
      <p:sp>
        <p:nvSpPr>
          <p:cNvPr id="3" name="Picture Placeholder 2"/>
          <p:cNvSpPr>
            <a:spLocks noGrp="1"/>
          </p:cNvSpPr>
          <p:nvPr>
            <p:ph type="pic" idx="1"/>
          </p:nvPr>
        </p:nvSpPr>
        <p:spPr>
          <a:xfrm>
            <a:off x="538536" y="836712"/>
            <a:ext cx="7993904"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538536" y="5581527"/>
            <a:ext cx="7993904"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8"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a:t>
            </a:fld>
            <a:endParaRPr lang="en-US" sz="1400" dirty="0">
              <a:latin typeface="Arial" charset="0"/>
            </a:endParaRPr>
          </a:p>
        </p:txBody>
      </p:sp>
      <p:pic>
        <p:nvPicPr>
          <p:cNvPr id="10" name="Picture 9" descr="business_PPT_slogan.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1519" y="6453336"/>
            <a:ext cx="8064897" cy="312939"/>
          </a:xfrm>
          <a:prstGeom prst="rect">
            <a:avLst/>
          </a:prstGeom>
        </p:spPr>
      </p:pic>
    </p:spTree>
    <p:extLst>
      <p:ext uri="{BB962C8B-B14F-4D97-AF65-F5344CB8AC3E}">
        <p14:creationId xmlns:p14="http://schemas.microsoft.com/office/powerpoint/2010/main" val="17730867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19336" y="397024"/>
            <a:ext cx="8429128"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b" anchorCtr="0" compatLnSpc="1">
            <a:prstTxWarp prst="textNoShape">
              <a:avLst/>
            </a:prstTxWarp>
          </a:bodyPr>
          <a:lstStyle/>
          <a:p>
            <a:pPr lvl="0"/>
            <a:r>
              <a:rPr lang="en-US" smtClean="0"/>
              <a:t>Click to edit Master title style</a:t>
            </a:r>
            <a:endParaRPr lang="en-US" dirty="0"/>
          </a:p>
        </p:txBody>
      </p:sp>
      <p:sp>
        <p:nvSpPr>
          <p:cNvPr id="1027" name="Rectangle 3"/>
          <p:cNvSpPr>
            <a:spLocks noGrp="1" noChangeArrowheads="1"/>
          </p:cNvSpPr>
          <p:nvPr>
            <p:ph type="body" idx="1"/>
          </p:nvPr>
        </p:nvSpPr>
        <p:spPr bwMode="auto">
          <a:xfrm>
            <a:off x="395536" y="1844824"/>
            <a:ext cx="8352928" cy="4343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28" name="Rectangle 4"/>
          <p:cNvSpPr>
            <a:spLocks noGrp="1" noChangeArrowheads="1"/>
          </p:cNvSpPr>
          <p:nvPr>
            <p:ph type="dt" sz="half" idx="2"/>
          </p:nvPr>
        </p:nvSpPr>
        <p:spPr bwMode="auto">
          <a:xfrm>
            <a:off x="578768" y="6525344"/>
            <a:ext cx="1905000" cy="3600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a:defRPr sz="1000">
                <a:solidFill>
                  <a:schemeClr val="bg1"/>
                </a:solidFill>
                <a:latin typeface="Verdana"/>
                <a:cs typeface="Verdana"/>
              </a:defRPr>
            </a:lvl1pPr>
          </a:lstStyle>
          <a:p>
            <a:endParaRPr lang="en-US" dirty="0"/>
          </a:p>
        </p:txBody>
      </p:sp>
      <p:sp>
        <p:nvSpPr>
          <p:cNvPr id="1030" name="Rectangle 6"/>
          <p:cNvSpPr>
            <a:spLocks noGrp="1" noChangeArrowheads="1"/>
          </p:cNvSpPr>
          <p:nvPr>
            <p:ph type="sldNum" sz="quarter" idx="4"/>
          </p:nvPr>
        </p:nvSpPr>
        <p:spPr bwMode="auto">
          <a:xfrm>
            <a:off x="74712" y="6525344"/>
            <a:ext cx="504056" cy="3600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a:defRPr sz="1000">
                <a:solidFill>
                  <a:schemeClr val="bg1"/>
                </a:solidFill>
                <a:latin typeface="Verdana"/>
                <a:cs typeface="Verdana"/>
              </a:defRPr>
            </a:lvl1pPr>
          </a:lstStyle>
          <a:p>
            <a:fld id="{B9D5C80D-9CA5-F142-8586-263522C565BC}"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l" rtl="0" eaLnBrk="1" fontAlgn="base" hangingPunct="1">
        <a:spcBef>
          <a:spcPct val="0"/>
        </a:spcBef>
        <a:spcAft>
          <a:spcPct val="0"/>
        </a:spcAft>
        <a:defRPr sz="3200">
          <a:solidFill>
            <a:schemeClr val="accent2"/>
          </a:solidFill>
          <a:latin typeface="Arial"/>
          <a:ea typeface="+mj-ea"/>
          <a:cs typeface="Arial"/>
        </a:defRPr>
      </a:lvl1pPr>
      <a:lvl2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2pPr>
      <a:lvl3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3pPr>
      <a:lvl4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4pPr>
      <a:lvl5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5pPr>
      <a:lvl6pPr marL="4572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6pPr>
      <a:lvl7pPr marL="9144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7pPr>
      <a:lvl8pPr marL="13716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8pPr>
      <a:lvl9pPr marL="18288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9pPr>
    </p:titleStyle>
    <p:body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74.jpeg"/><Relationship Id="rId5" Type="http://schemas.openxmlformats.org/officeDocument/2006/relationships/hyperlink" Target="https://www.velvetech.com/blog/fpga-in-high-frequency-trading/" TargetMode="External"/><Relationship Id="rId4" Type="http://schemas.openxmlformats.org/officeDocument/2006/relationships/hyperlink" Target="https://www.hkex.com.hk/-/media/HKEX-Market/Services/Connectivity/Hosting-Services/Subscriber-Notices-and-Guidance-Note/Samuel-Wong_Hosting-Ecosystem-2013.pdf?la=en" TargetMode="External"/></Relationships>
</file>

<file path=ppt/slides/_rels/slide106.xml.rels><?xml version="1.0" encoding="UTF-8" standalone="yes"?>
<Relationships xmlns="http://schemas.openxmlformats.org/package/2006/relationships"><Relationship Id="rId3" Type="http://schemas.openxmlformats.org/officeDocument/2006/relationships/hyperlink" Target="https://www.hkex.com.hk/-/media/HKEX-Market/Services/Connectivity/Hosting-Services/Subscriber-Notices-and-Guidance-Note/Samuel-Wong_Hosting-Ecosystem-2013.pdf?la=en" TargetMode="External"/><Relationship Id="rId7" Type="http://schemas.openxmlformats.org/officeDocument/2006/relationships/hyperlink" Target="https://www.thetradenews.com/nyse-gets-speed-bump-approval-from-sec/" TargetMode="External"/><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hyperlink" Target="https://www.financemagnates.com/institutional-forex/execution/renaissance-technologies-aims-hft-using-atomic-clock/" TargetMode="External"/></Relationships>
</file>

<file path=ppt/slides/_rels/slide10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3" Type="http://schemas.openxmlformats.org/officeDocument/2006/relationships/hyperlink" Target="https://towardsdatascience.com/cryptocurrency-arbitrage-how-to-profit-from-it-e2d7bf805fde" TargetMode="External"/><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hyperlink" Target="https://www.thestandard.com.hk/breaking-news/section/4/185669/Hong-Kong-crypto-exchange-Coinsuper-allegedly-frozen,-users-unable-to-withdraw-funds%C2%A0" TargetMode="External"/><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3" Type="http://schemas.openxmlformats.org/officeDocument/2006/relationships/image" Target="../media/image82.tmp"/><Relationship Id="rId2" Type="http://schemas.openxmlformats.org/officeDocument/2006/relationships/hyperlink" Target="https://www.hkex.com.hk/vcm/en/index.htm" TargetMode="External"/><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3" Type="http://schemas.openxmlformats.org/officeDocument/2006/relationships/hyperlink" Target="https://www.sfc.hk/edistributionWeb/gateway/EN/news-and-announcements/news/doc?refNo=18PR12" TargetMode="External"/><Relationship Id="rId2" Type="http://schemas.openxmlformats.org/officeDocument/2006/relationships/hyperlink" Target="https://www.sfc.hk/edistributionWeb/gateway/EN/news-and-announcements/news/doc?refNo=13PR35" TargetMode="External"/><Relationship Id="rId1" Type="http://schemas.openxmlformats.org/officeDocument/2006/relationships/slideLayout" Target="../slideLayouts/slideLayout7.xml"/><Relationship Id="rId4" Type="http://schemas.openxmlformats.org/officeDocument/2006/relationships/hyperlink" Target="https://www.sfc.hk/edistributionWeb/gateway/EN/news-and-announcements/news/doc?refNo=18PR14" TargetMode="Externa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image" Target="../media/image83.gif"/><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image" Target="../media/image88.png"/><Relationship Id="rId1" Type="http://schemas.openxmlformats.org/officeDocument/2006/relationships/slideLayout" Target="../slideLayouts/slideLayout7.xml"/><Relationship Id="rId5" Type="http://schemas.openxmlformats.org/officeDocument/2006/relationships/image" Target="../media/image91.jpeg"/><Relationship Id="rId4" Type="http://schemas.openxmlformats.org/officeDocument/2006/relationships/image" Target="../media/image90.jpe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3" Type="http://schemas.openxmlformats.org/officeDocument/2006/relationships/hyperlink" Target="http://www.cyanspring.com/" TargetMode="External"/><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image" Target="../media/image95.jpeg"/><Relationship Id="rId5" Type="http://schemas.openxmlformats.org/officeDocument/2006/relationships/hyperlink" Target="https://drive.google.com/file/d/0B7EZ3G7XBcRJTlBiSnZHMWtqZlk/view?usp=sharing" TargetMode="External"/><Relationship Id="rId4" Type="http://schemas.openxmlformats.org/officeDocument/2006/relationships/hyperlink" Target="https://github.com/kenwkliu/ideas/blob/master/code/strategy.zip" TargetMode="Externa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hyperlink" Target="https://www.linkedin.com/in/ken-liu-76b11575/" TargetMode="External"/><Relationship Id="rId3" Type="http://schemas.openxmlformats.org/officeDocument/2006/relationships/image" Target="../media/image7.jpeg"/><Relationship Id="rId7" Type="http://schemas.openxmlformats.org/officeDocument/2006/relationships/hyperlink" Target="mailto:wkliu_x@yahoo.com" TargetMode="External"/><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jpeg"/><Relationship Id="rId4" Type="http://schemas.openxmlformats.org/officeDocument/2006/relationships/image" Target="../media/image8.jpeg"/><Relationship Id="rId9" Type="http://schemas.openxmlformats.org/officeDocument/2006/relationships/image" Target="../media/image11.png"/></Relationships>
</file>

<file path=ppt/slides/_rels/slide20.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hyperlink" Target="https://en.wikipedia.org/wiki/Kelly_criterion" TargetMode="Externa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hyperlink" Target="https://www.ft.com/content/64bcb136-412b-11e8-803a-295c97e6fd0b" TargetMode="External"/><Relationship Id="rId2" Type="http://schemas.openxmlformats.org/officeDocument/2006/relationships/image" Target="../media/image34.png"/><Relationship Id="rId1" Type="http://schemas.openxmlformats.org/officeDocument/2006/relationships/slideLayout" Target="../slideLayouts/slideLayout7.xml"/><Relationship Id="rId4" Type="http://schemas.openxmlformats.org/officeDocument/2006/relationships/hyperlink" Target="https://webb-site.com/articles/enigma.asp" TargetMode="External"/></Relationships>
</file>

<file path=ppt/slides/_rels/slide24.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hyperlink" Target="https://colab.research.google.com/github/kenwkliu/ideas/blob/master/colab/BitcoinSMA.ipynb" TargetMode="Externa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hyperlink" Target="https://www.finextra.com/news/announcement.aspx?pressreleaseid=53263" TargetMode="External"/><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hyperlink" Target="https://www.scmp.com/business/markets/article/1799052/hong-kongs-sfc-bans-retail-investors-dark-pool-trading-platforms" TargetMode="External"/><Relationship Id="rId4" Type="http://schemas.openxmlformats.org/officeDocument/2006/relationships/hyperlink" Target="https://www.reuters.com/article/us-hongkong-jpmorgan-fine/hong-kong-watchdog-fines-jpmorgan-for-dark-pool-control-failures-idUSKBN0TY0XE20151215" TargetMode="External"/></Relationships>
</file>

<file path=ppt/slides/_rels/slide4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50.tmp"/><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hyperlink" Target="https://colab.research.google.com/" TargetMode="External"/><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hyperlink" Target="https://www.trahk.com.hk/eng/Fund/DownloadMonthlyHoldingFiles" TargetMode="External"/><Relationship Id="rId2" Type="http://schemas.openxmlformats.org/officeDocument/2006/relationships/hyperlink" Target="https://www.trahk.com.hk/eng/Fund/fundInformation#fund-overview" TargetMode="Externa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hyperlink" Target="https://www.hsi.com.hk/eng" TargetMode="External"/><Relationship Id="rId2" Type="http://schemas.openxmlformats.org/officeDocument/2006/relationships/hyperlink" Target="https://www.trahk.com.hk/eng/Fund/DownloadMonthlyHoldingFiles" TargetMode="External"/><Relationship Id="rId1" Type="http://schemas.openxmlformats.org/officeDocument/2006/relationships/slideLayout" Target="../slideLayouts/slideLayout7.xml"/><Relationship Id="rId4" Type="http://schemas.openxmlformats.org/officeDocument/2006/relationships/hyperlink" Target="https://www.hsi.com.hk/static/uploads/contents/en/products/is_update.xlsx" TargetMode="Externa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hyperlink" Target="https://www.hkex.com.hk/-/media/HKEX-Market/Services/Trading/Securities/Overview/Trading-Mechanism/Trading-Mechanism-of-CAS-in-the-Securities-Market.pdf?la=en" TargetMode="Externa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hyperlink" Target="https://www.scmp.com/article/673092/hkex-auction-halted-after-hsbc-plunge" TargetMode="External"/><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hyperlink" Target="https://www.sfc.hk/edistributionWeb/gateway/EN/news-and-announcements/news/doc?refNo=13PR51" TargetMode="External"/><Relationship Id="rId5" Type="http://schemas.openxmlformats.org/officeDocument/2006/relationships/image" Target="../media/image56.jpeg"/><Relationship Id="rId4" Type="http://schemas.openxmlformats.org/officeDocument/2006/relationships/hyperlink" Target="http://www.hkex.com.hk/eng/market/sec_tradinfra/vcm_cas/Documents/Trading%20Mechanism%20of%20the%20CAS%20in%20the%20Securities%20Market.pdf" TargetMode="External"/></Relationships>
</file>

<file path=ppt/slides/_rels/slide75.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8.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17.jpeg"/></Relationships>
</file>

<file path=ppt/slides/_rels/slide80.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hyperlink" Target="https://colab.research.google.com/github/kenwkliu/ideas/blob/master/colab/HKStocksCorrelation.ipynb" TargetMode="External"/><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66.png"/><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89.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20.jpeg"/><Relationship Id="rId4" Type="http://schemas.openxmlformats.org/officeDocument/2006/relationships/image" Target="../media/image19.png"/></Relationships>
</file>

<file path=ppt/slides/_rels/slide9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3" Type="http://schemas.openxmlformats.org/officeDocument/2006/relationships/hyperlink" Target="https://www.hkex.com.hk/Services/Trading/Securities/Overview/Regulated-Short-Selling?sc_lang=en" TargetMode="External"/><Relationship Id="rId2" Type="http://schemas.openxmlformats.org/officeDocument/2006/relationships/hyperlink" Target="https://www.hkex.com.hk/Services/Trading/Securities/Securities-Lists/Designated-Securities-Eligible-for-Short-Selling?sc_lang=en" TargetMode="External"/><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a:xfrm>
            <a:off x="1691680" y="2852936"/>
            <a:ext cx="6192688" cy="1368152"/>
          </a:xfrm>
        </p:spPr>
        <p:txBody>
          <a:bodyPr/>
          <a:lstStyle/>
          <a:p>
            <a:r>
              <a:rPr lang="en-US" dirty="0"/>
              <a:t>Big Data, </a:t>
            </a:r>
            <a:r>
              <a:rPr lang="en-US" dirty="0" smtClean="0"/>
              <a:t>AI, Machine Learning, Investment and Algo Trading</a:t>
            </a:r>
            <a:endParaRPr lang="en-US" dirty="0"/>
          </a:p>
        </p:txBody>
      </p:sp>
      <p:sp>
        <p:nvSpPr>
          <p:cNvPr id="2051" name="Rectangle 3"/>
          <p:cNvSpPr>
            <a:spLocks noGrp="1" noChangeArrowheads="1"/>
          </p:cNvSpPr>
          <p:nvPr>
            <p:ph type="subTitle" idx="1"/>
          </p:nvPr>
        </p:nvSpPr>
        <p:spPr>
          <a:xfrm>
            <a:off x="1691680" y="4221088"/>
            <a:ext cx="5832648" cy="1800200"/>
          </a:xfrm>
        </p:spPr>
        <p:txBody>
          <a:bodyPr/>
          <a:lstStyle/>
          <a:p>
            <a:pPr algn="l"/>
            <a:r>
              <a:rPr lang="en-US" dirty="0" smtClean="0"/>
              <a:t>Ken Liu</a:t>
            </a:r>
            <a:endParaRPr lang="en-US" dirty="0"/>
          </a:p>
        </p:txBody>
      </p:sp>
      <p:sp>
        <p:nvSpPr>
          <p:cNvPr id="2" name="Slide Number Placeholder 1"/>
          <p:cNvSpPr>
            <a:spLocks noGrp="1"/>
          </p:cNvSpPr>
          <p:nvPr>
            <p:ph type="sldNum" sz="quarter" idx="11"/>
          </p:nvPr>
        </p:nvSpPr>
        <p:spPr/>
        <p:txBody>
          <a:bodyPr/>
          <a:lstStyle/>
          <a:p>
            <a:fld id="{5DD0A2D2-7EFB-5840-AF99-D605BC1B2F97}" type="slidenum">
              <a:rPr lang="en-US" smtClean="0"/>
              <a:pPr/>
              <a:t>1</a:t>
            </a:fld>
            <a:endParaRPr lang="en-US" sz="1400">
              <a:latin typeface="Arial"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10</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Type of </a:t>
            </a:r>
            <a:r>
              <a:rPr lang="en-US" dirty="0" err="1" smtClean="0"/>
              <a:t>Algos</a:t>
            </a:r>
            <a:endParaRPr lang="en-US" dirty="0"/>
          </a:p>
        </p:txBody>
      </p:sp>
      <p:sp>
        <p:nvSpPr>
          <p:cNvPr id="7" name="Content Placeholder 1"/>
          <p:cNvSpPr txBox="1">
            <a:spLocks/>
          </p:cNvSpPr>
          <p:nvPr/>
        </p:nvSpPr>
        <p:spPr>
          <a:xfrm>
            <a:off x="395536" y="1700808"/>
            <a:ext cx="828092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2000" dirty="0" smtClean="0"/>
              <a:t>Agency Execution </a:t>
            </a:r>
            <a:r>
              <a:rPr lang="en-US" sz="2000" dirty="0" err="1" smtClean="0"/>
              <a:t>Algos</a:t>
            </a:r>
            <a:r>
              <a:rPr lang="en-US" sz="2000" dirty="0" smtClean="0"/>
              <a:t> (for </a:t>
            </a:r>
            <a:r>
              <a:rPr lang="en-US" sz="2000" b="1" dirty="0" smtClean="0">
                <a:solidFill>
                  <a:srgbClr val="0070C0"/>
                </a:solidFill>
              </a:rPr>
              <a:t>commissions</a:t>
            </a:r>
            <a:r>
              <a:rPr lang="en-US" sz="2000" dirty="0" smtClean="0"/>
              <a:t>):</a:t>
            </a:r>
          </a:p>
          <a:p>
            <a:pPr lvl="1">
              <a:buFont typeface="Arial" panose="020B0604020202020204" pitchFamily="34" charset="0"/>
              <a:buChar char="•"/>
            </a:pPr>
            <a:r>
              <a:rPr lang="en-US" sz="1600" dirty="0" smtClean="0"/>
              <a:t>Break down large order for controlled market impact (</a:t>
            </a:r>
            <a:r>
              <a:rPr lang="en-US" sz="1600" dirty="0" err="1" smtClean="0"/>
              <a:t>e.g</a:t>
            </a:r>
            <a:r>
              <a:rPr lang="en-US" sz="1600" dirty="0" smtClean="0"/>
              <a:t> VWAP)</a:t>
            </a:r>
          </a:p>
          <a:p>
            <a:pPr lvl="1">
              <a:buFont typeface="Arial" panose="020B0604020202020204" pitchFamily="34" charset="0"/>
              <a:buChar char="•"/>
            </a:pPr>
            <a:r>
              <a:rPr lang="en-US" sz="1600" dirty="0" smtClean="0"/>
              <a:t>Prevent Information leakage (e.g. Stealth, Iceberg)</a:t>
            </a:r>
          </a:p>
          <a:p>
            <a:pPr lvl="1">
              <a:buFont typeface="Arial" panose="020B0604020202020204" pitchFamily="34" charset="0"/>
              <a:buChar char="•"/>
            </a:pPr>
            <a:endParaRPr lang="en-US" sz="1800" dirty="0" smtClean="0"/>
          </a:p>
          <a:p>
            <a:pPr>
              <a:buFont typeface="Arial" panose="020B0604020202020204" pitchFamily="34" charset="0"/>
              <a:buChar char="•"/>
            </a:pPr>
            <a:r>
              <a:rPr lang="en-US" sz="2000" dirty="0" smtClean="0"/>
              <a:t>Proprietary / Risk </a:t>
            </a:r>
            <a:r>
              <a:rPr lang="en-US" sz="2000" dirty="0" err="1" smtClean="0"/>
              <a:t>Algos</a:t>
            </a:r>
            <a:r>
              <a:rPr lang="en-US" sz="2000" dirty="0" smtClean="0"/>
              <a:t> (for </a:t>
            </a:r>
            <a:r>
              <a:rPr lang="en-US" sz="2000" b="1" dirty="0" err="1" smtClean="0">
                <a:solidFill>
                  <a:srgbClr val="0070C0"/>
                </a:solidFill>
              </a:rPr>
              <a:t>PnL</a:t>
            </a:r>
            <a:r>
              <a:rPr lang="en-US" sz="2000" dirty="0" smtClean="0"/>
              <a:t>):</a:t>
            </a:r>
          </a:p>
          <a:p>
            <a:pPr lvl="1">
              <a:buFont typeface="Arial" panose="020B0604020202020204" pitchFamily="34" charset="0"/>
              <a:buChar char="•"/>
            </a:pPr>
            <a:r>
              <a:rPr lang="en-US" sz="1600" dirty="0" smtClean="0"/>
              <a:t>Identify the investment or market opportunities (e.g. Market Making, Index/Statistical Arbitrage, Trend Following, Equities Long/Short, Macro)</a:t>
            </a:r>
            <a:endParaRPr lang="en-US" sz="1600" dirty="0"/>
          </a:p>
          <a:p>
            <a:pPr>
              <a:buFont typeface="Arial" panose="020B0604020202020204" pitchFamily="34" charset="0"/>
              <a:buChar char="•"/>
            </a:pPr>
            <a:endParaRPr lang="en-US" sz="2000" dirty="0" smtClean="0"/>
          </a:p>
          <a:p>
            <a:pPr>
              <a:buFont typeface="Arial" panose="020B0604020202020204" pitchFamily="34" charset="0"/>
              <a:buChar char="•"/>
            </a:pPr>
            <a:r>
              <a:rPr lang="en-US" sz="2000" dirty="0" smtClean="0"/>
              <a:t>High Frequency Trading (for </a:t>
            </a:r>
            <a:r>
              <a:rPr lang="en-US" sz="2000" b="1" dirty="0" err="1">
                <a:solidFill>
                  <a:srgbClr val="0070C0"/>
                </a:solidFill>
              </a:rPr>
              <a:t>PnL</a:t>
            </a:r>
            <a:r>
              <a:rPr lang="en-US" sz="2000" dirty="0" smtClean="0"/>
              <a:t>)</a:t>
            </a:r>
          </a:p>
          <a:p>
            <a:pPr lvl="1">
              <a:buFont typeface="Arial" panose="020B0604020202020204" pitchFamily="34" charset="0"/>
              <a:buChar char="•"/>
            </a:pPr>
            <a:r>
              <a:rPr lang="en-US" sz="1600" dirty="0" smtClean="0"/>
              <a:t>Latency / Venue / Instrument Arbitrage</a:t>
            </a:r>
          </a:p>
          <a:p>
            <a:pPr lvl="1">
              <a:buFont typeface="Arial" panose="020B0604020202020204" pitchFamily="34" charset="0"/>
              <a:buChar char="•"/>
            </a:pPr>
            <a:endParaRPr lang="en-US" sz="1800" dirty="0" smtClean="0"/>
          </a:p>
        </p:txBody>
      </p:sp>
    </p:spTree>
    <p:extLst>
      <p:ext uri="{BB962C8B-B14F-4D97-AF65-F5344CB8AC3E}">
        <p14:creationId xmlns:p14="http://schemas.microsoft.com/office/powerpoint/2010/main" val="788550361"/>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100</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a:t>
            </a:r>
            <a:r>
              <a:rPr lang="en-US" dirty="0"/>
              <a:t>- Market </a:t>
            </a:r>
            <a:r>
              <a:rPr lang="en-US" dirty="0" smtClean="0"/>
              <a:t>Making</a:t>
            </a:r>
            <a:endParaRPr lang="en-US" dirty="0"/>
          </a:p>
        </p:txBody>
      </p:sp>
      <p:sp>
        <p:nvSpPr>
          <p:cNvPr id="7" name="Content Placeholder 1"/>
          <p:cNvSpPr txBox="1">
            <a:spLocks/>
          </p:cNvSpPr>
          <p:nvPr/>
        </p:nvSpPr>
        <p:spPr>
          <a:xfrm>
            <a:off x="251520"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457200" lvl="1" indent="0">
              <a:buNone/>
            </a:pPr>
            <a:r>
              <a:rPr lang="en-US" sz="2000" dirty="0" smtClean="0"/>
              <a:t>Manual Override</a:t>
            </a:r>
            <a:endParaRPr lang="en-US" sz="2000" dirty="0"/>
          </a:p>
          <a:p>
            <a:pPr marL="800100" lvl="1" indent="-342900">
              <a:buFont typeface="Arial" panose="020B0604020202020204" pitchFamily="34" charset="0"/>
              <a:buChar char="•"/>
            </a:pPr>
            <a:r>
              <a:rPr lang="en-US" sz="1800" dirty="0"/>
              <a:t>Setup the min/max spread on top of the existing </a:t>
            </a:r>
            <a:r>
              <a:rPr lang="en-US" sz="1800" dirty="0" smtClean="0"/>
              <a:t>requirements</a:t>
            </a:r>
            <a:endParaRPr lang="en-US" sz="1800" dirty="0"/>
          </a:p>
          <a:p>
            <a:pPr marL="800100" lvl="1" indent="-342900">
              <a:buFont typeface="Arial" panose="020B0604020202020204" pitchFamily="34" charset="0"/>
              <a:buChar char="•"/>
            </a:pPr>
            <a:r>
              <a:rPr lang="en-US" sz="1800" b="1" dirty="0" smtClean="0">
                <a:solidFill>
                  <a:srgbClr val="0070C0"/>
                </a:solidFill>
              </a:rPr>
              <a:t>Widen </a:t>
            </a:r>
            <a:r>
              <a:rPr lang="en-US" sz="1800" b="1" dirty="0">
                <a:solidFill>
                  <a:srgbClr val="0070C0"/>
                </a:solidFill>
              </a:rPr>
              <a:t>the spread or temporarily suspend the market making if the market is too volatiles</a:t>
            </a:r>
            <a:r>
              <a:rPr lang="en-US" sz="1800" dirty="0"/>
              <a:t> (e.g. Future drop 100 points in 5 mins, underlying go up 3% in 1 mins)</a:t>
            </a:r>
          </a:p>
          <a:p>
            <a:pPr marL="457200" lvl="1" indent="0">
              <a:buNone/>
            </a:pPr>
            <a:endParaRPr lang="en-US" sz="1800" dirty="0" smtClean="0"/>
          </a:p>
          <a:p>
            <a:pPr marL="457200" lvl="1" indent="0">
              <a:buNone/>
            </a:pPr>
            <a:r>
              <a:rPr lang="en-US" sz="1800" dirty="0" smtClean="0"/>
              <a:t>Reference Data</a:t>
            </a:r>
          </a:p>
          <a:p>
            <a:pPr marL="800100" lvl="1" indent="-342900">
              <a:buFont typeface="Arial" panose="020B0604020202020204" pitchFamily="34" charset="0"/>
              <a:buChar char="•"/>
            </a:pPr>
            <a:r>
              <a:rPr lang="en-US" sz="1800" dirty="0"/>
              <a:t>Include </a:t>
            </a:r>
            <a:r>
              <a:rPr lang="en-US" sz="1800" b="1" dirty="0">
                <a:solidFill>
                  <a:srgbClr val="0070C0"/>
                </a:solidFill>
              </a:rPr>
              <a:t>order capacity </a:t>
            </a:r>
            <a:r>
              <a:rPr lang="en-US" sz="1800" dirty="0"/>
              <a:t>information to </a:t>
            </a:r>
            <a:r>
              <a:rPr lang="en-US" sz="1800" b="1" dirty="0">
                <a:solidFill>
                  <a:srgbClr val="0070C0"/>
                </a:solidFill>
              </a:rPr>
              <a:t>distinguish between Market Making </a:t>
            </a:r>
            <a:r>
              <a:rPr lang="en-US" sz="1800" dirty="0"/>
              <a:t>or</a:t>
            </a:r>
            <a:r>
              <a:rPr lang="en-US" sz="1800" b="1" dirty="0">
                <a:solidFill>
                  <a:srgbClr val="0070C0"/>
                </a:solidFill>
              </a:rPr>
              <a:t> </a:t>
            </a:r>
            <a:r>
              <a:rPr lang="en-US" sz="1800" b="1" dirty="0" smtClean="0">
                <a:solidFill>
                  <a:srgbClr val="0070C0"/>
                </a:solidFill>
              </a:rPr>
              <a:t>House/Client orders</a:t>
            </a:r>
            <a:endParaRPr lang="en-US" sz="1800" b="1" dirty="0">
              <a:solidFill>
                <a:srgbClr val="0070C0"/>
              </a:solidFill>
            </a:endParaRPr>
          </a:p>
          <a:p>
            <a:pPr marL="800100" lvl="1" indent="-342900">
              <a:buFont typeface="Arial" panose="020B0604020202020204" pitchFamily="34" charset="0"/>
              <a:buChar char="•"/>
            </a:pPr>
            <a:r>
              <a:rPr lang="en-US" sz="1800" dirty="0"/>
              <a:t>Position keeping on intraday or aggregated (e.g. monthly) level</a:t>
            </a:r>
          </a:p>
          <a:p>
            <a:pPr lvl="1"/>
            <a:endParaRPr lang="en-US" sz="1800" dirty="0"/>
          </a:p>
        </p:txBody>
      </p:sp>
    </p:spTree>
    <p:extLst>
      <p:ext uri="{BB962C8B-B14F-4D97-AF65-F5344CB8AC3E}">
        <p14:creationId xmlns:p14="http://schemas.microsoft.com/office/powerpoint/2010/main" val="489838241"/>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101</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a:t>
            </a:r>
            <a:r>
              <a:rPr lang="en-US" dirty="0"/>
              <a:t>- Market </a:t>
            </a:r>
            <a:r>
              <a:rPr lang="en-US" dirty="0" smtClean="0"/>
              <a:t>Making</a:t>
            </a:r>
            <a:endParaRPr lang="en-US" dirty="0"/>
          </a:p>
        </p:txBody>
      </p:sp>
      <p:sp>
        <p:nvSpPr>
          <p:cNvPr id="7" name="Content Placeholder 1"/>
          <p:cNvSpPr txBox="1">
            <a:spLocks/>
          </p:cNvSpPr>
          <p:nvPr/>
        </p:nvSpPr>
        <p:spPr>
          <a:xfrm>
            <a:off x="251520"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457200" lvl="1" indent="0">
              <a:buNone/>
            </a:pPr>
            <a:r>
              <a:rPr lang="en-US" sz="2000" dirty="0" smtClean="0"/>
              <a:t>Risk </a:t>
            </a:r>
            <a:r>
              <a:rPr lang="en-US" sz="2000" dirty="0"/>
              <a:t>Management</a:t>
            </a:r>
          </a:p>
          <a:p>
            <a:pPr marL="800100" lvl="1" indent="-342900">
              <a:buFont typeface="Arial" panose="020B0604020202020204" pitchFamily="34" charset="0"/>
              <a:buChar char="•"/>
            </a:pPr>
            <a:r>
              <a:rPr lang="en-US" sz="1800" dirty="0" smtClean="0"/>
              <a:t>Setup </a:t>
            </a:r>
            <a:r>
              <a:rPr lang="en-US" sz="1800" b="1" dirty="0">
                <a:solidFill>
                  <a:srgbClr val="0070C0"/>
                </a:solidFill>
              </a:rPr>
              <a:t>automatic hedging of underlying instruments </a:t>
            </a:r>
            <a:r>
              <a:rPr lang="en-US" sz="1800" dirty="0"/>
              <a:t>or with other Future and Options. When trading the underlying, follows the respective rules (such as short sell up-tick rule of the underlying stocks</a:t>
            </a:r>
            <a:r>
              <a:rPr lang="en-US" sz="1800" dirty="0" smtClean="0"/>
              <a:t>)</a:t>
            </a:r>
          </a:p>
          <a:p>
            <a:pPr marL="457200" lvl="1" indent="0">
              <a:buNone/>
            </a:pPr>
            <a:endParaRPr lang="en-US" sz="1800" dirty="0"/>
          </a:p>
          <a:p>
            <a:pPr marL="800100" lvl="1" indent="-342900">
              <a:buFont typeface="Arial" panose="020B0604020202020204" pitchFamily="34" charset="0"/>
              <a:buChar char="•"/>
            </a:pPr>
            <a:r>
              <a:rPr lang="en-US" sz="1800" b="1" dirty="0">
                <a:solidFill>
                  <a:srgbClr val="0070C0"/>
                </a:solidFill>
              </a:rPr>
              <a:t>Unwinding</a:t>
            </a:r>
            <a:r>
              <a:rPr lang="en-US" sz="1800" dirty="0">
                <a:solidFill>
                  <a:srgbClr val="0070C0"/>
                </a:solidFill>
              </a:rPr>
              <a:t> </a:t>
            </a:r>
            <a:r>
              <a:rPr lang="en-US" sz="1800" dirty="0"/>
              <a:t>the positions at the end of day according to specific </a:t>
            </a:r>
            <a:r>
              <a:rPr lang="en-US" sz="1800" dirty="0" smtClean="0"/>
              <a:t>rules</a:t>
            </a:r>
          </a:p>
          <a:p>
            <a:pPr marL="800100" lvl="1" indent="-342900">
              <a:buFont typeface="Arial" panose="020B0604020202020204" pitchFamily="34" charset="0"/>
              <a:buChar char="•"/>
            </a:pPr>
            <a:endParaRPr lang="en-US" sz="1800" dirty="0"/>
          </a:p>
          <a:p>
            <a:pPr lvl="2"/>
            <a:r>
              <a:rPr lang="en-US" sz="1400" b="1" dirty="0"/>
              <a:t>Directional (Delta Risk): </a:t>
            </a:r>
            <a:r>
              <a:rPr lang="en-US" sz="1400" dirty="0"/>
              <a:t>Any unhedged long/short position</a:t>
            </a:r>
          </a:p>
          <a:p>
            <a:pPr lvl="3"/>
            <a:endParaRPr lang="en-US" sz="1050" dirty="0"/>
          </a:p>
          <a:p>
            <a:pPr lvl="2"/>
            <a:r>
              <a:rPr lang="en-US" sz="1400" b="1" dirty="0"/>
              <a:t>Interest Rate Risk (Rho Risk): </a:t>
            </a:r>
            <a:r>
              <a:rPr lang="en-US" sz="1400" dirty="0"/>
              <a:t>Manage interest rate estimates </a:t>
            </a:r>
          </a:p>
          <a:p>
            <a:pPr lvl="2"/>
            <a:endParaRPr lang="en-US" sz="1400" dirty="0"/>
          </a:p>
          <a:p>
            <a:pPr lvl="2"/>
            <a:r>
              <a:rPr lang="en-US" sz="1400" b="1" dirty="0"/>
              <a:t>Dividend Risk: </a:t>
            </a:r>
            <a:r>
              <a:rPr lang="en-US" sz="1400" dirty="0"/>
              <a:t>Manage Dividend payout estimates</a:t>
            </a:r>
          </a:p>
          <a:p>
            <a:pPr lvl="2"/>
            <a:endParaRPr lang="en-US" sz="1400" dirty="0"/>
          </a:p>
          <a:p>
            <a:pPr lvl="2"/>
            <a:r>
              <a:rPr lang="en-US" sz="1400" b="1" dirty="0"/>
              <a:t>Execution Risk: </a:t>
            </a:r>
            <a:r>
              <a:rPr lang="en-US" sz="1400" dirty="0"/>
              <a:t>Fast system to capture the </a:t>
            </a:r>
            <a:r>
              <a:rPr lang="en-US" sz="1400" dirty="0" err="1"/>
              <a:t>mis</a:t>
            </a:r>
            <a:r>
              <a:rPr lang="en-US" sz="1400" dirty="0"/>
              <a:t>-pricing</a:t>
            </a:r>
          </a:p>
          <a:p>
            <a:pPr lvl="2"/>
            <a:endParaRPr lang="en-US" sz="1400" dirty="0"/>
          </a:p>
          <a:p>
            <a:pPr lvl="2"/>
            <a:r>
              <a:rPr lang="en-US" sz="1400" b="1" dirty="0"/>
              <a:t>Liquidity Risk: </a:t>
            </a:r>
            <a:r>
              <a:rPr lang="en-US" sz="1400" dirty="0"/>
              <a:t>Determine appropriate trading size </a:t>
            </a:r>
            <a:endParaRPr lang="en-US" sz="1600" dirty="0"/>
          </a:p>
          <a:p>
            <a:pPr marL="400050">
              <a:buFont typeface="Arial" panose="020B0604020202020204" pitchFamily="34" charset="0"/>
              <a:buChar char="•"/>
            </a:pPr>
            <a:endParaRPr lang="en-US" sz="2000" dirty="0"/>
          </a:p>
        </p:txBody>
      </p:sp>
    </p:spTree>
    <p:extLst>
      <p:ext uri="{BB962C8B-B14F-4D97-AF65-F5344CB8AC3E}">
        <p14:creationId xmlns:p14="http://schemas.microsoft.com/office/powerpoint/2010/main" val="289087958"/>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102</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a:t>
            </a:r>
            <a:r>
              <a:rPr lang="en-US" dirty="0"/>
              <a:t>- Market </a:t>
            </a:r>
            <a:r>
              <a:rPr lang="en-US" dirty="0" smtClean="0"/>
              <a:t>Making</a:t>
            </a:r>
            <a:endParaRPr lang="en-US" dirty="0"/>
          </a:p>
        </p:txBody>
      </p:sp>
      <p:sp>
        <p:nvSpPr>
          <p:cNvPr id="7" name="Content Placeholder 1"/>
          <p:cNvSpPr txBox="1">
            <a:spLocks/>
          </p:cNvSpPr>
          <p:nvPr/>
        </p:nvSpPr>
        <p:spPr>
          <a:xfrm>
            <a:off x="395536" y="1700808"/>
            <a:ext cx="4392488"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2000" b="1" dirty="0"/>
              <a:t>The Greeks</a:t>
            </a:r>
          </a:p>
          <a:p>
            <a:pPr lvl="1"/>
            <a:r>
              <a:rPr lang="en-US" sz="1800" dirty="0"/>
              <a:t>Gamma Risk (Rate of Change of Delta</a:t>
            </a:r>
            <a:r>
              <a:rPr lang="en-US" sz="1800" dirty="0" smtClean="0"/>
              <a:t>)</a:t>
            </a:r>
          </a:p>
          <a:p>
            <a:pPr lvl="1"/>
            <a:r>
              <a:rPr lang="en-US" sz="1800" dirty="0"/>
              <a:t>Theta Risk (Time Decay)</a:t>
            </a:r>
          </a:p>
          <a:p>
            <a:pPr lvl="1"/>
            <a:r>
              <a:rPr lang="en-US" sz="1800" dirty="0" smtClean="0"/>
              <a:t>Vega </a:t>
            </a:r>
            <a:r>
              <a:rPr lang="en-US" sz="1800" dirty="0"/>
              <a:t>Risk (Implied volatility)</a:t>
            </a:r>
          </a:p>
          <a:p>
            <a:pPr lvl="1"/>
            <a:endParaRPr lang="en-US" sz="2000" dirty="0"/>
          </a:p>
          <a:p>
            <a:r>
              <a:rPr lang="en-US" sz="2000" b="1" dirty="0"/>
              <a:t>Hedging </a:t>
            </a:r>
            <a:r>
              <a:rPr lang="en-US" sz="2000" b="1" dirty="0" smtClean="0"/>
              <a:t>Calculation</a:t>
            </a:r>
            <a:endParaRPr lang="en-US" sz="2000" b="1" dirty="0"/>
          </a:p>
          <a:p>
            <a:pPr lvl="1">
              <a:buFont typeface="Arial" panose="020B0604020202020204" pitchFamily="34" charset="0"/>
              <a:buChar char="•"/>
            </a:pPr>
            <a:r>
              <a:rPr lang="en-US" sz="1800" dirty="0" smtClean="0"/>
              <a:t>Black-Sholes </a:t>
            </a:r>
            <a:r>
              <a:rPr lang="en-US" sz="1800" dirty="0"/>
              <a:t>model </a:t>
            </a:r>
          </a:p>
          <a:p>
            <a:pPr lvl="1">
              <a:buFont typeface="Arial" panose="020B0604020202020204" pitchFamily="34" charset="0"/>
              <a:buChar char="•"/>
            </a:pPr>
            <a:r>
              <a:rPr lang="en-US" sz="1800" dirty="0" smtClean="0"/>
              <a:t>Finite </a:t>
            </a:r>
            <a:r>
              <a:rPr lang="en-US" sz="1800" dirty="0"/>
              <a:t>Difference model</a:t>
            </a:r>
          </a:p>
        </p:txBody>
      </p:sp>
      <p:pic>
        <p:nvPicPr>
          <p:cNvPr id="6" name="Picture 6" descr="Image result for delta gamma theta veg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12395" y="2132856"/>
            <a:ext cx="2685297" cy="33171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7633145"/>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103</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a:t>
            </a:r>
            <a:r>
              <a:rPr lang="en-US" dirty="0"/>
              <a:t>- </a:t>
            </a:r>
            <a:r>
              <a:rPr lang="en-US" dirty="0" smtClean="0"/>
              <a:t>Arbitrage</a:t>
            </a:r>
            <a:endParaRPr lang="en-US" dirty="0"/>
          </a:p>
        </p:txBody>
      </p:sp>
      <p:sp>
        <p:nvSpPr>
          <p:cNvPr id="2" name="TextBox 1"/>
          <p:cNvSpPr txBox="1"/>
          <p:nvPr/>
        </p:nvSpPr>
        <p:spPr>
          <a:xfrm>
            <a:off x="395536" y="1772816"/>
            <a:ext cx="7560840" cy="1077218"/>
          </a:xfrm>
          <a:prstGeom prst="rect">
            <a:avLst/>
          </a:prstGeom>
          <a:noFill/>
        </p:spPr>
        <p:txBody>
          <a:bodyPr wrap="square" rtlCol="0">
            <a:spAutoFit/>
          </a:bodyPr>
          <a:lstStyle/>
          <a:p>
            <a:r>
              <a:rPr lang="en-US" sz="1600" b="1" dirty="0"/>
              <a:t>Arbitrage</a:t>
            </a:r>
            <a:r>
              <a:rPr lang="en-US" sz="1600" dirty="0"/>
              <a:t> </a:t>
            </a:r>
            <a:r>
              <a:rPr lang="en-US" sz="1600" dirty="0" smtClean="0"/>
              <a:t>- </a:t>
            </a:r>
            <a:r>
              <a:rPr lang="en-US" sz="1600" b="1" dirty="0" smtClean="0">
                <a:solidFill>
                  <a:srgbClr val="0070C0"/>
                </a:solidFill>
              </a:rPr>
              <a:t>simultaneous buy </a:t>
            </a:r>
            <a:r>
              <a:rPr lang="en-US" sz="1600" b="1" dirty="0">
                <a:solidFill>
                  <a:srgbClr val="0070C0"/>
                </a:solidFill>
              </a:rPr>
              <a:t>and </a:t>
            </a:r>
            <a:r>
              <a:rPr lang="en-US" sz="1600" b="1" dirty="0" smtClean="0">
                <a:solidFill>
                  <a:srgbClr val="0070C0"/>
                </a:solidFill>
              </a:rPr>
              <a:t>sell </a:t>
            </a:r>
            <a:r>
              <a:rPr lang="en-US" sz="1600" dirty="0"/>
              <a:t>of an asset to profit from </a:t>
            </a:r>
            <a:r>
              <a:rPr lang="en-US" sz="1600" dirty="0" smtClean="0"/>
              <a:t>a </a:t>
            </a:r>
            <a:r>
              <a:rPr lang="en-US" sz="1600" b="1" dirty="0" smtClean="0">
                <a:solidFill>
                  <a:srgbClr val="0070C0"/>
                </a:solidFill>
              </a:rPr>
              <a:t>price </a:t>
            </a:r>
            <a:r>
              <a:rPr lang="en-US" sz="1600" b="1" dirty="0" err="1" smtClean="0">
                <a:solidFill>
                  <a:srgbClr val="0070C0"/>
                </a:solidFill>
              </a:rPr>
              <a:t>mis</a:t>
            </a:r>
            <a:r>
              <a:rPr lang="en-US" sz="1600" b="1" dirty="0" smtClean="0">
                <a:solidFill>
                  <a:srgbClr val="0070C0"/>
                </a:solidFill>
              </a:rPr>
              <a:t>-match</a:t>
            </a:r>
            <a:r>
              <a:rPr lang="en-US" sz="1600" dirty="0" smtClean="0"/>
              <a:t>. Profits </a:t>
            </a:r>
            <a:r>
              <a:rPr lang="en-US" sz="1600" dirty="0"/>
              <a:t>by </a:t>
            </a:r>
            <a:r>
              <a:rPr lang="en-US" sz="1600" b="1" dirty="0">
                <a:solidFill>
                  <a:srgbClr val="0070C0"/>
                </a:solidFill>
              </a:rPr>
              <a:t>exploiting the price differences </a:t>
            </a:r>
            <a:r>
              <a:rPr lang="en-US" sz="1600" dirty="0"/>
              <a:t>of </a:t>
            </a:r>
            <a:r>
              <a:rPr lang="en-US" sz="1600" b="1" dirty="0">
                <a:solidFill>
                  <a:srgbClr val="0070C0"/>
                </a:solidFill>
              </a:rPr>
              <a:t>identical or similar </a:t>
            </a:r>
            <a:r>
              <a:rPr lang="en-US" sz="1600" dirty="0"/>
              <a:t>financial instruments on different markets or in different forms. Arbitrage exists as a result of market </a:t>
            </a:r>
            <a:r>
              <a:rPr lang="en-US" sz="1600" dirty="0" smtClean="0"/>
              <a:t>inefficiencies</a:t>
            </a:r>
            <a:endParaRPr lang="en-US" sz="1600" dirty="0"/>
          </a:p>
        </p:txBody>
      </p:sp>
      <p:sp>
        <p:nvSpPr>
          <p:cNvPr id="4" name="TextBox 3"/>
          <p:cNvSpPr txBox="1"/>
          <p:nvPr/>
        </p:nvSpPr>
        <p:spPr>
          <a:xfrm>
            <a:off x="467544" y="2996952"/>
            <a:ext cx="4320480" cy="3631763"/>
          </a:xfrm>
          <a:prstGeom prst="rect">
            <a:avLst/>
          </a:prstGeom>
          <a:noFill/>
        </p:spPr>
        <p:txBody>
          <a:bodyPr wrap="square" rtlCol="0">
            <a:spAutoFit/>
          </a:bodyPr>
          <a:lstStyle/>
          <a:p>
            <a:r>
              <a:rPr lang="en-US" sz="1600" b="1" u="sng" dirty="0" smtClean="0"/>
              <a:t>Warrant </a:t>
            </a:r>
            <a:r>
              <a:rPr lang="en-US" sz="1600" b="1" u="sng" dirty="0"/>
              <a:t>Arbitrage</a:t>
            </a:r>
          </a:p>
          <a:p>
            <a:r>
              <a:rPr lang="en-US" sz="1600" dirty="0"/>
              <a:t>Buy/Sell </a:t>
            </a:r>
            <a:r>
              <a:rPr lang="en-US" sz="1600" dirty="0" smtClean="0"/>
              <a:t>Warrant </a:t>
            </a:r>
            <a:r>
              <a:rPr lang="en-US" sz="1600" dirty="0"/>
              <a:t>against the underlying </a:t>
            </a:r>
            <a:r>
              <a:rPr lang="en-US" sz="1600" dirty="0" smtClean="0"/>
              <a:t>stocks</a:t>
            </a:r>
            <a:endParaRPr lang="en-US" sz="1600" dirty="0"/>
          </a:p>
          <a:p>
            <a:endParaRPr lang="en-US" sz="1600" b="1" u="sng" dirty="0" smtClean="0"/>
          </a:p>
          <a:p>
            <a:r>
              <a:rPr lang="en-US" sz="1600" b="1" u="sng" dirty="0" smtClean="0"/>
              <a:t>ETF Arbitrage</a:t>
            </a:r>
          </a:p>
          <a:p>
            <a:r>
              <a:rPr lang="en-US" sz="1600" dirty="0" smtClean="0"/>
              <a:t>Buy/Sell ETF against </a:t>
            </a:r>
            <a:r>
              <a:rPr lang="en-US" sz="1600" dirty="0"/>
              <a:t>the underlying share </a:t>
            </a:r>
            <a:r>
              <a:rPr lang="en-US" sz="1600" dirty="0" smtClean="0"/>
              <a:t>holdings</a:t>
            </a:r>
          </a:p>
          <a:p>
            <a:endParaRPr lang="en-US" sz="1600" dirty="0"/>
          </a:p>
          <a:p>
            <a:r>
              <a:rPr lang="en-US" sz="1600" b="1" u="sng" dirty="0" smtClean="0"/>
              <a:t>Index </a:t>
            </a:r>
            <a:r>
              <a:rPr lang="en-US" sz="1600" b="1" u="sng" dirty="0"/>
              <a:t>Arbitrage</a:t>
            </a:r>
          </a:p>
          <a:p>
            <a:r>
              <a:rPr lang="en-US" sz="1600" dirty="0"/>
              <a:t>Buy/Sell </a:t>
            </a:r>
            <a:r>
              <a:rPr lang="en-US" sz="1600" dirty="0" smtClean="0"/>
              <a:t>Index Contract against </a:t>
            </a:r>
            <a:r>
              <a:rPr lang="en-US" sz="1600" dirty="0"/>
              <a:t>the underlying share </a:t>
            </a:r>
            <a:r>
              <a:rPr lang="en-US" sz="1600" dirty="0" smtClean="0"/>
              <a:t>holdings</a:t>
            </a:r>
          </a:p>
          <a:p>
            <a:endParaRPr lang="en-US" sz="1600" dirty="0"/>
          </a:p>
          <a:p>
            <a:r>
              <a:rPr lang="en-US" sz="1400" dirty="0" smtClean="0"/>
              <a:t>(Need to take </a:t>
            </a:r>
            <a:r>
              <a:rPr lang="en-US" sz="1400" b="1" dirty="0" smtClean="0">
                <a:solidFill>
                  <a:srgbClr val="0070C0"/>
                </a:solidFill>
              </a:rPr>
              <a:t>transaction cost </a:t>
            </a:r>
            <a:r>
              <a:rPr lang="en-US" sz="1400" dirty="0"/>
              <a:t>into account )</a:t>
            </a:r>
            <a:endParaRPr lang="en-US" sz="1400" dirty="0" smtClean="0"/>
          </a:p>
          <a:p>
            <a:endParaRPr 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48064" y="2676917"/>
            <a:ext cx="3024336" cy="36324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32273033"/>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104</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 Arbitrage</a:t>
            </a:r>
            <a:endParaRPr lang="en-US" dirty="0"/>
          </a:p>
        </p:txBody>
      </p:sp>
      <p:sp>
        <p:nvSpPr>
          <p:cNvPr id="2" name="TextBox 1"/>
          <p:cNvSpPr txBox="1"/>
          <p:nvPr/>
        </p:nvSpPr>
        <p:spPr>
          <a:xfrm>
            <a:off x="395536" y="1772816"/>
            <a:ext cx="7560840" cy="1631216"/>
          </a:xfrm>
          <a:prstGeom prst="rect">
            <a:avLst/>
          </a:prstGeom>
          <a:noFill/>
        </p:spPr>
        <p:txBody>
          <a:bodyPr wrap="square" rtlCol="0">
            <a:spAutoFit/>
          </a:bodyPr>
          <a:lstStyle/>
          <a:p>
            <a:r>
              <a:rPr lang="en-US" sz="1600" b="1" u="sng" dirty="0" smtClean="0"/>
              <a:t>Latency (</a:t>
            </a:r>
            <a:r>
              <a:rPr lang="en-US" sz="1600" b="1" u="sng" dirty="0" smtClean="0">
                <a:solidFill>
                  <a:srgbClr val="0070C0"/>
                </a:solidFill>
              </a:rPr>
              <a:t>Venue</a:t>
            </a:r>
            <a:r>
              <a:rPr lang="en-US" sz="1600" b="1" u="sng" dirty="0" smtClean="0"/>
              <a:t>) Arbitrage</a:t>
            </a:r>
            <a:endParaRPr lang="en-US" sz="1600" u="sng" dirty="0"/>
          </a:p>
          <a:p>
            <a:r>
              <a:rPr lang="en-US" sz="1600" dirty="0" smtClean="0"/>
              <a:t>Latency refer </a:t>
            </a:r>
            <a:r>
              <a:rPr lang="en-US" sz="1600" dirty="0"/>
              <a:t>to the </a:t>
            </a:r>
            <a:r>
              <a:rPr lang="en-US" sz="1600" b="1" dirty="0">
                <a:solidFill>
                  <a:srgbClr val="0070C0"/>
                </a:solidFill>
              </a:rPr>
              <a:t>delay</a:t>
            </a:r>
            <a:r>
              <a:rPr lang="en-US" sz="1600" dirty="0">
                <a:solidFill>
                  <a:srgbClr val="0070C0"/>
                </a:solidFill>
              </a:rPr>
              <a:t> </a:t>
            </a:r>
            <a:r>
              <a:rPr lang="en-US" sz="1600" dirty="0"/>
              <a:t>between your instructions and the time it takes for them to be </a:t>
            </a:r>
            <a:r>
              <a:rPr lang="en-US" sz="1600" dirty="0" smtClean="0"/>
              <a:t>executed</a:t>
            </a:r>
            <a:r>
              <a:rPr lang="en-US" sz="1600" dirty="0"/>
              <a:t>. Latency </a:t>
            </a:r>
            <a:r>
              <a:rPr lang="en-US" sz="1600" dirty="0" smtClean="0"/>
              <a:t>Arbitrage derives </a:t>
            </a:r>
            <a:r>
              <a:rPr lang="en-US" sz="1600" dirty="0"/>
              <a:t>its advantage by receiving and acting on market information faster than other market </a:t>
            </a:r>
            <a:r>
              <a:rPr lang="en-US" sz="1600" dirty="0" smtClean="0"/>
              <a:t>participants and “</a:t>
            </a:r>
            <a:r>
              <a:rPr lang="en-US" sz="1600" b="1" dirty="0" smtClean="0">
                <a:solidFill>
                  <a:srgbClr val="0070C0"/>
                </a:solidFill>
              </a:rPr>
              <a:t>front-run</a:t>
            </a:r>
            <a:r>
              <a:rPr lang="en-US" sz="1600" dirty="0"/>
              <a:t>” </a:t>
            </a:r>
            <a:r>
              <a:rPr lang="en-US" sz="1600" dirty="0" smtClean="0"/>
              <a:t>their orders. It is popular in US (not in HK) because US has many different trading </a:t>
            </a:r>
            <a:r>
              <a:rPr lang="en-US" sz="1600" dirty="0"/>
              <a:t>venues (ECN - Electronic Communication </a:t>
            </a:r>
            <a:r>
              <a:rPr lang="en-US" sz="1600" dirty="0" smtClean="0"/>
              <a:t>Network)</a:t>
            </a:r>
            <a:endParaRPr lang="en-US" sz="1600" dirty="0"/>
          </a:p>
        </p:txBody>
      </p:sp>
      <p:pic>
        <p:nvPicPr>
          <p:cNvPr id="3074" name="Picture 2" descr="https://tradeproacademy.com/newsitedevelopment/wp-content/uploads/2019/01/Latency-Arbitrage-Example-1024x576.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55776" y="3717032"/>
            <a:ext cx="3584399" cy="20162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117847"/>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1"/>
          <p:cNvSpPr txBox="1">
            <a:spLocks/>
          </p:cNvSpPr>
          <p:nvPr/>
        </p:nvSpPr>
        <p:spPr>
          <a:xfrm>
            <a:off x="395536" y="1700808"/>
            <a:ext cx="8640960" cy="324036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800" dirty="0" smtClean="0"/>
              <a:t>For extreme speed and low latency, it requires </a:t>
            </a:r>
            <a:r>
              <a:rPr lang="en-US" sz="1800" b="1" dirty="0" smtClean="0">
                <a:solidFill>
                  <a:srgbClr val="0070C0"/>
                </a:solidFill>
              </a:rPr>
              <a:t>expensive infrastructure and hardware</a:t>
            </a:r>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105</a:t>
            </a:fld>
            <a:endParaRPr lang="en-US" sz="1400" dirty="0">
              <a:latin typeface="Arial" charset="0"/>
            </a:endParaRPr>
          </a:p>
        </p:txBody>
      </p:sp>
      <p:pic>
        <p:nvPicPr>
          <p:cNvPr id="1038" name="Picture 1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24128" y="2636912"/>
            <a:ext cx="2728304" cy="17539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539552" y="2636912"/>
            <a:ext cx="5472608" cy="3293209"/>
          </a:xfrm>
          <a:prstGeom prst="rect">
            <a:avLst/>
          </a:prstGeom>
          <a:noFill/>
        </p:spPr>
        <p:txBody>
          <a:bodyPr wrap="square" rtlCol="0">
            <a:spAutoFit/>
          </a:bodyPr>
          <a:lstStyle/>
          <a:p>
            <a:r>
              <a:rPr lang="en-US" sz="1600" b="1" u="sng" dirty="0"/>
              <a:t>Co-location</a:t>
            </a:r>
            <a:r>
              <a:rPr lang="en-US" sz="1600" u="sng" dirty="0"/>
              <a:t> </a:t>
            </a:r>
            <a:endParaRPr lang="en-US" sz="1600" u="sng" dirty="0" smtClean="0"/>
          </a:p>
          <a:p>
            <a:r>
              <a:rPr lang="en-US" sz="1600" dirty="0" smtClean="0"/>
              <a:t>Host </a:t>
            </a:r>
            <a:r>
              <a:rPr lang="en-US" sz="1600" dirty="0"/>
              <a:t>the trading systems </a:t>
            </a:r>
            <a:r>
              <a:rPr lang="en-US" sz="1600" b="1" dirty="0">
                <a:solidFill>
                  <a:srgbClr val="0070C0"/>
                </a:solidFill>
              </a:rPr>
              <a:t>closer or at the exchange premise </a:t>
            </a:r>
          </a:p>
          <a:p>
            <a:pPr lvl="1">
              <a:buFont typeface="Arial" panose="020B0604020202020204" pitchFamily="34" charset="0"/>
              <a:buChar char="•"/>
            </a:pPr>
            <a:r>
              <a:rPr lang="en-US" sz="1600" dirty="0" smtClean="0"/>
              <a:t> receive </a:t>
            </a:r>
            <a:r>
              <a:rPr lang="en-US" sz="1600" b="1" dirty="0">
                <a:solidFill>
                  <a:srgbClr val="0070C0"/>
                </a:solidFill>
              </a:rPr>
              <a:t>market data </a:t>
            </a:r>
            <a:r>
              <a:rPr lang="en-US" sz="1600" dirty="0"/>
              <a:t>and signal faster</a:t>
            </a:r>
          </a:p>
          <a:p>
            <a:pPr lvl="1">
              <a:buFont typeface="Arial" panose="020B0604020202020204" pitchFamily="34" charset="0"/>
              <a:buChar char="•"/>
            </a:pPr>
            <a:r>
              <a:rPr lang="en-US" sz="1600" dirty="0" smtClean="0"/>
              <a:t> increase </a:t>
            </a:r>
            <a:r>
              <a:rPr lang="en-US" sz="1600" dirty="0"/>
              <a:t>the speed of </a:t>
            </a:r>
            <a:r>
              <a:rPr lang="en-US" sz="1600" b="1" dirty="0" smtClean="0">
                <a:solidFill>
                  <a:srgbClr val="0070C0"/>
                </a:solidFill>
              </a:rPr>
              <a:t>transactions</a:t>
            </a:r>
          </a:p>
          <a:p>
            <a:pPr lvl="1">
              <a:buFont typeface="Arial" panose="020B0604020202020204" pitchFamily="34" charset="0"/>
              <a:buChar char="•"/>
            </a:pPr>
            <a:r>
              <a:rPr lang="en-US" sz="1600" dirty="0" smtClean="0">
                <a:hlinkClick r:id="rId4"/>
              </a:rPr>
              <a:t> HKEx </a:t>
            </a:r>
            <a:r>
              <a:rPr lang="en-US" sz="1600" dirty="0">
                <a:hlinkClick r:id="rId4"/>
              </a:rPr>
              <a:t>Data Centre and Hosting Services</a:t>
            </a:r>
            <a:endParaRPr lang="en-US" sz="1600" dirty="0"/>
          </a:p>
          <a:p>
            <a:pPr lvl="1">
              <a:buFont typeface="Arial" panose="020B0604020202020204" pitchFamily="34" charset="0"/>
              <a:buChar char="•"/>
            </a:pPr>
            <a:endParaRPr lang="en-US" sz="1600" b="1" dirty="0">
              <a:solidFill>
                <a:srgbClr val="0070C0"/>
              </a:solidFill>
            </a:endParaRPr>
          </a:p>
          <a:p>
            <a:pPr lvl="1">
              <a:buFont typeface="Arial" panose="020B0604020202020204" pitchFamily="34" charset="0"/>
              <a:buChar char="•"/>
            </a:pPr>
            <a:endParaRPr lang="en-US" sz="1600" b="1" dirty="0">
              <a:solidFill>
                <a:srgbClr val="0070C0"/>
              </a:solidFill>
            </a:endParaRPr>
          </a:p>
          <a:p>
            <a:r>
              <a:rPr lang="en-US" sz="1600" b="1" u="sng" dirty="0" smtClean="0"/>
              <a:t>FPGA </a:t>
            </a:r>
            <a:r>
              <a:rPr lang="en-US" sz="1600" b="1" u="sng" dirty="0" smtClean="0">
                <a:solidFill>
                  <a:srgbClr val="292934"/>
                </a:solidFill>
              </a:rPr>
              <a:t>(Field-Programmable Gate </a:t>
            </a:r>
            <a:r>
              <a:rPr lang="en-US" sz="1600" b="1" u="sng" dirty="0">
                <a:solidFill>
                  <a:srgbClr val="292934"/>
                </a:solidFill>
              </a:rPr>
              <a:t>Array)</a:t>
            </a:r>
            <a:endParaRPr lang="en-US" sz="1600" b="1" u="sng" dirty="0" smtClean="0">
              <a:solidFill>
                <a:srgbClr val="0070C0"/>
              </a:solidFill>
            </a:endParaRPr>
          </a:p>
          <a:p>
            <a:r>
              <a:rPr lang="en-US" sz="1600" dirty="0" smtClean="0">
                <a:solidFill>
                  <a:srgbClr val="292934"/>
                </a:solidFill>
              </a:rPr>
              <a:t>Program </a:t>
            </a:r>
            <a:r>
              <a:rPr lang="en-US" sz="1600" dirty="0">
                <a:solidFill>
                  <a:srgbClr val="292934"/>
                </a:solidFill>
              </a:rPr>
              <a:t>the trading logic directly in the FPGA </a:t>
            </a:r>
            <a:r>
              <a:rPr lang="en-US" sz="1600" dirty="0" smtClean="0">
                <a:solidFill>
                  <a:srgbClr val="292934"/>
                </a:solidFill>
              </a:rPr>
              <a:t>hardware </a:t>
            </a:r>
          </a:p>
          <a:p>
            <a:r>
              <a:rPr lang="en-US" sz="1600" dirty="0" smtClean="0">
                <a:solidFill>
                  <a:srgbClr val="292934"/>
                </a:solidFill>
                <a:hlinkClick r:id="rId5"/>
              </a:rPr>
              <a:t>In </a:t>
            </a:r>
            <a:r>
              <a:rPr lang="en-US" sz="1600" dirty="0">
                <a:solidFill>
                  <a:srgbClr val="292934"/>
                </a:solidFill>
                <a:hlinkClick r:id="rId5"/>
              </a:rPr>
              <a:t>Pursuit of Ultra-Low Latency: FPGA in High-Frequency Trading</a:t>
            </a:r>
            <a:endParaRPr lang="en-US" sz="1600" dirty="0">
              <a:hlinkClick r:id=""/>
            </a:endParaRPr>
          </a:p>
          <a:p>
            <a:endParaRPr lang="en-US" sz="1600" dirty="0"/>
          </a:p>
        </p:txBody>
      </p:sp>
      <p:pic>
        <p:nvPicPr>
          <p:cNvPr id="8" name="Picture 2" descr="FPGA的圖片搜尋結果"/>
          <p:cNvPicPr>
            <a:picLocks noChangeAspect="1" noChangeArrowheads="1"/>
          </p:cNvPicPr>
          <p:nvPr/>
        </p:nvPicPr>
        <p:blipFill rotWithShape="1">
          <a:blip r:embed="rId6">
            <a:extLst>
              <a:ext uri="{28A0092B-C50C-407E-A947-70E740481C1C}">
                <a14:useLocalDpi xmlns:a14="http://schemas.microsoft.com/office/drawing/2010/main" val="0"/>
              </a:ext>
            </a:extLst>
          </a:blip>
          <a:srcRect l="2398" t="15064" r="3450" b="17393"/>
          <a:stretch/>
        </p:blipFill>
        <p:spPr bwMode="auto">
          <a:xfrm>
            <a:off x="6156176" y="4653136"/>
            <a:ext cx="2304256" cy="1653053"/>
          </a:xfrm>
          <a:prstGeom prst="rect">
            <a:avLst/>
          </a:prstGeom>
          <a:noFill/>
          <a:extLst>
            <a:ext uri="{909E8E84-426E-40DD-AFC4-6F175D3DCCD1}">
              <a14:hiddenFill xmlns:a14="http://schemas.microsoft.com/office/drawing/2010/main">
                <a:solidFill>
                  <a:srgbClr val="FFFFFF"/>
                </a:solidFill>
              </a14:hiddenFill>
            </a:ext>
          </a:extLst>
        </p:spPr>
      </p:pic>
      <p:sp>
        <p:nvSpPr>
          <p:cNvPr id="9" name="Title 2"/>
          <p:cNvSpPr txBox="1">
            <a:spLocks/>
          </p:cNvSpPr>
          <p:nvPr/>
        </p:nvSpPr>
        <p:spPr bwMode="auto">
          <a:xfrm>
            <a:off x="0" y="620713"/>
            <a:ext cx="8077200" cy="1000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b" anchorCtr="0" compatLnSpc="1">
            <a:prstTxWarp prst="textNoShape">
              <a:avLst/>
            </a:prstTxWarp>
          </a:bodyPr>
          <a:lstStyle>
            <a:lvl1pPr algn="l" rtl="0" eaLnBrk="1" fontAlgn="base" hangingPunct="1">
              <a:spcBef>
                <a:spcPct val="0"/>
              </a:spcBef>
              <a:spcAft>
                <a:spcPct val="0"/>
              </a:spcAft>
              <a:defRPr sz="3200">
                <a:solidFill>
                  <a:schemeClr val="accent2"/>
                </a:solidFill>
                <a:latin typeface="Arial"/>
                <a:ea typeface="+mj-ea"/>
                <a:cs typeface="Arial"/>
              </a:defRPr>
            </a:lvl1pPr>
            <a:lvl2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2pPr>
            <a:lvl3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3pPr>
            <a:lvl4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4pPr>
            <a:lvl5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5pPr>
            <a:lvl6pPr marL="4572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6pPr>
            <a:lvl7pPr marL="9144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7pPr>
            <a:lvl8pPr marL="13716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8pPr>
            <a:lvl9pPr marL="18288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9pPr>
          </a:lstStyle>
          <a:p>
            <a:r>
              <a:rPr lang="en-US" kern="0" dirty="0" smtClean="0"/>
              <a:t>Algo - Arbitrage</a:t>
            </a:r>
            <a:endParaRPr lang="en-US" kern="0" dirty="0"/>
          </a:p>
        </p:txBody>
      </p:sp>
    </p:spTree>
    <p:extLst>
      <p:ext uri="{BB962C8B-B14F-4D97-AF65-F5344CB8AC3E}">
        <p14:creationId xmlns:p14="http://schemas.microsoft.com/office/powerpoint/2010/main" val="3311505869"/>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1"/>
          <p:cNvSpPr txBox="1">
            <a:spLocks/>
          </p:cNvSpPr>
          <p:nvPr/>
        </p:nvSpPr>
        <p:spPr>
          <a:xfrm>
            <a:off x="395536" y="1700808"/>
            <a:ext cx="8107610" cy="144016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endParaRPr lang="en-US" sz="2000" dirty="0" smtClean="0">
              <a:hlinkClick r:id="rId3"/>
            </a:endParaRPr>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106</a:t>
            </a:fld>
            <a:endParaRPr lang="en-US" sz="1400" dirty="0">
              <a:latin typeface="Arial" charset="0"/>
            </a:endParaRPr>
          </a:p>
        </p:txBody>
      </p:sp>
      <p:sp>
        <p:nvSpPr>
          <p:cNvPr id="2" name="TextBox 1"/>
          <p:cNvSpPr txBox="1"/>
          <p:nvPr/>
        </p:nvSpPr>
        <p:spPr>
          <a:xfrm>
            <a:off x="412700" y="1749971"/>
            <a:ext cx="7831708" cy="3046988"/>
          </a:xfrm>
          <a:prstGeom prst="rect">
            <a:avLst/>
          </a:prstGeom>
          <a:noFill/>
        </p:spPr>
        <p:txBody>
          <a:bodyPr wrap="square" rtlCol="0">
            <a:spAutoFit/>
          </a:bodyPr>
          <a:lstStyle/>
          <a:p>
            <a:r>
              <a:rPr lang="en-US" sz="1600" b="1" u="sng" dirty="0" smtClean="0"/>
              <a:t>Counter Measure by big company</a:t>
            </a:r>
          </a:p>
          <a:p>
            <a:r>
              <a:rPr lang="en-US" sz="1600" dirty="0" smtClean="0"/>
              <a:t>Executing </a:t>
            </a:r>
            <a:r>
              <a:rPr lang="en-US" sz="1600" b="1" dirty="0" smtClean="0">
                <a:solidFill>
                  <a:srgbClr val="0070C0"/>
                </a:solidFill>
              </a:rPr>
              <a:t>synchronized </a:t>
            </a:r>
            <a:r>
              <a:rPr lang="en-US" sz="1600" b="1" dirty="0">
                <a:solidFill>
                  <a:srgbClr val="0070C0"/>
                </a:solidFill>
              </a:rPr>
              <a:t>trades in multiple exchanges</a:t>
            </a:r>
            <a:r>
              <a:rPr lang="en-US" sz="1600" dirty="0"/>
              <a:t>, consisting of </a:t>
            </a:r>
            <a:r>
              <a:rPr lang="en-US" sz="1600" b="1" dirty="0" smtClean="0">
                <a:solidFill>
                  <a:srgbClr val="0070C0"/>
                </a:solidFill>
              </a:rPr>
              <a:t>atomic </a:t>
            </a:r>
            <a:r>
              <a:rPr lang="en-US" sz="1600" b="1" dirty="0">
                <a:solidFill>
                  <a:srgbClr val="0070C0"/>
                </a:solidFill>
              </a:rPr>
              <a:t>clocks</a:t>
            </a:r>
            <a:r>
              <a:rPr lang="en-US" sz="1600" dirty="0"/>
              <a:t> </a:t>
            </a:r>
            <a:r>
              <a:rPr lang="en-US" sz="1600" dirty="0" smtClean="0"/>
              <a:t>meticulously </a:t>
            </a:r>
            <a:r>
              <a:rPr lang="en-US" sz="1600" dirty="0"/>
              <a:t>calibrated to vibrations of irradiated cesium atoms to sync orders to within a few </a:t>
            </a:r>
            <a:r>
              <a:rPr lang="en-US" sz="1600" b="1" dirty="0">
                <a:solidFill>
                  <a:srgbClr val="0070C0"/>
                </a:solidFill>
              </a:rPr>
              <a:t>billionths of a </a:t>
            </a:r>
            <a:r>
              <a:rPr lang="en-US" sz="1600" b="1" dirty="0" smtClean="0">
                <a:solidFill>
                  <a:srgbClr val="0070C0"/>
                </a:solidFill>
              </a:rPr>
              <a:t>second (nanosecond)</a:t>
            </a:r>
            <a:r>
              <a:rPr lang="en-US" sz="1600" dirty="0" smtClean="0"/>
              <a:t>. The </a:t>
            </a:r>
            <a:r>
              <a:rPr lang="en-US" sz="1600" dirty="0"/>
              <a:t>smaller orders are sent to servers located as close to the exchanges as possible, along with instructions on the precise times that they should be executed. </a:t>
            </a:r>
            <a:r>
              <a:rPr lang="en-US" sz="1600" dirty="0" smtClean="0"/>
              <a:t>The </a:t>
            </a:r>
            <a:r>
              <a:rPr lang="en-US" sz="1600" dirty="0"/>
              <a:t>co-located servers sync their transactions so that HFT firms won’t have enough time to identify an order on one exchange and then race to another to trade against </a:t>
            </a:r>
            <a:r>
              <a:rPr lang="en-US" sz="1600" dirty="0" smtClean="0"/>
              <a:t>it.</a:t>
            </a:r>
          </a:p>
          <a:p>
            <a:r>
              <a:rPr lang="en-US" sz="1600" dirty="0" smtClean="0">
                <a:hlinkClick r:id="rId4"/>
              </a:rPr>
              <a:t>Renaissance </a:t>
            </a:r>
            <a:r>
              <a:rPr lang="en-US" sz="1600" dirty="0">
                <a:hlinkClick r:id="rId4"/>
              </a:rPr>
              <a:t>Technologies Aims at HFT by Using Atomic Clock</a:t>
            </a:r>
            <a:endParaRPr lang="en-US" sz="1600" dirty="0"/>
          </a:p>
          <a:p>
            <a:endParaRPr lang="en-US" sz="1600" dirty="0" smtClean="0"/>
          </a:p>
          <a:p>
            <a:endParaRPr lang="en-US" sz="1600" dirty="0" smtClean="0"/>
          </a:p>
          <a:p>
            <a:endParaRPr lang="en-US" sz="1600" dirty="0"/>
          </a:p>
        </p:txBody>
      </p:sp>
      <p:pic>
        <p:nvPicPr>
          <p:cNvPr id="1028" name="Picture 4" descr="相關圖片"/>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90764" y="862608"/>
            <a:ext cx="2857500" cy="16764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nyse logo的圖片搜尋結果"/>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588224" y="4748336"/>
            <a:ext cx="1488976" cy="148897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395536" y="4293096"/>
            <a:ext cx="6063319" cy="2308324"/>
          </a:xfrm>
          <a:prstGeom prst="rect">
            <a:avLst/>
          </a:prstGeom>
          <a:noFill/>
        </p:spPr>
        <p:txBody>
          <a:bodyPr wrap="square" rtlCol="0">
            <a:spAutoFit/>
          </a:bodyPr>
          <a:lstStyle/>
          <a:p>
            <a:r>
              <a:rPr lang="en-US" sz="1600" b="1" u="sng" dirty="0"/>
              <a:t>Regulator </a:t>
            </a:r>
          </a:p>
          <a:p>
            <a:r>
              <a:rPr lang="en-US" sz="1600" dirty="0" smtClean="0"/>
              <a:t>Latency arbitrage is unfair </a:t>
            </a:r>
            <a:r>
              <a:rPr lang="en-US" sz="1600" dirty="0"/>
              <a:t>to </a:t>
            </a:r>
            <a:r>
              <a:rPr lang="en-US" sz="1600" b="1" dirty="0" smtClean="0">
                <a:solidFill>
                  <a:srgbClr val="0070C0"/>
                </a:solidFill>
              </a:rPr>
              <a:t>retailers </a:t>
            </a:r>
            <a:r>
              <a:rPr lang="en-US" sz="1600" b="1" dirty="0">
                <a:solidFill>
                  <a:srgbClr val="0070C0"/>
                </a:solidFill>
              </a:rPr>
              <a:t>or smaller participants </a:t>
            </a:r>
            <a:r>
              <a:rPr lang="en-US" sz="1600" dirty="0" smtClean="0"/>
              <a:t>that do not </a:t>
            </a:r>
            <a:r>
              <a:rPr lang="en-US" sz="1600" dirty="0"/>
              <a:t>have the resource to build sophistication trading </a:t>
            </a:r>
            <a:r>
              <a:rPr lang="en-US" sz="1600" dirty="0" smtClean="0"/>
              <a:t>infrastructure. The </a:t>
            </a:r>
            <a:r>
              <a:rPr lang="en-US" sz="1600" dirty="0"/>
              <a:t>New York Stock Exchange (NYSE) has won approval to implement its proposed </a:t>
            </a:r>
            <a:r>
              <a:rPr lang="en-US" sz="1600" b="1" dirty="0">
                <a:solidFill>
                  <a:srgbClr val="0070C0"/>
                </a:solidFill>
              </a:rPr>
              <a:t>350-microsecond delay </a:t>
            </a:r>
            <a:r>
              <a:rPr lang="en-US" sz="1600" dirty="0"/>
              <a:t>on NYSE </a:t>
            </a:r>
            <a:r>
              <a:rPr lang="en-US" sz="1600" dirty="0" smtClean="0"/>
              <a:t>MKT which </a:t>
            </a:r>
            <a:r>
              <a:rPr lang="en-US" sz="1600" b="1" dirty="0" smtClean="0">
                <a:solidFill>
                  <a:srgbClr val="0070C0"/>
                </a:solidFill>
              </a:rPr>
              <a:t>slow </a:t>
            </a:r>
            <a:r>
              <a:rPr lang="en-US" sz="1600" b="1" dirty="0">
                <a:solidFill>
                  <a:srgbClr val="0070C0"/>
                </a:solidFill>
              </a:rPr>
              <a:t>down </a:t>
            </a:r>
            <a:r>
              <a:rPr lang="en-US" sz="1600" b="1" dirty="0" smtClean="0">
                <a:solidFill>
                  <a:srgbClr val="0070C0"/>
                </a:solidFill>
              </a:rPr>
              <a:t>the high-frequency </a:t>
            </a:r>
            <a:r>
              <a:rPr lang="en-US" sz="1600" b="1" dirty="0">
                <a:solidFill>
                  <a:srgbClr val="0070C0"/>
                </a:solidFill>
              </a:rPr>
              <a:t>traders</a:t>
            </a:r>
            <a:r>
              <a:rPr lang="en-US" sz="1600" dirty="0"/>
              <a:t> </a:t>
            </a:r>
            <a:r>
              <a:rPr lang="en-US" sz="1600" dirty="0" smtClean="0"/>
              <a:t>and level </a:t>
            </a:r>
            <a:r>
              <a:rPr lang="en-US" sz="1600" dirty="0"/>
              <a:t>the playing </a:t>
            </a:r>
            <a:r>
              <a:rPr lang="en-US" sz="1600" dirty="0" smtClean="0"/>
              <a:t>field.</a:t>
            </a:r>
          </a:p>
          <a:p>
            <a:r>
              <a:rPr lang="en-US" sz="1600" dirty="0" smtClean="0">
                <a:hlinkClick r:id="rId7"/>
              </a:rPr>
              <a:t>NYSE </a:t>
            </a:r>
            <a:r>
              <a:rPr lang="en-US" sz="1600" dirty="0">
                <a:hlinkClick r:id="rId7"/>
              </a:rPr>
              <a:t>gets speed bump approval from SEC</a:t>
            </a:r>
            <a:endParaRPr lang="en-US" sz="1600" dirty="0"/>
          </a:p>
          <a:p>
            <a:endParaRPr lang="en-US" sz="1600" dirty="0"/>
          </a:p>
        </p:txBody>
      </p:sp>
      <p:sp>
        <p:nvSpPr>
          <p:cNvPr id="9" name="Title 2"/>
          <p:cNvSpPr txBox="1">
            <a:spLocks/>
          </p:cNvSpPr>
          <p:nvPr/>
        </p:nvSpPr>
        <p:spPr bwMode="auto">
          <a:xfrm>
            <a:off x="0" y="620713"/>
            <a:ext cx="8077200" cy="1000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b" anchorCtr="0" compatLnSpc="1">
            <a:prstTxWarp prst="textNoShape">
              <a:avLst/>
            </a:prstTxWarp>
          </a:bodyPr>
          <a:lstStyle>
            <a:lvl1pPr algn="l" rtl="0" eaLnBrk="1" fontAlgn="base" hangingPunct="1">
              <a:spcBef>
                <a:spcPct val="0"/>
              </a:spcBef>
              <a:spcAft>
                <a:spcPct val="0"/>
              </a:spcAft>
              <a:defRPr sz="3200">
                <a:solidFill>
                  <a:schemeClr val="accent2"/>
                </a:solidFill>
                <a:latin typeface="Arial"/>
                <a:ea typeface="+mj-ea"/>
                <a:cs typeface="Arial"/>
              </a:defRPr>
            </a:lvl1pPr>
            <a:lvl2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2pPr>
            <a:lvl3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3pPr>
            <a:lvl4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4pPr>
            <a:lvl5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5pPr>
            <a:lvl6pPr marL="4572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6pPr>
            <a:lvl7pPr marL="9144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7pPr>
            <a:lvl8pPr marL="13716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8pPr>
            <a:lvl9pPr marL="18288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9pPr>
          </a:lstStyle>
          <a:p>
            <a:r>
              <a:rPr lang="en-US" kern="0" smtClean="0"/>
              <a:t>Algo - Arbitrage</a:t>
            </a:r>
            <a:endParaRPr lang="en-US" kern="0" dirty="0"/>
          </a:p>
        </p:txBody>
      </p:sp>
    </p:spTree>
    <p:extLst>
      <p:ext uri="{BB962C8B-B14F-4D97-AF65-F5344CB8AC3E}">
        <p14:creationId xmlns:p14="http://schemas.microsoft.com/office/powerpoint/2010/main" val="606746915"/>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107</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 Crypto Arbitrage</a:t>
            </a:r>
            <a:endParaRPr lang="en-US" dirty="0"/>
          </a:p>
        </p:txBody>
      </p:sp>
      <p:pic>
        <p:nvPicPr>
          <p:cNvPr id="1028" name="Picture 4" descr="Top 10 Cryptocurrency 2021 – Analysis &amp;amp; Data - Statistics and Data"/>
          <p:cNvPicPr>
            <a:picLocks noChangeAspect="1" noChangeArrowheads="1"/>
          </p:cNvPicPr>
          <p:nvPr/>
        </p:nvPicPr>
        <p:blipFill rotWithShape="1">
          <a:blip r:embed="rId2">
            <a:extLst>
              <a:ext uri="{28A0092B-C50C-407E-A947-70E740481C1C}">
                <a14:useLocalDpi xmlns:a14="http://schemas.microsoft.com/office/drawing/2010/main" val="0"/>
              </a:ext>
            </a:extLst>
          </a:blip>
          <a:srcRect l="3518" r="2664"/>
          <a:stretch/>
        </p:blipFill>
        <p:spPr bwMode="auto">
          <a:xfrm>
            <a:off x="244574" y="1641771"/>
            <a:ext cx="6343650" cy="380345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rypto-exchanges' daily trading revenues. (Source: observer.com)"/>
          <p:cNvPicPr>
            <a:picLocks noChangeAspect="1" noChangeArrowheads="1"/>
          </p:cNvPicPr>
          <p:nvPr/>
        </p:nvPicPr>
        <p:blipFill rotWithShape="1">
          <a:blip r:embed="rId3">
            <a:extLst>
              <a:ext uri="{28A0092B-C50C-407E-A947-70E740481C1C}">
                <a14:useLocalDpi xmlns:a14="http://schemas.microsoft.com/office/drawing/2010/main" val="0"/>
              </a:ext>
            </a:extLst>
          </a:blip>
          <a:srcRect b="57514"/>
          <a:stretch/>
        </p:blipFill>
        <p:spPr bwMode="auto">
          <a:xfrm>
            <a:off x="2805476" y="3399631"/>
            <a:ext cx="6231020" cy="27656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5771514"/>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108</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 Crypto Arbitrage</a:t>
            </a:r>
            <a:endParaRPr lang="en-US" dirty="0"/>
          </a:p>
        </p:txBody>
      </p:sp>
      <p:pic>
        <p:nvPicPr>
          <p:cNvPr id="1026" name="Picture 2" descr="https://miro.medium.com/max/700/1*y_MygDOdKe0vo6w4umRTng.png"/>
          <p:cNvPicPr>
            <a:picLocks noChangeAspect="1" noChangeArrowheads="1"/>
          </p:cNvPicPr>
          <p:nvPr/>
        </p:nvPicPr>
        <p:blipFill rotWithShape="1">
          <a:blip r:embed="rId2">
            <a:extLst>
              <a:ext uri="{28A0092B-C50C-407E-A947-70E740481C1C}">
                <a14:useLocalDpi xmlns:a14="http://schemas.microsoft.com/office/drawing/2010/main" val="0"/>
              </a:ext>
            </a:extLst>
          </a:blip>
          <a:srcRect b="68830"/>
          <a:stretch/>
        </p:blipFill>
        <p:spPr bwMode="auto">
          <a:xfrm>
            <a:off x="827584" y="3068960"/>
            <a:ext cx="6667500" cy="216140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539552" y="1928662"/>
            <a:ext cx="7632848" cy="1261884"/>
          </a:xfrm>
          <a:prstGeom prst="rect">
            <a:avLst/>
          </a:prstGeom>
          <a:noFill/>
        </p:spPr>
        <p:txBody>
          <a:bodyPr wrap="square" rtlCol="0">
            <a:spAutoFit/>
          </a:bodyPr>
          <a:lstStyle/>
          <a:p>
            <a:r>
              <a:rPr lang="en-US" sz="1800" b="1" dirty="0">
                <a:hlinkClick r:id="rId3"/>
              </a:rPr>
              <a:t>Data Science and Cryptocurrency arbitrage: How to profit from </a:t>
            </a:r>
            <a:r>
              <a:rPr lang="en-US" sz="1800" b="1" dirty="0" smtClean="0">
                <a:hlinkClick r:id="rId3"/>
              </a:rPr>
              <a:t>it</a:t>
            </a:r>
            <a:endParaRPr lang="en-US" sz="1800" b="1" dirty="0" smtClean="0"/>
          </a:p>
          <a:p>
            <a:endParaRPr lang="en-US" sz="1800" b="1" dirty="0"/>
          </a:p>
          <a:p>
            <a:r>
              <a:rPr lang="en-US" sz="1600" dirty="0"/>
              <a:t>Cryptocurrencies arb opportunities in different exchanges — 7/22 to 8/23 2017</a:t>
            </a:r>
            <a:endParaRPr lang="en-US" sz="1600" b="1" dirty="0"/>
          </a:p>
          <a:p>
            <a:endParaRPr lang="en-US" dirty="0"/>
          </a:p>
        </p:txBody>
      </p:sp>
    </p:spTree>
    <p:extLst>
      <p:ext uri="{BB962C8B-B14F-4D97-AF65-F5344CB8AC3E}">
        <p14:creationId xmlns:p14="http://schemas.microsoft.com/office/powerpoint/2010/main" val="3234584996"/>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109</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 Crypto Arbitrage</a:t>
            </a:r>
            <a:endParaRPr lang="en-US" dirty="0"/>
          </a:p>
        </p:txBody>
      </p:sp>
      <p:sp>
        <p:nvSpPr>
          <p:cNvPr id="2" name="TextBox 1"/>
          <p:cNvSpPr txBox="1"/>
          <p:nvPr/>
        </p:nvSpPr>
        <p:spPr>
          <a:xfrm>
            <a:off x="4644008" y="1772816"/>
            <a:ext cx="4248472" cy="4401205"/>
          </a:xfrm>
          <a:prstGeom prst="rect">
            <a:avLst/>
          </a:prstGeom>
          <a:noFill/>
        </p:spPr>
        <p:txBody>
          <a:bodyPr wrap="square" rtlCol="0">
            <a:spAutoFit/>
          </a:bodyPr>
          <a:lstStyle/>
          <a:p>
            <a:r>
              <a:rPr lang="en-US" sz="1600" b="1" dirty="0" smtClean="0">
                <a:solidFill>
                  <a:srgbClr val="0070C0"/>
                </a:solidFill>
              </a:rPr>
              <a:t>90</a:t>
            </a:r>
            <a:r>
              <a:rPr lang="en-US" sz="1600" b="1" dirty="0">
                <a:solidFill>
                  <a:srgbClr val="0070C0"/>
                </a:solidFill>
              </a:rPr>
              <a:t>%</a:t>
            </a:r>
            <a:r>
              <a:rPr lang="en-US" sz="1600" dirty="0"/>
              <a:t> of the trades, a </a:t>
            </a:r>
            <a:r>
              <a:rPr lang="en-US" sz="1600" b="1" dirty="0">
                <a:solidFill>
                  <a:srgbClr val="0070C0"/>
                </a:solidFill>
              </a:rPr>
              <a:t>Chinese exchange </a:t>
            </a:r>
            <a:r>
              <a:rPr lang="en-US" sz="1600" dirty="0"/>
              <a:t>was involved as one of the parties in the arbitrage</a:t>
            </a:r>
          </a:p>
          <a:p>
            <a:endParaRPr lang="en-US" sz="1600" dirty="0" smtClean="0"/>
          </a:p>
          <a:p>
            <a:r>
              <a:rPr lang="en-US" sz="1600" dirty="0" smtClean="0"/>
              <a:t>On </a:t>
            </a:r>
            <a:r>
              <a:rPr lang="en-US" sz="1600" dirty="0"/>
              <a:t>September 4th 2017, China announced the </a:t>
            </a:r>
            <a:r>
              <a:rPr lang="en-US" sz="1600" b="1" dirty="0">
                <a:solidFill>
                  <a:srgbClr val="0070C0"/>
                </a:solidFill>
              </a:rPr>
              <a:t>banning of ICOs, exchanges and mining operations</a:t>
            </a:r>
            <a:r>
              <a:rPr lang="en-US" sz="1600" dirty="0"/>
              <a:t>. Some operators given 30 days to cease operations. </a:t>
            </a:r>
            <a:endParaRPr lang="en-US" sz="1600" dirty="0" smtClean="0"/>
          </a:p>
          <a:p>
            <a:endParaRPr lang="en-US" sz="1600" dirty="0"/>
          </a:p>
          <a:p>
            <a:r>
              <a:rPr lang="en-US" sz="1600" dirty="0" smtClean="0"/>
              <a:t>Chinese </a:t>
            </a:r>
            <a:r>
              <a:rPr lang="en-US" sz="1600" dirty="0"/>
              <a:t>miners (where a great deal of cryptocurrency mining existed), were </a:t>
            </a:r>
            <a:r>
              <a:rPr lang="en-US" sz="1600" b="1" dirty="0">
                <a:solidFill>
                  <a:srgbClr val="0070C0"/>
                </a:solidFill>
              </a:rPr>
              <a:t>“forced” to sell its production in local Chinese exchanges at discounted prices</a:t>
            </a:r>
            <a:r>
              <a:rPr lang="en-US" sz="1600" dirty="0"/>
              <a:t>, which allowed operators of Chinese exchanges to profit from price discrepancies in exchanges outside China.</a:t>
            </a:r>
          </a:p>
          <a:p>
            <a:endParaRPr lang="en-US" dirty="0"/>
          </a:p>
        </p:txBody>
      </p:sp>
      <p:pic>
        <p:nvPicPr>
          <p:cNvPr id="2050" name="Picture 2" descr="https://miro.medium.com/max/500/1*nvDYDW6fTAawhWG7cCSbnA.png"/>
          <p:cNvPicPr>
            <a:picLocks noChangeAspect="1" noChangeArrowheads="1"/>
          </p:cNvPicPr>
          <p:nvPr/>
        </p:nvPicPr>
        <p:blipFill rotWithShape="1">
          <a:blip r:embed="rId2">
            <a:extLst>
              <a:ext uri="{28A0092B-C50C-407E-A947-70E740481C1C}">
                <a14:useLocalDpi xmlns:a14="http://schemas.microsoft.com/office/drawing/2010/main" val="0"/>
              </a:ext>
            </a:extLst>
          </a:blip>
          <a:srcRect l="4200" t="2270" r="4800" b="32012"/>
          <a:stretch/>
        </p:blipFill>
        <p:spPr bwMode="auto">
          <a:xfrm>
            <a:off x="179512" y="1628800"/>
            <a:ext cx="4333875" cy="46572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678988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rading and money的圖片搜尋結果"/>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73894" y="1967635"/>
            <a:ext cx="6314530" cy="4197669"/>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11</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Trading </a:t>
            </a:r>
            <a:r>
              <a:rPr lang="en-US" dirty="0" smtClean="0"/>
              <a:t>Strategies – Prop Trading</a:t>
            </a:r>
            <a:endParaRPr lang="en-US" dirty="0"/>
          </a:p>
        </p:txBody>
      </p:sp>
      <p:sp>
        <p:nvSpPr>
          <p:cNvPr id="7" name="Content Placeholder 1"/>
          <p:cNvSpPr txBox="1">
            <a:spLocks/>
          </p:cNvSpPr>
          <p:nvPr/>
        </p:nvSpPr>
        <p:spPr>
          <a:xfrm>
            <a:off x="395536" y="1700808"/>
            <a:ext cx="6768752"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endParaRPr lang="en-US" sz="2000" dirty="0" smtClean="0"/>
          </a:p>
          <a:p>
            <a:pPr>
              <a:buFont typeface="Arial" panose="020B0604020202020204" pitchFamily="34" charset="0"/>
              <a:buChar char="•"/>
            </a:pPr>
            <a:r>
              <a:rPr lang="en-US" sz="2000" dirty="0" smtClean="0"/>
              <a:t>Trading for the money</a:t>
            </a:r>
          </a:p>
          <a:p>
            <a:pPr>
              <a:buFont typeface="Arial" panose="020B0604020202020204" pitchFamily="34" charset="0"/>
              <a:buChar char="•"/>
            </a:pPr>
            <a:endParaRPr lang="en-US" sz="2000" dirty="0" smtClean="0"/>
          </a:p>
          <a:p>
            <a:pPr>
              <a:buFont typeface="Arial" panose="020B0604020202020204" pitchFamily="34" charset="0"/>
              <a:buChar char="•"/>
            </a:pPr>
            <a:r>
              <a:rPr lang="en-US" sz="2000" dirty="0" smtClean="0">
                <a:solidFill>
                  <a:srgbClr val="FF0000"/>
                </a:solidFill>
              </a:rPr>
              <a:t>If </a:t>
            </a:r>
            <a:r>
              <a:rPr lang="en-US" sz="2000" dirty="0">
                <a:solidFill>
                  <a:srgbClr val="FF0000"/>
                </a:solidFill>
              </a:rPr>
              <a:t>I told you I would have to kill you</a:t>
            </a:r>
            <a:r>
              <a:rPr lang="en-US" sz="2000" dirty="0" smtClean="0"/>
              <a:t>… (if the strategies really works !)</a:t>
            </a:r>
            <a:endParaRPr lang="en-US" sz="2000" dirty="0"/>
          </a:p>
        </p:txBody>
      </p:sp>
    </p:spTree>
    <p:extLst>
      <p:ext uri="{BB962C8B-B14F-4D97-AF65-F5344CB8AC3E}">
        <p14:creationId xmlns:p14="http://schemas.microsoft.com/office/powerpoint/2010/main" val="2533759276"/>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110</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 Crypto Arbitrage</a:t>
            </a:r>
            <a:endParaRPr lang="en-US" dirty="0"/>
          </a:p>
        </p:txBody>
      </p:sp>
      <p:sp>
        <p:nvSpPr>
          <p:cNvPr id="2" name="TextBox 1"/>
          <p:cNvSpPr txBox="1"/>
          <p:nvPr/>
        </p:nvSpPr>
        <p:spPr>
          <a:xfrm>
            <a:off x="683568" y="3212976"/>
            <a:ext cx="7344816" cy="3046988"/>
          </a:xfrm>
          <a:prstGeom prst="rect">
            <a:avLst/>
          </a:prstGeom>
          <a:noFill/>
        </p:spPr>
        <p:txBody>
          <a:bodyPr wrap="square" rtlCol="0">
            <a:spAutoFit/>
          </a:bodyPr>
          <a:lstStyle/>
          <a:p>
            <a:r>
              <a:rPr lang="en-US" sz="1600" b="1" u="sng" dirty="0" smtClean="0"/>
              <a:t>Challenges</a:t>
            </a:r>
          </a:p>
          <a:p>
            <a:endParaRPr lang="en-US" sz="1600" dirty="0" smtClean="0"/>
          </a:p>
          <a:p>
            <a:pPr marL="285750" indent="-285750">
              <a:buFont typeface="Arial" panose="020B0604020202020204" pitchFamily="34" charset="0"/>
              <a:buChar char="•"/>
            </a:pPr>
            <a:r>
              <a:rPr lang="en-US" sz="1600" b="1" dirty="0" smtClean="0"/>
              <a:t>Timing and Liquidity</a:t>
            </a:r>
            <a:r>
              <a:rPr lang="en-US" sz="1600" dirty="0" smtClean="0"/>
              <a:t>: the opportunities is getting </a:t>
            </a:r>
            <a:r>
              <a:rPr lang="en-US" sz="1600" b="1" dirty="0" smtClean="0">
                <a:solidFill>
                  <a:srgbClr val="0070C0"/>
                </a:solidFill>
              </a:rPr>
              <a:t>less frequent </a:t>
            </a:r>
            <a:r>
              <a:rPr lang="en-US" sz="1600" dirty="0" smtClean="0"/>
              <a:t>and timing window is getting </a:t>
            </a:r>
            <a:r>
              <a:rPr lang="en-US" sz="1600" b="1" dirty="0">
                <a:solidFill>
                  <a:srgbClr val="0070C0"/>
                </a:solidFill>
              </a:rPr>
              <a:t>shorter</a:t>
            </a:r>
          </a:p>
          <a:p>
            <a:pPr marL="285750" indent="-285750">
              <a:buFont typeface="Arial" panose="020B0604020202020204" pitchFamily="34" charset="0"/>
              <a:buChar char="•"/>
            </a:pPr>
            <a:endParaRPr lang="en-US" sz="1600" dirty="0" smtClean="0"/>
          </a:p>
          <a:p>
            <a:pPr marL="285750" indent="-285750">
              <a:buFont typeface="Arial" panose="020B0604020202020204" pitchFamily="34" charset="0"/>
              <a:buChar char="•"/>
            </a:pPr>
            <a:r>
              <a:rPr lang="en-US" sz="1600" b="1" dirty="0" smtClean="0"/>
              <a:t>Transaction </a:t>
            </a:r>
            <a:r>
              <a:rPr lang="en-US" sz="1600" b="1" dirty="0"/>
              <a:t>Cost</a:t>
            </a:r>
            <a:r>
              <a:rPr lang="en-US" sz="1600" dirty="0"/>
              <a:t>: commission </a:t>
            </a:r>
            <a:r>
              <a:rPr lang="en-US" sz="1600" dirty="0" smtClean="0"/>
              <a:t>on </a:t>
            </a:r>
            <a:r>
              <a:rPr lang="en-US" sz="1600" b="1" dirty="0" smtClean="0">
                <a:solidFill>
                  <a:srgbClr val="0070C0"/>
                </a:solidFill>
              </a:rPr>
              <a:t>both side </a:t>
            </a:r>
            <a:r>
              <a:rPr lang="en-US" sz="1600" dirty="0" smtClean="0"/>
              <a:t>to complete </a:t>
            </a:r>
            <a:r>
              <a:rPr lang="en-US" sz="1600" dirty="0"/>
              <a:t>transaction. </a:t>
            </a:r>
            <a:r>
              <a:rPr lang="en-US" sz="1600" b="1" dirty="0" smtClean="0">
                <a:solidFill>
                  <a:srgbClr val="0070C0"/>
                </a:solidFill>
              </a:rPr>
              <a:t>Transfer coins </a:t>
            </a:r>
            <a:r>
              <a:rPr lang="en-US" sz="1600" dirty="0" smtClean="0"/>
              <a:t>between Crypto exchanges incur withdrawal cost</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b="1" dirty="0" smtClean="0"/>
              <a:t>Credit Risk</a:t>
            </a:r>
            <a:r>
              <a:rPr lang="en-US" sz="1600" dirty="0"/>
              <a:t>: mindful why the quotes are lower at </a:t>
            </a:r>
            <a:r>
              <a:rPr lang="en-US" sz="1600" dirty="0" smtClean="0"/>
              <a:t>some Crypto exchanges. </a:t>
            </a:r>
            <a:r>
              <a:rPr lang="en-US" sz="1600" dirty="0"/>
              <a:t>That is because the market judges it to have a </a:t>
            </a:r>
            <a:r>
              <a:rPr lang="en-US" sz="1600" b="1" dirty="0">
                <a:solidFill>
                  <a:srgbClr val="0070C0"/>
                </a:solidFill>
              </a:rPr>
              <a:t>lower credit rating</a:t>
            </a:r>
            <a:r>
              <a:rPr lang="en-US" sz="1600" dirty="0"/>
              <a:t>. </a:t>
            </a:r>
            <a:r>
              <a:rPr lang="en-US" sz="1600" dirty="0" smtClean="0"/>
              <a:t>The long positions </a:t>
            </a:r>
            <a:r>
              <a:rPr lang="en-US" sz="1600" dirty="0"/>
              <a:t>are exposed to credit </a:t>
            </a:r>
            <a:r>
              <a:rPr lang="en-US" sz="1600" dirty="0" smtClean="0"/>
              <a:t>risk there</a:t>
            </a:r>
            <a:r>
              <a:rPr lang="en-US" sz="1600" dirty="0"/>
              <a:t>. (</a:t>
            </a:r>
            <a:r>
              <a:rPr lang="en-US" sz="1600" dirty="0">
                <a:hlinkClick r:id="rId2"/>
              </a:rPr>
              <a:t>Hong Kong crypto exchange </a:t>
            </a:r>
            <a:r>
              <a:rPr lang="en-US" sz="1600" dirty="0" err="1">
                <a:hlinkClick r:id="rId2"/>
              </a:rPr>
              <a:t>Coinsuper</a:t>
            </a:r>
            <a:r>
              <a:rPr lang="en-US" sz="1600" dirty="0">
                <a:hlinkClick r:id="rId2"/>
              </a:rPr>
              <a:t> allegedly frozen, users unable to withdraw </a:t>
            </a:r>
            <a:r>
              <a:rPr lang="en-US" sz="1600" dirty="0" smtClean="0">
                <a:hlinkClick r:id="rId2"/>
              </a:rPr>
              <a:t>funds</a:t>
            </a:r>
            <a:r>
              <a:rPr lang="en-US" sz="1600" dirty="0" smtClean="0"/>
              <a:t>)</a:t>
            </a:r>
            <a:endParaRPr lang="en-US" sz="1600" dirty="0"/>
          </a:p>
        </p:txBody>
      </p:sp>
      <p:pic>
        <p:nvPicPr>
          <p:cNvPr id="3074" name="Picture 2" descr="Crypto Arbitrage | Top 10 Questions | Currency.co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1840" y="1700808"/>
            <a:ext cx="4751787" cy="19197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3213644"/>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111</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Exchange and Rules </a:t>
            </a:r>
            <a:r>
              <a:rPr lang="en-US" dirty="0" smtClean="0"/>
              <a:t>– Price Range 	</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457200" indent="-457200">
              <a:buFont typeface="Arial" panose="020B0604020202020204" pitchFamily="34" charset="0"/>
              <a:buChar char="•"/>
            </a:pPr>
            <a:r>
              <a:rPr lang="en-US" sz="1800" b="1" dirty="0" smtClean="0"/>
              <a:t>Price range</a:t>
            </a:r>
            <a:r>
              <a:rPr lang="en-US" sz="1800" dirty="0" smtClean="0"/>
              <a:t>: the max and min trading price of a stock</a:t>
            </a:r>
          </a:p>
          <a:p>
            <a:pPr marL="457200" indent="-457200">
              <a:buFont typeface="Arial" panose="020B0604020202020204" pitchFamily="34" charset="0"/>
              <a:buChar char="•"/>
            </a:pPr>
            <a:endParaRPr lang="en-US" sz="1800" dirty="0"/>
          </a:p>
          <a:p>
            <a:pPr marL="0" indent="0"/>
            <a:endParaRPr lang="en-US" sz="1800" dirty="0"/>
          </a:p>
        </p:txBody>
      </p:sp>
      <p:graphicFrame>
        <p:nvGraphicFramePr>
          <p:cNvPr id="2" name="Table 1"/>
          <p:cNvGraphicFramePr>
            <a:graphicFrameLocks noGrp="1"/>
          </p:cNvGraphicFramePr>
          <p:nvPr>
            <p:extLst>
              <p:ext uri="{D42A27DB-BD31-4B8C-83A1-F6EECF244321}">
                <p14:modId xmlns:p14="http://schemas.microsoft.com/office/powerpoint/2010/main" val="1904327215"/>
              </p:ext>
            </p:extLst>
          </p:nvPr>
        </p:nvGraphicFramePr>
        <p:xfrm>
          <a:off x="1115616" y="2276872"/>
          <a:ext cx="6096000" cy="2921000"/>
        </p:xfrm>
        <a:graphic>
          <a:graphicData uri="http://schemas.openxmlformats.org/drawingml/2006/table">
            <a:tbl>
              <a:tblPr firstRow="1" bandRow="1">
                <a:tableStyleId>{21E4AEA4-8DFA-4A89-87EB-49C32662AFE0}</a:tableStyleId>
              </a:tblPr>
              <a:tblGrid>
                <a:gridCol w="1584176"/>
                <a:gridCol w="4511824"/>
              </a:tblGrid>
              <a:tr h="370840">
                <a:tc>
                  <a:txBody>
                    <a:bodyPr/>
                    <a:lstStyle/>
                    <a:p>
                      <a:r>
                        <a:rPr lang="en-US" sz="1600" dirty="0" smtClean="0"/>
                        <a:t>Market</a:t>
                      </a:r>
                      <a:endParaRPr lang="en-US" sz="1600" dirty="0"/>
                    </a:p>
                  </a:txBody>
                  <a:tcPr/>
                </a:tc>
                <a:tc>
                  <a:txBody>
                    <a:bodyPr/>
                    <a:lstStyle/>
                    <a:p>
                      <a:endParaRPr lang="en-US" sz="1600" dirty="0"/>
                    </a:p>
                  </a:txBody>
                  <a:tcPr/>
                </a:tc>
              </a:tr>
              <a:tr h="370840">
                <a:tc>
                  <a:txBody>
                    <a:bodyPr/>
                    <a:lstStyle/>
                    <a:p>
                      <a:r>
                        <a:rPr lang="en-US" sz="1600" dirty="0" smtClean="0"/>
                        <a:t>Hong Kong</a:t>
                      </a:r>
                      <a:endParaRPr lang="en-US" sz="1600" dirty="0"/>
                    </a:p>
                  </a:txBody>
                  <a:tcPr/>
                </a:tc>
                <a:tc>
                  <a:txBody>
                    <a:bodyPr/>
                    <a:lstStyle/>
                    <a:p>
                      <a:r>
                        <a:rPr lang="en-US" sz="1600" dirty="0" smtClean="0"/>
                        <a:t>Quotation Rule: Order price not away more than 24 spreads from </a:t>
                      </a:r>
                      <a:r>
                        <a:rPr lang="en-US" sz="1600" dirty="0" err="1" smtClean="0"/>
                        <a:t>nomimal</a:t>
                      </a:r>
                      <a:r>
                        <a:rPr lang="en-US" sz="1600" dirty="0" smtClean="0"/>
                        <a:t> price in </a:t>
                      </a:r>
                      <a:r>
                        <a:rPr lang="en-US" sz="1600" dirty="0" err="1" smtClean="0"/>
                        <a:t>Cont</a:t>
                      </a:r>
                      <a:r>
                        <a:rPr lang="en-US" sz="1600" dirty="0" smtClean="0"/>
                        <a:t> Trading; +/- 24 in Auction</a:t>
                      </a:r>
                    </a:p>
                    <a:p>
                      <a:endParaRPr lang="en-US" sz="1600" dirty="0" smtClean="0"/>
                    </a:p>
                  </a:txBody>
                  <a:tcPr/>
                </a:tc>
              </a:tr>
              <a:tr h="370840">
                <a:tc>
                  <a:txBody>
                    <a:bodyPr/>
                    <a:lstStyle/>
                    <a:p>
                      <a:r>
                        <a:rPr lang="en-US" sz="1600" dirty="0" smtClean="0"/>
                        <a:t>Taiwan</a:t>
                      </a:r>
                      <a:endParaRPr lang="en-US" sz="1600" dirty="0"/>
                    </a:p>
                  </a:txBody>
                  <a:tcPr/>
                </a:tc>
                <a:tc>
                  <a:txBody>
                    <a:bodyPr/>
                    <a:lstStyle/>
                    <a:p>
                      <a:r>
                        <a:rPr lang="en-US" sz="1600" dirty="0" smtClean="0"/>
                        <a:t>10% from </a:t>
                      </a:r>
                      <a:r>
                        <a:rPr lang="en-US" sz="1600" baseline="0" dirty="0" smtClean="0"/>
                        <a:t>close</a:t>
                      </a:r>
                      <a:endParaRPr lang="en-US" sz="1600" dirty="0"/>
                    </a:p>
                  </a:txBody>
                  <a:tcPr/>
                </a:tc>
              </a:tr>
              <a:tr h="370840">
                <a:tc>
                  <a:txBody>
                    <a:bodyPr/>
                    <a:lstStyle/>
                    <a:p>
                      <a:r>
                        <a:rPr lang="en-US" sz="1600" dirty="0" smtClean="0"/>
                        <a:t>China</a:t>
                      </a:r>
                      <a:endParaRPr lang="en-US" sz="1600" dirty="0"/>
                    </a:p>
                  </a:txBody>
                  <a:tcPr/>
                </a:tc>
                <a:tc>
                  <a:txBody>
                    <a:bodyPr/>
                    <a:lstStyle/>
                    <a:p>
                      <a:r>
                        <a:rPr lang="en-US" sz="1600" dirty="0" smtClean="0"/>
                        <a:t>10% from close</a:t>
                      </a:r>
                      <a:endParaRPr lang="en-US" sz="1600" dirty="0"/>
                    </a:p>
                  </a:txBody>
                  <a:tcPr/>
                </a:tc>
              </a:tr>
              <a:tr h="370840">
                <a:tc>
                  <a:txBody>
                    <a:bodyPr/>
                    <a:lstStyle/>
                    <a:p>
                      <a:r>
                        <a:rPr lang="en-US" sz="1600" dirty="0" smtClean="0"/>
                        <a:t>Singapore</a:t>
                      </a:r>
                      <a:endParaRPr lang="en-US" sz="1600" dirty="0"/>
                    </a:p>
                  </a:txBody>
                  <a:tcPr/>
                </a:tc>
                <a:tc>
                  <a:txBody>
                    <a:bodyPr/>
                    <a:lstStyle/>
                    <a:p>
                      <a:r>
                        <a:rPr lang="en-US" sz="1600" dirty="0" smtClean="0"/>
                        <a:t>10% from close</a:t>
                      </a:r>
                      <a:endParaRPr lang="en-US" sz="1600" dirty="0"/>
                    </a:p>
                  </a:txBody>
                  <a:tcPr/>
                </a:tc>
              </a:tr>
              <a:tr h="370840">
                <a:tc>
                  <a:txBody>
                    <a:bodyPr/>
                    <a:lstStyle/>
                    <a:p>
                      <a:r>
                        <a:rPr lang="en-US" sz="1600" dirty="0" smtClean="0"/>
                        <a:t>Korea</a:t>
                      </a:r>
                      <a:endParaRPr lang="en-US" sz="1600" dirty="0"/>
                    </a:p>
                  </a:txBody>
                  <a:tcPr/>
                </a:tc>
                <a:tc>
                  <a:txBody>
                    <a:bodyPr/>
                    <a:lstStyle/>
                    <a:p>
                      <a:r>
                        <a:rPr lang="en-US" sz="1600" dirty="0" smtClean="0"/>
                        <a:t>15% from close</a:t>
                      </a:r>
                      <a:endParaRPr lang="en-US" sz="1600" dirty="0"/>
                    </a:p>
                  </a:txBody>
                  <a:tcPr/>
                </a:tc>
              </a:tr>
            </a:tbl>
          </a:graphicData>
        </a:graphic>
      </p:graphicFrame>
      <p:sp>
        <p:nvSpPr>
          <p:cNvPr id="4" name="TextBox 3"/>
          <p:cNvSpPr txBox="1"/>
          <p:nvPr/>
        </p:nvSpPr>
        <p:spPr>
          <a:xfrm>
            <a:off x="755576" y="5517232"/>
            <a:ext cx="7529112" cy="338554"/>
          </a:xfrm>
          <a:prstGeom prst="rect">
            <a:avLst/>
          </a:prstGeom>
          <a:noFill/>
        </p:spPr>
        <p:txBody>
          <a:bodyPr wrap="none" rtlCol="0">
            <a:spAutoFit/>
          </a:bodyPr>
          <a:lstStyle/>
          <a:p>
            <a:r>
              <a:rPr lang="en-US" sz="1600" dirty="0" smtClean="0"/>
              <a:t>HK uses </a:t>
            </a:r>
            <a:r>
              <a:rPr lang="en-US" sz="1600" b="1" dirty="0" smtClean="0">
                <a:solidFill>
                  <a:srgbClr val="0070C0"/>
                </a:solidFill>
              </a:rPr>
              <a:t>dynamic price range </a:t>
            </a:r>
            <a:r>
              <a:rPr lang="en-US" sz="1600" dirty="0" smtClean="0"/>
              <a:t>which is the most difficult to program and monitor</a:t>
            </a:r>
            <a:endParaRPr lang="en-US" sz="1600" dirty="0"/>
          </a:p>
        </p:txBody>
      </p:sp>
    </p:spTree>
    <p:extLst>
      <p:ext uri="{BB962C8B-B14F-4D97-AF65-F5344CB8AC3E}">
        <p14:creationId xmlns:p14="http://schemas.microsoft.com/office/powerpoint/2010/main" val="1002300792"/>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112</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Exchange and Rules - </a:t>
            </a:r>
            <a:r>
              <a:rPr lang="en-US" dirty="0" smtClean="0"/>
              <a:t>Volatility 	</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dirty="0" smtClean="0"/>
              <a:t>Volatility Control Mechanism (VCM): prevent or control the </a:t>
            </a:r>
            <a:r>
              <a:rPr lang="en-US" sz="1800" b="1" dirty="0" smtClean="0">
                <a:solidFill>
                  <a:srgbClr val="0070C0"/>
                </a:solidFill>
              </a:rPr>
              <a:t>extreme volatility</a:t>
            </a:r>
            <a:r>
              <a:rPr lang="en-US" sz="1800" dirty="0" smtClean="0"/>
              <a:t> and provide </a:t>
            </a:r>
            <a:r>
              <a:rPr lang="en-US" sz="1800" b="1" dirty="0" smtClean="0">
                <a:solidFill>
                  <a:srgbClr val="0070C0"/>
                </a:solidFill>
              </a:rPr>
              <a:t>cool down period</a:t>
            </a:r>
            <a:r>
              <a:rPr lang="en-US" sz="1800" dirty="0" smtClean="0"/>
              <a:t>: </a:t>
            </a:r>
            <a:r>
              <a:rPr lang="en-US" sz="1800" dirty="0" smtClean="0">
                <a:hlinkClick r:id="rId2"/>
              </a:rPr>
              <a:t>https</a:t>
            </a:r>
            <a:r>
              <a:rPr lang="en-US" sz="1800" dirty="0">
                <a:hlinkClick r:id="rId2"/>
              </a:rPr>
              <a:t>://</a:t>
            </a:r>
            <a:r>
              <a:rPr lang="en-US" sz="1800" dirty="0" smtClean="0">
                <a:hlinkClick r:id="rId2"/>
              </a:rPr>
              <a:t>www.hkex.com.hk/vcm/en/index.htm</a:t>
            </a:r>
            <a:endParaRPr lang="en-US" sz="1800" dirty="0" smtClean="0"/>
          </a:p>
          <a:p>
            <a:pPr>
              <a:buFont typeface="Arial" panose="020B0604020202020204" pitchFamily="34" charset="0"/>
              <a:buChar char="•"/>
            </a:pPr>
            <a:endParaRPr lang="en-US" sz="2000" dirty="0" smtClean="0"/>
          </a:p>
          <a:p>
            <a:pPr>
              <a:buFont typeface="Arial" panose="020B0604020202020204" pitchFamily="34" charset="0"/>
              <a:buChar char="•"/>
            </a:pPr>
            <a:endParaRPr lang="en-US" sz="2000" dirty="0" smtClean="0"/>
          </a:p>
          <a:p>
            <a:pPr>
              <a:buFont typeface="Arial" panose="020B0604020202020204" pitchFamily="34" charset="0"/>
              <a:buChar char="•"/>
            </a:pPr>
            <a:endParaRPr lang="en-US" sz="2000" dirty="0"/>
          </a:p>
          <a:p>
            <a:pPr>
              <a:buFont typeface="Arial" panose="020B0604020202020204" pitchFamily="34" charset="0"/>
              <a:buChar char="•"/>
            </a:pPr>
            <a:endParaRPr lang="en-US" sz="2000" dirty="0" smtClean="0"/>
          </a:p>
        </p:txBody>
      </p:sp>
      <p:pic>
        <p:nvPicPr>
          <p:cNvPr id="2" name="Picture 1" descr="Trading Mechanism for VCM Eng.pdf - Google Chrome"/>
          <p:cNvPicPr>
            <a:picLocks noChangeAspect="1"/>
          </p:cNvPicPr>
          <p:nvPr/>
        </p:nvPicPr>
        <p:blipFill rotWithShape="1">
          <a:blip r:embed="rId3">
            <a:extLst>
              <a:ext uri="{28A0092B-C50C-407E-A947-70E740481C1C}">
                <a14:useLocalDpi xmlns:a14="http://schemas.microsoft.com/office/drawing/2010/main" val="0"/>
              </a:ext>
            </a:extLst>
          </a:blip>
          <a:srcRect l="11562" t="22216" r="13437" b="9887"/>
          <a:stretch/>
        </p:blipFill>
        <p:spPr>
          <a:xfrm>
            <a:off x="540668" y="2348880"/>
            <a:ext cx="7727689" cy="3960440"/>
          </a:xfrm>
          <a:prstGeom prst="rect">
            <a:avLst/>
          </a:prstGeom>
        </p:spPr>
      </p:pic>
    </p:spTree>
    <p:extLst>
      <p:ext uri="{BB962C8B-B14F-4D97-AF65-F5344CB8AC3E}">
        <p14:creationId xmlns:p14="http://schemas.microsoft.com/office/powerpoint/2010/main" val="1567619062"/>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113</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a:t>Error &amp; Risk Control</a:t>
            </a:r>
          </a:p>
        </p:txBody>
      </p:sp>
      <p:sp>
        <p:nvSpPr>
          <p:cNvPr id="7" name="Content Placeholder 1"/>
          <p:cNvSpPr txBox="1">
            <a:spLocks/>
          </p:cNvSpPr>
          <p:nvPr/>
        </p:nvSpPr>
        <p:spPr>
          <a:xfrm>
            <a:off x="395536" y="1700808"/>
            <a:ext cx="8136904"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400" dirty="0" smtClean="0">
                <a:hlinkClick r:id="rId2"/>
              </a:rPr>
              <a:t>SFC reprimands and fines Sun Hung Kai Investment Services Limited</a:t>
            </a:r>
            <a:endParaRPr lang="en-US" sz="1400" dirty="0" smtClean="0"/>
          </a:p>
          <a:p>
            <a:pPr marL="0" indent="0"/>
            <a:r>
              <a:rPr lang="en-US" sz="1400" dirty="0" smtClean="0"/>
              <a:t>Fined </a:t>
            </a:r>
            <a:r>
              <a:rPr lang="en-US" sz="1400" b="1" dirty="0">
                <a:solidFill>
                  <a:srgbClr val="0070C0"/>
                </a:solidFill>
              </a:rPr>
              <a:t>$1.5 million </a:t>
            </a:r>
            <a:r>
              <a:rPr lang="en-US" sz="1400" dirty="0"/>
              <a:t>for internal control failures relating to an erroneous buy order for </a:t>
            </a:r>
            <a:r>
              <a:rPr lang="en-US" sz="1400" b="1" dirty="0">
                <a:solidFill>
                  <a:srgbClr val="0070C0"/>
                </a:solidFill>
              </a:rPr>
              <a:t>two billion shares of China </a:t>
            </a:r>
            <a:r>
              <a:rPr lang="en-US" sz="1400" b="1" dirty="0" smtClean="0">
                <a:solidFill>
                  <a:srgbClr val="0070C0"/>
                </a:solidFill>
              </a:rPr>
              <a:t>Life</a:t>
            </a:r>
            <a:r>
              <a:rPr lang="en-US" sz="1400" dirty="0" smtClean="0"/>
              <a:t>. </a:t>
            </a:r>
            <a:r>
              <a:rPr lang="en-US" sz="1400" dirty="0"/>
              <a:t>On 8 September 2011, an account executive of SHKIS received an order from a client to buy </a:t>
            </a:r>
            <a:r>
              <a:rPr lang="en-US" sz="1400" b="1" dirty="0">
                <a:solidFill>
                  <a:srgbClr val="0070C0"/>
                </a:solidFill>
              </a:rPr>
              <a:t>25,000 shares of China Life at $18.82</a:t>
            </a:r>
            <a:r>
              <a:rPr lang="en-US" sz="1400" dirty="0"/>
              <a:t>. The account executive, however, mistakenly inputted “</a:t>
            </a:r>
            <a:r>
              <a:rPr lang="en-US" sz="1400" b="1" dirty="0">
                <a:solidFill>
                  <a:srgbClr val="0070C0"/>
                </a:solidFill>
              </a:rPr>
              <a:t>2,500,018,000</a:t>
            </a:r>
            <a:r>
              <a:rPr lang="en-US" sz="1400" dirty="0"/>
              <a:t>” shares as the order quantity. The dealing system of SHKIS automatically split the erroneous order into </a:t>
            </a:r>
            <a:r>
              <a:rPr lang="en-US" sz="1400" b="1" dirty="0">
                <a:solidFill>
                  <a:srgbClr val="0070C0"/>
                </a:solidFill>
              </a:rPr>
              <a:t>834 smaller orders </a:t>
            </a:r>
            <a:r>
              <a:rPr lang="en-US" sz="1400" dirty="0"/>
              <a:t>which were then sent to the market</a:t>
            </a:r>
            <a:endParaRPr lang="en-US" sz="1400" dirty="0" smtClean="0"/>
          </a:p>
          <a:p>
            <a:pPr marL="0" indent="0"/>
            <a:endParaRPr lang="en-US" sz="1600" b="1" dirty="0">
              <a:solidFill>
                <a:srgbClr val="0070C0"/>
              </a:solidFill>
            </a:endParaRPr>
          </a:p>
          <a:p>
            <a:pPr marL="0" indent="0"/>
            <a:r>
              <a:rPr lang="en-US" sz="1400" dirty="0">
                <a:hlinkClick r:id="rId3"/>
              </a:rPr>
              <a:t>SFC reprimands and fines Credit Suisse (Hong Kong) </a:t>
            </a:r>
            <a:r>
              <a:rPr lang="en-US" sz="1400" dirty="0" smtClean="0">
                <a:hlinkClick r:id="rId3"/>
              </a:rPr>
              <a:t>Limited</a:t>
            </a:r>
            <a:endParaRPr lang="en-US" sz="1400" dirty="0" smtClean="0"/>
          </a:p>
          <a:p>
            <a:pPr marL="0" indent="0"/>
            <a:r>
              <a:rPr lang="en-US" sz="1400" dirty="0" smtClean="0"/>
              <a:t>Fined a </a:t>
            </a:r>
            <a:r>
              <a:rPr lang="en-US" sz="1400" dirty="0"/>
              <a:t>total of </a:t>
            </a:r>
            <a:r>
              <a:rPr lang="en-US" sz="1400" b="1" dirty="0">
                <a:solidFill>
                  <a:srgbClr val="0070C0"/>
                </a:solidFill>
              </a:rPr>
              <a:t>$39.3 million </a:t>
            </a:r>
            <a:r>
              <a:rPr lang="en-US" sz="1400" dirty="0"/>
              <a:t>for regulatory breaches, including failures in </a:t>
            </a:r>
            <a:r>
              <a:rPr lang="en-US" sz="1400" b="1" dirty="0">
                <a:solidFill>
                  <a:srgbClr val="0070C0"/>
                </a:solidFill>
              </a:rPr>
              <a:t>segregating client securities</a:t>
            </a:r>
            <a:r>
              <a:rPr lang="en-US" sz="1400" dirty="0"/>
              <a:t>, reporting direct business transactions, complying with </a:t>
            </a:r>
            <a:r>
              <a:rPr lang="en-US" sz="1400" b="1" dirty="0">
                <a:solidFill>
                  <a:srgbClr val="0070C0"/>
                </a:solidFill>
              </a:rPr>
              <a:t>short selling requirements</a:t>
            </a:r>
          </a:p>
          <a:p>
            <a:pPr marL="0" indent="0"/>
            <a:endParaRPr lang="en-US" sz="1400" dirty="0"/>
          </a:p>
          <a:p>
            <a:pPr marL="0" indent="0"/>
            <a:r>
              <a:rPr lang="en-US" sz="1400" dirty="0">
                <a:hlinkClick r:id="rId4"/>
              </a:rPr>
              <a:t>SFC reprimands and fines Interactive Brokers </a:t>
            </a:r>
            <a:endParaRPr lang="en-US" sz="1400" dirty="0" smtClean="0"/>
          </a:p>
          <a:p>
            <a:pPr marL="0" indent="0"/>
            <a:r>
              <a:rPr lang="en-US" sz="1400" b="1" dirty="0">
                <a:solidFill>
                  <a:srgbClr val="0070C0"/>
                </a:solidFill>
              </a:rPr>
              <a:t>Fined $4.5 million </a:t>
            </a:r>
            <a:r>
              <a:rPr lang="en-US" sz="1400" dirty="0" smtClean="0"/>
              <a:t>for </a:t>
            </a:r>
            <a:r>
              <a:rPr lang="en-US" sz="1400" dirty="0"/>
              <a:t>its execution of </a:t>
            </a:r>
            <a:r>
              <a:rPr lang="en-US" sz="1400" b="1" dirty="0">
                <a:solidFill>
                  <a:srgbClr val="0070C0"/>
                </a:solidFill>
              </a:rPr>
              <a:t>market orders </a:t>
            </a:r>
            <a:r>
              <a:rPr lang="en-US" sz="1400" dirty="0"/>
              <a:t>using electronic and </a:t>
            </a:r>
            <a:r>
              <a:rPr lang="en-US" sz="1400" b="1" dirty="0">
                <a:solidFill>
                  <a:srgbClr val="0070C0"/>
                </a:solidFill>
              </a:rPr>
              <a:t>algorithmic trading systems</a:t>
            </a:r>
            <a:r>
              <a:rPr lang="en-US" sz="1400" dirty="0" smtClean="0"/>
              <a:t>. The </a:t>
            </a:r>
            <a:r>
              <a:rPr lang="en-US" sz="1400" dirty="0"/>
              <a:t>SFC’s disciplinary action followed two market disruption incidents in 2015 and 2016 where the share prices of Hong Kong-listed O-Net Communications (Group) Limited and AAG Energy Holdings Limited were </a:t>
            </a:r>
            <a:r>
              <a:rPr lang="en-US" sz="1400" b="1" dirty="0">
                <a:solidFill>
                  <a:srgbClr val="0070C0"/>
                </a:solidFill>
              </a:rPr>
              <a:t>ramped up by 48.7 per cent and 126 per cent, respectively, in less than two minutes</a:t>
            </a:r>
            <a:r>
              <a:rPr lang="en-US" sz="1400" dirty="0"/>
              <a:t>.</a:t>
            </a:r>
          </a:p>
          <a:p>
            <a:pPr marL="0" indent="0"/>
            <a:endParaRPr lang="en-US" sz="1400" dirty="0"/>
          </a:p>
        </p:txBody>
      </p:sp>
    </p:spTree>
    <p:extLst>
      <p:ext uri="{BB962C8B-B14F-4D97-AF65-F5344CB8AC3E}">
        <p14:creationId xmlns:p14="http://schemas.microsoft.com/office/powerpoint/2010/main" val="3630799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114</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a:t>Error &amp; Risk Control</a:t>
            </a:r>
          </a:p>
        </p:txBody>
      </p:sp>
      <p:sp>
        <p:nvSpPr>
          <p:cNvPr id="7" name="Content Placeholder 1"/>
          <p:cNvSpPr txBox="1">
            <a:spLocks/>
          </p:cNvSpPr>
          <p:nvPr/>
        </p:nvSpPr>
        <p:spPr>
          <a:xfrm>
            <a:off x="3549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lvl="1"/>
            <a:r>
              <a:rPr lang="en-US" sz="1600" b="1" dirty="0" smtClean="0"/>
              <a:t>Fat </a:t>
            </a:r>
            <a:r>
              <a:rPr lang="en-US" sz="1600" b="1" dirty="0"/>
              <a:t>Finger Limit (FFL</a:t>
            </a:r>
            <a:r>
              <a:rPr lang="en-US" sz="1600" b="1" dirty="0" smtClean="0"/>
              <a:t>): </a:t>
            </a:r>
            <a:r>
              <a:rPr lang="en-US" sz="1600" dirty="0" smtClean="0"/>
              <a:t>set the max quantity &amp; notional, price deviation </a:t>
            </a:r>
            <a:r>
              <a:rPr lang="en-US" sz="1600" dirty="0"/>
              <a:t>to </a:t>
            </a:r>
            <a:r>
              <a:rPr lang="en-US" sz="1600" dirty="0" smtClean="0"/>
              <a:t>catch </a:t>
            </a:r>
            <a:r>
              <a:rPr lang="en-US" sz="1600" dirty="0"/>
              <a:t>unrealistic inputs </a:t>
            </a:r>
            <a:r>
              <a:rPr lang="en-US" sz="1600" dirty="0" smtClean="0"/>
              <a:t>due </a:t>
            </a:r>
            <a:r>
              <a:rPr lang="en-US" sz="1600" dirty="0"/>
              <a:t>to </a:t>
            </a:r>
            <a:r>
              <a:rPr lang="en-US" sz="1600" b="1" dirty="0">
                <a:solidFill>
                  <a:srgbClr val="0070C0"/>
                </a:solidFill>
              </a:rPr>
              <a:t>extreme market conditions, </a:t>
            </a:r>
            <a:r>
              <a:rPr lang="en-US" sz="1600" b="1" dirty="0" smtClean="0">
                <a:solidFill>
                  <a:srgbClr val="0070C0"/>
                </a:solidFill>
              </a:rPr>
              <a:t>human typos </a:t>
            </a:r>
            <a:r>
              <a:rPr lang="en-US" sz="1600" b="1" dirty="0">
                <a:solidFill>
                  <a:srgbClr val="0070C0"/>
                </a:solidFill>
              </a:rPr>
              <a:t>or erroneous setup</a:t>
            </a:r>
          </a:p>
          <a:p>
            <a:pPr lvl="1"/>
            <a:endParaRPr lang="en-US" sz="1800" dirty="0" smtClean="0"/>
          </a:p>
          <a:p>
            <a:pPr lvl="1"/>
            <a:r>
              <a:rPr lang="en-US" sz="1600" b="1" dirty="0" smtClean="0"/>
              <a:t>Transactions limit</a:t>
            </a:r>
            <a:r>
              <a:rPr lang="en-US" sz="1600" dirty="0" smtClean="0"/>
              <a:t>: no. of repeated cancel/resend (may be seen as </a:t>
            </a:r>
            <a:r>
              <a:rPr lang="en-US" sz="1600" b="1" dirty="0" smtClean="0">
                <a:solidFill>
                  <a:srgbClr val="0070C0"/>
                </a:solidFill>
              </a:rPr>
              <a:t>flashing order </a:t>
            </a:r>
            <a:r>
              <a:rPr lang="en-US" sz="1600" dirty="0" smtClean="0"/>
              <a:t>for false signal); limit the no. of trans per minute</a:t>
            </a:r>
          </a:p>
          <a:p>
            <a:pPr lvl="1"/>
            <a:endParaRPr lang="en-US" sz="1600" dirty="0" smtClean="0"/>
          </a:p>
          <a:p>
            <a:pPr lvl="1"/>
            <a:r>
              <a:rPr lang="en-US" sz="1600" b="1" dirty="0" smtClean="0"/>
              <a:t>Price Impact</a:t>
            </a:r>
            <a:r>
              <a:rPr lang="en-US" sz="1600" dirty="0" smtClean="0"/>
              <a:t>: </a:t>
            </a:r>
            <a:r>
              <a:rPr lang="en-US" sz="1600" b="1" dirty="0">
                <a:solidFill>
                  <a:srgbClr val="0070C0"/>
                </a:solidFill>
              </a:rPr>
              <a:t>snap a starting reference price </a:t>
            </a:r>
            <a:r>
              <a:rPr lang="en-US" sz="1600" dirty="0" smtClean="0"/>
              <a:t>and set the </a:t>
            </a:r>
            <a:r>
              <a:rPr lang="en-US" sz="1600" dirty="0" err="1" smtClean="0"/>
              <a:t>Algo</a:t>
            </a:r>
            <a:r>
              <a:rPr lang="en-US" sz="1600" dirty="0" smtClean="0"/>
              <a:t> trading price range (usually in steps of 3%, 5%, 10% etc.)</a:t>
            </a:r>
            <a:endParaRPr lang="en-US" sz="1600" dirty="0"/>
          </a:p>
          <a:p>
            <a:pPr marL="457200" lvl="1" indent="0">
              <a:buNone/>
            </a:pPr>
            <a:endParaRPr lang="en-US" sz="1600" dirty="0" smtClean="0"/>
          </a:p>
          <a:p>
            <a:pPr marL="800100" lvl="1" indent="-342900">
              <a:buFont typeface="Arial" panose="020B0604020202020204" pitchFamily="34" charset="0"/>
              <a:buChar char="•"/>
            </a:pPr>
            <a:r>
              <a:rPr lang="en-US" sz="1600" b="1" dirty="0" smtClean="0"/>
              <a:t>Prevent Own Execution</a:t>
            </a:r>
            <a:r>
              <a:rPr lang="en-US" sz="1600" dirty="0" smtClean="0"/>
              <a:t>: For certain </a:t>
            </a:r>
            <a:r>
              <a:rPr lang="en-US" sz="1600" dirty="0" err="1" smtClean="0"/>
              <a:t>Algos</a:t>
            </a:r>
            <a:r>
              <a:rPr lang="en-US" sz="1600" dirty="0" smtClean="0"/>
              <a:t> (Market Making), Buy/Sell </a:t>
            </a:r>
            <a:r>
              <a:rPr lang="en-US" sz="1600" dirty="0"/>
              <a:t>price can never been crossed as it will lead to executions. This may be deemed as </a:t>
            </a:r>
            <a:r>
              <a:rPr lang="en-US" sz="1600" b="1" dirty="0">
                <a:solidFill>
                  <a:srgbClr val="0070C0"/>
                </a:solidFill>
              </a:rPr>
              <a:t>creating fake </a:t>
            </a:r>
            <a:r>
              <a:rPr lang="en-US" sz="1600" b="1" dirty="0" smtClean="0">
                <a:solidFill>
                  <a:srgbClr val="0070C0"/>
                </a:solidFill>
              </a:rPr>
              <a:t>transactions</a:t>
            </a:r>
          </a:p>
          <a:p>
            <a:pPr marL="800100" lvl="1" indent="-342900">
              <a:buFont typeface="Arial" panose="020B0604020202020204" pitchFamily="34" charset="0"/>
              <a:buChar char="•"/>
            </a:pPr>
            <a:endParaRPr lang="en-US" sz="1600" b="1" dirty="0" smtClean="0"/>
          </a:p>
          <a:p>
            <a:pPr marL="800100" lvl="1" indent="-342900">
              <a:buFont typeface="Arial" panose="020B0604020202020204" pitchFamily="34" charset="0"/>
              <a:buChar char="•"/>
            </a:pPr>
            <a:r>
              <a:rPr lang="en-US" sz="1600" b="1" dirty="0" smtClean="0"/>
              <a:t>Order </a:t>
            </a:r>
            <a:r>
              <a:rPr lang="en-US" sz="1600" b="1" dirty="0"/>
              <a:t>Monitoring</a:t>
            </a:r>
            <a:r>
              <a:rPr lang="en-US" sz="1600" dirty="0"/>
              <a:t>: order overfill; </a:t>
            </a:r>
            <a:r>
              <a:rPr lang="en-US" sz="1600" b="1" dirty="0">
                <a:solidFill>
                  <a:srgbClr val="0070C0"/>
                </a:solidFill>
              </a:rPr>
              <a:t>order pending </a:t>
            </a:r>
            <a:r>
              <a:rPr lang="en-US" sz="1600" dirty="0"/>
              <a:t>for too long (e.g. connection lost)</a:t>
            </a:r>
          </a:p>
          <a:p>
            <a:pPr marL="800100" lvl="1" indent="-342900">
              <a:buFont typeface="Arial" panose="020B0604020202020204" pitchFamily="34" charset="0"/>
              <a:buChar char="•"/>
            </a:pPr>
            <a:endParaRPr lang="en-US" sz="1600" b="1" dirty="0" smtClean="0">
              <a:solidFill>
                <a:srgbClr val="0070C0"/>
              </a:solidFill>
            </a:endParaRPr>
          </a:p>
          <a:p>
            <a:pPr marL="800100" lvl="1" indent="-342900">
              <a:buFont typeface="Arial" panose="020B0604020202020204" pitchFamily="34" charset="0"/>
              <a:buChar char="•"/>
            </a:pPr>
            <a:endParaRPr lang="en-US" sz="1600" b="1" dirty="0">
              <a:solidFill>
                <a:srgbClr val="0070C0"/>
              </a:solidFill>
            </a:endParaRPr>
          </a:p>
        </p:txBody>
      </p:sp>
    </p:spTree>
    <p:extLst>
      <p:ext uri="{BB962C8B-B14F-4D97-AF65-F5344CB8AC3E}">
        <p14:creationId xmlns:p14="http://schemas.microsoft.com/office/powerpoint/2010/main" val="1019642720"/>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115</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a:t>Error &amp; Risk Control</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400050">
              <a:buFont typeface="Arial" panose="020B0604020202020204" pitchFamily="34" charset="0"/>
              <a:buChar char="•"/>
            </a:pPr>
            <a:r>
              <a:rPr lang="en-US" sz="1800" b="1" dirty="0" smtClean="0"/>
              <a:t>Market data check</a:t>
            </a:r>
            <a:r>
              <a:rPr lang="en-US" sz="1800" dirty="0" smtClean="0"/>
              <a:t>: </a:t>
            </a:r>
            <a:r>
              <a:rPr lang="en-US" sz="1600" dirty="0" smtClean="0"/>
              <a:t>During continuous trading session, bid ask cannot be crossed</a:t>
            </a:r>
          </a:p>
          <a:p>
            <a:pPr marL="400050">
              <a:buFont typeface="Arial" panose="020B0604020202020204" pitchFamily="34" charset="0"/>
              <a:buChar char="•"/>
            </a:pPr>
            <a:endParaRPr lang="en-US" sz="1600" b="1" dirty="0" smtClean="0"/>
          </a:p>
          <a:p>
            <a:pPr marL="400050">
              <a:buFont typeface="Arial" panose="020B0604020202020204" pitchFamily="34" charset="0"/>
              <a:buChar char="•"/>
            </a:pPr>
            <a:r>
              <a:rPr lang="en-US" sz="1600" b="1" dirty="0" smtClean="0"/>
              <a:t>Emergency </a:t>
            </a:r>
            <a:r>
              <a:rPr lang="en-US" sz="1600" b="1" dirty="0"/>
              <a:t>Control</a:t>
            </a:r>
            <a:r>
              <a:rPr lang="en-US" sz="1600" dirty="0"/>
              <a:t>: A “</a:t>
            </a:r>
            <a:r>
              <a:rPr lang="en-US" sz="1600" b="1" dirty="0">
                <a:solidFill>
                  <a:srgbClr val="0070C0"/>
                </a:solidFill>
              </a:rPr>
              <a:t>panic</a:t>
            </a:r>
            <a:r>
              <a:rPr lang="en-US" sz="1600" dirty="0"/>
              <a:t>” button to cancel / pause all orders in case of emergency. Pause order when disconnect from market data (or </a:t>
            </a:r>
            <a:r>
              <a:rPr lang="en-US" sz="1600" b="1" dirty="0">
                <a:solidFill>
                  <a:srgbClr val="0070C0"/>
                </a:solidFill>
              </a:rPr>
              <a:t>stale market data</a:t>
            </a:r>
            <a:r>
              <a:rPr lang="en-US" sz="1600" dirty="0"/>
              <a:t>) or downstream systems (such as losing exchange connectivity). </a:t>
            </a:r>
          </a:p>
          <a:p>
            <a:pPr marL="400050">
              <a:buFont typeface="Arial" panose="020B0604020202020204" pitchFamily="34" charset="0"/>
              <a:buChar char="•"/>
            </a:pPr>
            <a:endParaRPr lang="en-US" sz="1600" dirty="0"/>
          </a:p>
          <a:p>
            <a:pPr marL="400050">
              <a:buFont typeface="Arial" panose="020B0604020202020204" pitchFamily="34" charset="0"/>
              <a:buChar char="•"/>
            </a:pPr>
            <a:r>
              <a:rPr lang="en-US" sz="1800" b="1" dirty="0" smtClean="0"/>
              <a:t>Environment Segregation</a:t>
            </a:r>
            <a:r>
              <a:rPr lang="en-US" sz="1800" dirty="0" smtClean="0"/>
              <a:t>: Development, QA and production environment needs to be separated properly (</a:t>
            </a:r>
            <a:r>
              <a:rPr lang="en-US" sz="1800" dirty="0" smtClean="0">
                <a:solidFill>
                  <a:srgbClr val="00B050"/>
                </a:solidFill>
              </a:rPr>
              <a:t>send QA order to production is the major disaster</a:t>
            </a:r>
            <a:r>
              <a:rPr lang="en-US" sz="1800" dirty="0" smtClean="0"/>
              <a:t>)</a:t>
            </a:r>
          </a:p>
          <a:p>
            <a:pPr marL="800100" lvl="1" indent="-342900">
              <a:buFont typeface="Arial" panose="020B0604020202020204" pitchFamily="34" charset="0"/>
              <a:buChar char="•"/>
            </a:pPr>
            <a:endParaRPr lang="en-US" sz="1600" dirty="0" smtClean="0"/>
          </a:p>
          <a:p>
            <a:pPr marL="400050">
              <a:buFont typeface="Arial" panose="020B0604020202020204" pitchFamily="34" charset="0"/>
              <a:buChar char="•"/>
            </a:pPr>
            <a:r>
              <a:rPr lang="en-US" sz="1800" dirty="0" smtClean="0"/>
              <a:t>Others (usually outside Algo system)</a:t>
            </a:r>
          </a:p>
          <a:p>
            <a:pPr marL="800100" lvl="1" indent="-342900">
              <a:buFont typeface="Arial" panose="020B0604020202020204" pitchFamily="34" charset="0"/>
              <a:buChar char="•"/>
            </a:pPr>
            <a:r>
              <a:rPr lang="en-US" sz="1600" b="1" dirty="0" smtClean="0"/>
              <a:t>Position </a:t>
            </a:r>
            <a:r>
              <a:rPr lang="en-US" sz="1600" b="1" dirty="0"/>
              <a:t>(inventory) </a:t>
            </a:r>
            <a:r>
              <a:rPr lang="en-US" sz="1600" b="1" dirty="0" smtClean="0"/>
              <a:t>Check</a:t>
            </a:r>
            <a:r>
              <a:rPr lang="en-US" sz="1600" dirty="0" smtClean="0"/>
              <a:t>: check if the client has enough position to do sell order</a:t>
            </a:r>
            <a:endParaRPr lang="en-US" sz="1600" dirty="0"/>
          </a:p>
          <a:p>
            <a:pPr marL="800100" lvl="1" indent="-342900">
              <a:buFont typeface="Arial" panose="020B0604020202020204" pitchFamily="34" charset="0"/>
              <a:buChar char="•"/>
            </a:pPr>
            <a:r>
              <a:rPr lang="en-US" sz="1600" b="1" dirty="0" smtClean="0"/>
              <a:t>Credit </a:t>
            </a:r>
            <a:r>
              <a:rPr lang="en-US" sz="1600" b="1" dirty="0"/>
              <a:t>Check</a:t>
            </a:r>
            <a:r>
              <a:rPr lang="en-US" sz="1600" dirty="0"/>
              <a:t>: </a:t>
            </a:r>
            <a:r>
              <a:rPr lang="en-US" sz="1600" dirty="0" smtClean="0"/>
              <a:t>has enough margin or money to buy the stocks</a:t>
            </a:r>
          </a:p>
          <a:p>
            <a:pPr marL="800100" lvl="1" indent="-342900">
              <a:buFont typeface="Arial" panose="020B0604020202020204" pitchFamily="34" charset="0"/>
              <a:buChar char="•"/>
            </a:pPr>
            <a:r>
              <a:rPr lang="en-US" sz="1600" b="1" dirty="0" smtClean="0"/>
              <a:t>Flagging</a:t>
            </a:r>
            <a:r>
              <a:rPr lang="en-US" sz="1600" dirty="0" smtClean="0"/>
              <a:t>: tag client vs house orders correctly</a:t>
            </a:r>
            <a:endParaRPr lang="en-US" sz="1600" dirty="0"/>
          </a:p>
          <a:p>
            <a:pPr marL="800100" lvl="1" indent="-342900">
              <a:buFont typeface="Arial" panose="020B0604020202020204" pitchFamily="34" charset="0"/>
              <a:buChar char="•"/>
            </a:pPr>
            <a:endParaRPr lang="en-US" sz="1600" dirty="0" smtClean="0"/>
          </a:p>
          <a:p>
            <a:pPr marL="1200150" lvl="2" indent="-342900">
              <a:buFont typeface="Arial" panose="020B0604020202020204" pitchFamily="34" charset="0"/>
              <a:buChar char="•"/>
            </a:pPr>
            <a:endParaRPr lang="en-US" sz="1600" dirty="0"/>
          </a:p>
        </p:txBody>
      </p:sp>
    </p:spTree>
    <p:extLst>
      <p:ext uri="{BB962C8B-B14F-4D97-AF65-F5344CB8AC3E}">
        <p14:creationId xmlns:p14="http://schemas.microsoft.com/office/powerpoint/2010/main" val="114920267"/>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116</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Appendix</a:t>
            </a:r>
            <a:endParaRPr lang="en-US" dirty="0"/>
          </a:p>
        </p:txBody>
      </p:sp>
      <p:sp>
        <p:nvSpPr>
          <p:cNvPr id="7" name="Content Placeholder 1"/>
          <p:cNvSpPr txBox="1">
            <a:spLocks/>
          </p:cNvSpPr>
          <p:nvPr/>
        </p:nvSpPr>
        <p:spPr>
          <a:xfrm>
            <a:off x="395536" y="1700808"/>
            <a:ext cx="8640960" cy="2304256"/>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endParaRPr lang="en-US" sz="1800" dirty="0"/>
          </a:p>
        </p:txBody>
      </p:sp>
      <p:sp>
        <p:nvSpPr>
          <p:cNvPr id="8" name="TextBox 7"/>
          <p:cNvSpPr txBox="1"/>
          <p:nvPr/>
        </p:nvSpPr>
        <p:spPr>
          <a:xfrm>
            <a:off x="1331640" y="3083767"/>
            <a:ext cx="6008055" cy="830997"/>
          </a:xfrm>
          <a:prstGeom prst="rect">
            <a:avLst/>
          </a:prstGeom>
          <a:noFill/>
        </p:spPr>
        <p:txBody>
          <a:bodyPr wrap="none" rtlCol="0">
            <a:spAutoFit/>
          </a:bodyPr>
          <a:lstStyle/>
          <a:p>
            <a:r>
              <a:rPr lang="en-US" sz="4800" dirty="0" smtClean="0"/>
              <a:t>~ Appendix Section ~</a:t>
            </a:r>
            <a:endParaRPr lang="en-US" sz="4800" dirty="0"/>
          </a:p>
        </p:txBody>
      </p:sp>
    </p:spTree>
    <p:extLst>
      <p:ext uri="{BB962C8B-B14F-4D97-AF65-F5344CB8AC3E}">
        <p14:creationId xmlns:p14="http://schemas.microsoft.com/office/powerpoint/2010/main" val="1584386183"/>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normAutofit/>
          </a:bodyPr>
          <a:lstStyle>
            <a:lvl1pPr>
              <a:defRPr>
                <a:solidFill>
                  <a:srgbClr val="152E82"/>
                </a:solidFill>
              </a:defRPr>
            </a:lvl1pPr>
          </a:lstStyle>
          <a:p>
            <a:fld id="{5DD0A2D2-7EFB-5840-AF99-D605BC1B2F97}" type="slidenum">
              <a:rPr lang="en-US" smtClean="0"/>
              <a:pPr/>
              <a:t>117</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smtClean="0"/>
              <a:t>Major Event</a:t>
            </a:r>
            <a:r>
              <a:rPr lang="en-US" dirty="0"/>
              <a:t>: </a:t>
            </a:r>
            <a:r>
              <a:rPr lang="en-US" dirty="0" smtClean="0"/>
              <a:t>1987-10-19 Black </a:t>
            </a:r>
            <a:r>
              <a:rPr lang="en-US" dirty="0"/>
              <a:t>Monday </a:t>
            </a:r>
          </a:p>
        </p:txBody>
      </p:sp>
      <p:sp>
        <p:nvSpPr>
          <p:cNvPr id="2" name="TextBox 1"/>
          <p:cNvSpPr txBox="1"/>
          <p:nvPr/>
        </p:nvSpPr>
        <p:spPr>
          <a:xfrm>
            <a:off x="539552" y="1829723"/>
            <a:ext cx="4032448" cy="2031325"/>
          </a:xfrm>
          <a:prstGeom prst="rect">
            <a:avLst/>
          </a:prstGeom>
          <a:noFill/>
        </p:spPr>
        <p:txBody>
          <a:bodyPr wrap="square" rtlCol="0">
            <a:spAutoFit/>
          </a:bodyPr>
          <a:lstStyle/>
          <a:p>
            <a:pPr marL="285750" indent="-285750">
              <a:buFont typeface="Arial" panose="020B0604020202020204" pitchFamily="34" charset="0"/>
              <a:buChar char="•"/>
            </a:pPr>
            <a:r>
              <a:rPr lang="en-US" sz="1800" dirty="0" smtClean="0"/>
              <a:t>DJIA fell </a:t>
            </a:r>
            <a:r>
              <a:rPr lang="en-US" sz="1800" dirty="0"/>
              <a:t>exactly 508 points to 1,738.74 (22.61</a:t>
            </a:r>
            <a:r>
              <a:rPr lang="en-US" sz="1800" dirty="0" smtClean="0"/>
              <a:t>%)</a:t>
            </a:r>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r>
              <a:rPr lang="en-US" sz="1800" dirty="0" smtClean="0"/>
              <a:t>Many </a:t>
            </a:r>
            <a:r>
              <a:rPr lang="en-US" sz="1800" dirty="0"/>
              <a:t>blamed </a:t>
            </a:r>
            <a:r>
              <a:rPr lang="en-US" sz="1800" b="1" dirty="0">
                <a:solidFill>
                  <a:srgbClr val="0070C0"/>
                </a:solidFill>
              </a:rPr>
              <a:t>program trading strategies</a:t>
            </a:r>
            <a:r>
              <a:rPr lang="en-US" sz="1800" dirty="0"/>
              <a:t> for blindly selling stocks as markets fell, exacerbating the </a:t>
            </a:r>
            <a:r>
              <a:rPr lang="en-US" sz="1800" dirty="0" smtClean="0"/>
              <a:t>decline</a:t>
            </a:r>
          </a:p>
        </p:txBody>
      </p:sp>
      <p:pic>
        <p:nvPicPr>
          <p:cNvPr id="3076" name="Picture 4" descr="相關圖片"/>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88024" y="1688332"/>
            <a:ext cx="3714750" cy="39624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5182005"/>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normAutofit/>
          </a:bodyPr>
          <a:lstStyle>
            <a:lvl1pPr>
              <a:defRPr>
                <a:solidFill>
                  <a:srgbClr val="152E82"/>
                </a:solidFill>
              </a:defRPr>
            </a:lvl1pPr>
          </a:lstStyle>
          <a:p>
            <a:fld id="{5DD0A2D2-7EFB-5840-AF99-D605BC1B2F97}" type="slidenum">
              <a:rPr lang="en-US" smtClean="0"/>
              <a:pPr/>
              <a:t>118</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smtClean="0"/>
              <a:t>Major Event: 2010-05-06 Flash Crash</a:t>
            </a:r>
            <a:endParaRPr lang="en-US" dirty="0"/>
          </a:p>
        </p:txBody>
      </p:sp>
      <p:sp>
        <p:nvSpPr>
          <p:cNvPr id="2" name="TextBox 1"/>
          <p:cNvSpPr txBox="1"/>
          <p:nvPr/>
        </p:nvSpPr>
        <p:spPr>
          <a:xfrm>
            <a:off x="539552" y="1728689"/>
            <a:ext cx="7272808" cy="1477328"/>
          </a:xfrm>
          <a:prstGeom prst="rect">
            <a:avLst/>
          </a:prstGeom>
          <a:noFill/>
        </p:spPr>
        <p:txBody>
          <a:bodyPr wrap="square" rtlCol="0">
            <a:spAutoFit/>
          </a:bodyPr>
          <a:lstStyle/>
          <a:p>
            <a:pPr marL="285750" indent="-285750">
              <a:buFont typeface="Arial" panose="020B0604020202020204" pitchFamily="34" charset="0"/>
              <a:buChar char="•"/>
            </a:pPr>
            <a:r>
              <a:rPr lang="en-US" sz="1800" dirty="0" smtClean="0"/>
              <a:t>Equity </a:t>
            </a:r>
            <a:r>
              <a:rPr lang="en-US" sz="1800" dirty="0"/>
              <a:t>market </a:t>
            </a:r>
            <a:r>
              <a:rPr lang="en-US" sz="1800" dirty="0" smtClean="0"/>
              <a:t>dropping 600 </a:t>
            </a:r>
            <a:r>
              <a:rPr lang="en-US" sz="1800" dirty="0"/>
              <a:t>points in 5 minutes </a:t>
            </a:r>
            <a:endParaRPr lang="en-US" sz="1800" dirty="0" smtClean="0"/>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r>
              <a:rPr lang="en-US" sz="1800" dirty="0" smtClean="0"/>
              <a:t>20 </a:t>
            </a:r>
            <a:r>
              <a:rPr lang="en-US" sz="1800" dirty="0"/>
              <a:t>minutes </a:t>
            </a:r>
            <a:r>
              <a:rPr lang="en-US" sz="1800" dirty="0" smtClean="0"/>
              <a:t>later, market </a:t>
            </a:r>
            <a:r>
              <a:rPr lang="en-US" sz="1800" dirty="0"/>
              <a:t>had regained most of the 600-point </a:t>
            </a:r>
            <a:r>
              <a:rPr lang="en-US" sz="1800" dirty="0" smtClean="0"/>
              <a:t>drop</a:t>
            </a:r>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r>
              <a:rPr lang="en-US" sz="1800" b="1" dirty="0" smtClean="0">
                <a:solidFill>
                  <a:srgbClr val="0070C0"/>
                </a:solidFill>
              </a:rPr>
              <a:t>Spoofing</a:t>
            </a:r>
            <a:r>
              <a:rPr lang="en-US" sz="1800" dirty="0"/>
              <a:t>, </a:t>
            </a:r>
            <a:r>
              <a:rPr lang="en-US" sz="1800" b="1" dirty="0">
                <a:solidFill>
                  <a:srgbClr val="0070C0"/>
                </a:solidFill>
              </a:rPr>
              <a:t>Layering</a:t>
            </a:r>
            <a:r>
              <a:rPr lang="en-US" sz="1800" dirty="0" smtClean="0"/>
              <a:t> </a:t>
            </a:r>
            <a:r>
              <a:rPr lang="en-US" sz="1800" dirty="0"/>
              <a:t>and </a:t>
            </a:r>
            <a:r>
              <a:rPr lang="en-US" sz="1800" b="1" dirty="0">
                <a:solidFill>
                  <a:srgbClr val="0070C0"/>
                </a:solidFill>
              </a:rPr>
              <a:t>front-running</a:t>
            </a:r>
            <a:r>
              <a:rPr lang="en-US" sz="1800" dirty="0"/>
              <a:t> were banned by 2015</a:t>
            </a:r>
            <a:endParaRPr lang="en-US" sz="1800" dirty="0" smtClean="0"/>
          </a:p>
        </p:txBody>
      </p:sp>
      <p:pic>
        <p:nvPicPr>
          <p:cNvPr id="3074" name="Picture 2" descr="https://upload.wikimedia.org/wikipedia/commons/b/bb/Flashcrash-201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3688" y="3356992"/>
            <a:ext cx="4680520" cy="29945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4843052"/>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119</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Industrial </a:t>
            </a:r>
            <a:r>
              <a:rPr lang="en-US" dirty="0" smtClean="0"/>
              <a:t>Practice – Biz	</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457200" indent="-457200">
              <a:buFont typeface="Arial" panose="020B0604020202020204" pitchFamily="34" charset="0"/>
              <a:buChar char="•"/>
            </a:pPr>
            <a:r>
              <a:rPr lang="en-US" sz="1800" b="1" dirty="0" smtClean="0"/>
              <a:t>Trading Desk</a:t>
            </a:r>
            <a:endParaRPr lang="en-US" sz="1800" dirty="0"/>
          </a:p>
          <a:p>
            <a:pPr marL="857250" lvl="1" indent="-457200">
              <a:buFont typeface="Arial" panose="020B0604020202020204" pitchFamily="34" charset="0"/>
              <a:buChar char="•"/>
            </a:pPr>
            <a:r>
              <a:rPr lang="en-US" sz="1600" b="1" dirty="0"/>
              <a:t>High Touch </a:t>
            </a:r>
            <a:r>
              <a:rPr lang="en-US" sz="1600" dirty="0"/>
              <a:t>- Single Shares, Program Flow</a:t>
            </a:r>
          </a:p>
          <a:p>
            <a:pPr marL="857250" lvl="1" indent="-457200">
              <a:buFont typeface="Arial" panose="020B0604020202020204" pitchFamily="34" charset="0"/>
              <a:buChar char="•"/>
            </a:pPr>
            <a:r>
              <a:rPr lang="en-US" sz="1600" b="1" dirty="0"/>
              <a:t>Low </a:t>
            </a:r>
            <a:r>
              <a:rPr lang="en-US" sz="1600" b="1" dirty="0" smtClean="0"/>
              <a:t>Touch </a:t>
            </a:r>
            <a:r>
              <a:rPr lang="en-US" sz="1600" dirty="0" smtClean="0"/>
              <a:t>- DMA </a:t>
            </a:r>
            <a:r>
              <a:rPr lang="en-US" sz="1600" dirty="0"/>
              <a:t>(Direct Market Access</a:t>
            </a:r>
            <a:r>
              <a:rPr lang="en-US" sz="1600" dirty="0" smtClean="0"/>
              <a:t>), DSA </a:t>
            </a:r>
            <a:r>
              <a:rPr lang="en-US" sz="1600" dirty="0"/>
              <a:t>(Direct Strategy Access</a:t>
            </a:r>
            <a:r>
              <a:rPr lang="en-US" sz="1600" dirty="0" smtClean="0"/>
              <a:t>)</a:t>
            </a:r>
          </a:p>
          <a:p>
            <a:pPr marL="857250" lvl="1" indent="-457200">
              <a:buFont typeface="Arial" panose="020B0604020202020204" pitchFamily="34" charset="0"/>
              <a:buChar char="•"/>
            </a:pPr>
            <a:r>
              <a:rPr lang="en-US" sz="1600" b="1" dirty="0" smtClean="0"/>
              <a:t>Prop Desk </a:t>
            </a:r>
            <a:r>
              <a:rPr lang="en-US" sz="1600" dirty="0"/>
              <a:t>– </a:t>
            </a:r>
            <a:r>
              <a:rPr lang="en-US" sz="1600" dirty="0" smtClean="0"/>
              <a:t>Proprietary trading and take P&amp;L on positions </a:t>
            </a:r>
            <a:endParaRPr lang="en-US" sz="1600" dirty="0"/>
          </a:p>
          <a:p>
            <a:pPr marL="457200" indent="-457200">
              <a:buFont typeface="Arial" panose="020B0604020202020204" pitchFamily="34" charset="0"/>
              <a:buChar char="•"/>
            </a:pPr>
            <a:endParaRPr lang="en-US" sz="1800" dirty="0" smtClean="0"/>
          </a:p>
          <a:p>
            <a:pPr marL="457200" indent="-457200">
              <a:buFont typeface="Arial" panose="020B0604020202020204" pitchFamily="34" charset="0"/>
              <a:buChar char="•"/>
            </a:pPr>
            <a:r>
              <a:rPr lang="en-US" sz="1800" b="1" dirty="0" smtClean="0"/>
              <a:t>Flow</a:t>
            </a:r>
            <a:endParaRPr lang="en-US" sz="1800" b="1" dirty="0"/>
          </a:p>
          <a:p>
            <a:pPr marL="857250" lvl="2" indent="-457200">
              <a:buFont typeface="Arial" panose="020B0604020202020204" pitchFamily="34" charset="0"/>
              <a:buChar char="•"/>
            </a:pPr>
            <a:r>
              <a:rPr lang="en-US" sz="1600" b="1" dirty="0"/>
              <a:t>Agency</a:t>
            </a:r>
            <a:r>
              <a:rPr lang="en-US" sz="1600" dirty="0"/>
              <a:t> </a:t>
            </a:r>
            <a:r>
              <a:rPr lang="en-US" sz="1600" dirty="0" smtClean="0"/>
              <a:t>- (Client, </a:t>
            </a:r>
            <a:r>
              <a:rPr lang="en-US" sz="1600" b="1" dirty="0">
                <a:solidFill>
                  <a:srgbClr val="0070C0"/>
                </a:solidFill>
              </a:rPr>
              <a:t>Client Facilitation</a:t>
            </a:r>
            <a:r>
              <a:rPr lang="en-US" sz="1600" dirty="0" smtClean="0"/>
              <a:t>) </a:t>
            </a:r>
          </a:p>
          <a:p>
            <a:pPr marL="857250" lvl="2" indent="-457200">
              <a:buFont typeface="Arial" panose="020B0604020202020204" pitchFamily="34" charset="0"/>
              <a:buChar char="•"/>
            </a:pPr>
            <a:r>
              <a:rPr lang="en-US" sz="1600" b="1" dirty="0" smtClean="0"/>
              <a:t>Risk</a:t>
            </a:r>
            <a:r>
              <a:rPr lang="en-US" sz="1600" dirty="0" smtClean="0"/>
              <a:t> - (</a:t>
            </a:r>
            <a:r>
              <a:rPr lang="en-US" sz="1600" dirty="0"/>
              <a:t>Proprietary, </a:t>
            </a:r>
            <a:r>
              <a:rPr lang="en-US" sz="1600" dirty="0" smtClean="0"/>
              <a:t>Firm/House, </a:t>
            </a:r>
            <a:r>
              <a:rPr lang="en-US" sz="1600" b="1" dirty="0" smtClean="0">
                <a:solidFill>
                  <a:srgbClr val="0070C0"/>
                </a:solidFill>
              </a:rPr>
              <a:t>Client Facilitation</a:t>
            </a:r>
            <a:r>
              <a:rPr lang="en-US" sz="1600" dirty="0" smtClean="0"/>
              <a:t>)</a:t>
            </a:r>
            <a:endParaRPr lang="en-US" sz="1600" dirty="0"/>
          </a:p>
          <a:p>
            <a:pPr marL="457200" indent="-457200">
              <a:buFont typeface="Arial" panose="020B0604020202020204" pitchFamily="34" charset="0"/>
              <a:buChar char="•"/>
            </a:pPr>
            <a:endParaRPr lang="en-US" sz="2000" dirty="0" smtClean="0"/>
          </a:p>
          <a:p>
            <a:pPr>
              <a:buFont typeface="Arial" panose="020B0604020202020204" pitchFamily="34" charset="0"/>
              <a:buChar char="•"/>
            </a:pPr>
            <a:r>
              <a:rPr lang="en-US" sz="1800" b="1" dirty="0"/>
              <a:t>Compliance and </a:t>
            </a:r>
            <a:r>
              <a:rPr lang="en-US" sz="1800" b="1" dirty="0" smtClean="0"/>
              <a:t>Regulator</a:t>
            </a:r>
          </a:p>
          <a:p>
            <a:pPr lvl="1">
              <a:buFont typeface="Arial" panose="020B0604020202020204" pitchFamily="34" charset="0"/>
              <a:buChar char="•"/>
            </a:pPr>
            <a:r>
              <a:rPr lang="fr-FR" sz="1600" dirty="0"/>
              <a:t>Algo documentation, training, </a:t>
            </a:r>
            <a:r>
              <a:rPr lang="fr-FR" sz="1600" dirty="0" err="1" smtClean="0"/>
              <a:t>testing</a:t>
            </a:r>
            <a:r>
              <a:rPr lang="fr-FR" sz="1600" dirty="0" smtClean="0"/>
              <a:t> and audit, </a:t>
            </a:r>
            <a:r>
              <a:rPr lang="fr-FR" sz="1600" dirty="0" err="1" smtClean="0"/>
              <a:t>Dark</a:t>
            </a:r>
            <a:r>
              <a:rPr lang="fr-FR" sz="1600" dirty="0" smtClean="0"/>
              <a:t> Pool License</a:t>
            </a:r>
            <a:endParaRPr lang="en-US" sz="1600" dirty="0"/>
          </a:p>
          <a:p>
            <a:pPr marL="457200" indent="-457200">
              <a:buFont typeface="Arial" panose="020B0604020202020204" pitchFamily="34" charset="0"/>
              <a:buChar char="•"/>
            </a:pPr>
            <a:endParaRPr lang="en-US" sz="2000" dirty="0" smtClean="0"/>
          </a:p>
          <a:p>
            <a:pPr marL="457200" indent="-457200">
              <a:buFont typeface="Arial" panose="020B0604020202020204" pitchFamily="34" charset="0"/>
              <a:buChar char="•"/>
            </a:pPr>
            <a:endParaRPr lang="en-US" sz="2000" dirty="0"/>
          </a:p>
        </p:txBody>
      </p:sp>
    </p:spTree>
    <p:extLst>
      <p:ext uri="{BB962C8B-B14F-4D97-AF65-F5344CB8AC3E}">
        <p14:creationId xmlns:p14="http://schemas.microsoft.com/office/powerpoint/2010/main" val="40492459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12</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Trading </a:t>
            </a:r>
            <a:r>
              <a:rPr lang="en-US" dirty="0" smtClean="0"/>
              <a:t>Strategies – Prop Trading</a:t>
            </a:r>
            <a:endParaRPr lang="en-US" dirty="0"/>
          </a:p>
        </p:txBody>
      </p:sp>
      <p:sp>
        <p:nvSpPr>
          <p:cNvPr id="7" name="Content Placeholder 1"/>
          <p:cNvSpPr txBox="1">
            <a:spLocks/>
          </p:cNvSpPr>
          <p:nvPr/>
        </p:nvSpPr>
        <p:spPr>
          <a:xfrm>
            <a:off x="395536" y="1700808"/>
            <a:ext cx="756084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endParaRPr lang="en-US" sz="2000" b="1" dirty="0" smtClean="0"/>
          </a:p>
          <a:p>
            <a:pPr>
              <a:buFont typeface="Arial" panose="020B0604020202020204" pitchFamily="34" charset="0"/>
              <a:buChar char="•"/>
            </a:pPr>
            <a:r>
              <a:rPr lang="en-US" sz="2000" b="1" dirty="0" smtClean="0"/>
              <a:t>Prop Trading: </a:t>
            </a:r>
            <a:r>
              <a:rPr lang="en-US" sz="2000" dirty="0" smtClean="0"/>
              <a:t>3 tech guys startup (</a:t>
            </a:r>
            <a:r>
              <a:rPr lang="en-US" sz="2000" b="1" dirty="0" smtClean="0">
                <a:solidFill>
                  <a:srgbClr val="0070C0"/>
                </a:solidFill>
              </a:rPr>
              <a:t>full-time</a:t>
            </a:r>
            <a:r>
              <a:rPr lang="en-US" sz="2000" dirty="0" smtClean="0"/>
              <a:t>)</a:t>
            </a:r>
            <a:r>
              <a:rPr lang="en-US" sz="2000" b="1" dirty="0" smtClean="0"/>
              <a:t/>
            </a:r>
            <a:br>
              <a:rPr lang="en-US" sz="2000" b="1" dirty="0" smtClean="0"/>
            </a:br>
            <a:endParaRPr lang="en-US" sz="2000" b="1" dirty="0" smtClean="0"/>
          </a:p>
          <a:p>
            <a:pPr>
              <a:buFont typeface="Arial" panose="020B0604020202020204" pitchFamily="34" charset="0"/>
              <a:buChar char="•"/>
            </a:pPr>
            <a:r>
              <a:rPr lang="en-US" sz="2000" b="1" dirty="0" smtClean="0"/>
              <a:t>Funding: </a:t>
            </a:r>
            <a:r>
              <a:rPr lang="en-US" sz="2000" dirty="0" smtClean="0"/>
              <a:t>Our own </a:t>
            </a:r>
            <a:r>
              <a:rPr lang="en-US" sz="2000" b="1" dirty="0">
                <a:solidFill>
                  <a:srgbClr val="0070C0"/>
                </a:solidFill>
              </a:rPr>
              <a:t>$HK100,000</a:t>
            </a:r>
          </a:p>
          <a:p>
            <a:pPr>
              <a:buFont typeface="Arial" panose="020B0604020202020204" pitchFamily="34" charset="0"/>
              <a:buChar char="•"/>
            </a:pPr>
            <a:endParaRPr lang="en-US" sz="2000" b="1" dirty="0"/>
          </a:p>
          <a:p>
            <a:pPr>
              <a:buFont typeface="Arial" panose="020B0604020202020204" pitchFamily="34" charset="0"/>
              <a:buChar char="•"/>
            </a:pPr>
            <a:r>
              <a:rPr lang="en-US" sz="2000" b="1" dirty="0"/>
              <a:t>Markets: </a:t>
            </a:r>
            <a:r>
              <a:rPr lang="en-US" sz="2000" dirty="0" smtClean="0"/>
              <a:t>Hong Kong</a:t>
            </a:r>
            <a:endParaRPr lang="en-US" sz="2000" dirty="0"/>
          </a:p>
          <a:p>
            <a:pPr>
              <a:buFont typeface="Arial" panose="020B0604020202020204" pitchFamily="34" charset="0"/>
              <a:buChar char="•"/>
            </a:pPr>
            <a:endParaRPr lang="en-US" sz="2000" b="1" dirty="0" smtClean="0"/>
          </a:p>
          <a:p>
            <a:pPr>
              <a:buFont typeface="Arial" panose="020B0604020202020204" pitchFamily="34" charset="0"/>
              <a:buChar char="•"/>
            </a:pPr>
            <a:r>
              <a:rPr lang="en-US" sz="2000" b="1" dirty="0" smtClean="0"/>
              <a:t>Strategies: </a:t>
            </a:r>
            <a:r>
              <a:rPr lang="en-US" sz="2000" b="1" dirty="0" smtClean="0">
                <a:solidFill>
                  <a:srgbClr val="0070C0"/>
                </a:solidFill>
              </a:rPr>
              <a:t>technical analysis </a:t>
            </a:r>
            <a:r>
              <a:rPr lang="en-US" sz="2000" dirty="0" smtClean="0"/>
              <a:t>(e.g. price</a:t>
            </a:r>
            <a:r>
              <a:rPr lang="en-US" sz="2000" dirty="0"/>
              <a:t>, trends, </a:t>
            </a:r>
            <a:r>
              <a:rPr lang="en-US" sz="2000" dirty="0" smtClean="0"/>
              <a:t>volume) only. Do not care about the fundamental values</a:t>
            </a:r>
            <a:endParaRPr lang="en-US" sz="2000" dirty="0"/>
          </a:p>
          <a:p>
            <a:pPr>
              <a:buFont typeface="Arial" panose="020B0604020202020204" pitchFamily="34" charset="0"/>
              <a:buChar char="•"/>
            </a:pPr>
            <a:endParaRPr lang="en-US" sz="2000" b="1" dirty="0" smtClean="0">
              <a:solidFill>
                <a:srgbClr val="0070C0"/>
              </a:solidFill>
            </a:endParaRPr>
          </a:p>
          <a:p>
            <a:pPr>
              <a:buFont typeface="Arial" panose="020B0604020202020204" pitchFamily="34" charset="0"/>
              <a:buChar char="•"/>
            </a:pPr>
            <a:r>
              <a:rPr lang="en-US" sz="2000" b="1" dirty="0" smtClean="0"/>
              <a:t>Systems</a:t>
            </a:r>
            <a:r>
              <a:rPr lang="en-US" sz="2000" dirty="0" smtClean="0"/>
              <a:t>: Fully </a:t>
            </a:r>
            <a:r>
              <a:rPr lang="en-US" sz="2000" b="1" dirty="0">
                <a:solidFill>
                  <a:srgbClr val="0070C0"/>
                </a:solidFill>
              </a:rPr>
              <a:t>automated</a:t>
            </a:r>
            <a:r>
              <a:rPr lang="en-US" sz="2000" dirty="0" smtClean="0"/>
              <a:t> trading systems. </a:t>
            </a:r>
            <a:endParaRPr lang="en-US" sz="2000" dirty="0"/>
          </a:p>
          <a:p>
            <a:pPr marL="0" indent="0"/>
            <a:endParaRPr lang="en-US" sz="2000" dirty="0"/>
          </a:p>
        </p:txBody>
      </p:sp>
    </p:spTree>
    <p:extLst>
      <p:ext uri="{BB962C8B-B14F-4D97-AF65-F5344CB8AC3E}">
        <p14:creationId xmlns:p14="http://schemas.microsoft.com/office/powerpoint/2010/main" val="2833133298"/>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120</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Industrial </a:t>
            </a:r>
            <a:r>
              <a:rPr lang="en-US" dirty="0" smtClean="0"/>
              <a:t>Practice – Players	</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457200" indent="-457200">
              <a:buFont typeface="Arial" panose="020B0604020202020204" pitchFamily="34" charset="0"/>
              <a:buChar char="•"/>
            </a:pPr>
            <a:r>
              <a:rPr lang="en-US" sz="1800" b="1" dirty="0" smtClean="0"/>
              <a:t>Buy Side </a:t>
            </a:r>
          </a:p>
          <a:p>
            <a:pPr marL="857250" lvl="1" indent="-457200">
              <a:buFont typeface="Arial" panose="020B0604020202020204" pitchFamily="34" charset="0"/>
              <a:buChar char="•"/>
            </a:pPr>
            <a:r>
              <a:rPr lang="en-US" sz="1600" b="1" dirty="0" smtClean="0"/>
              <a:t>Hedge funds, HFT, </a:t>
            </a:r>
            <a:r>
              <a:rPr lang="en-US" sz="1600" b="1" dirty="0"/>
              <a:t>Proprietary </a:t>
            </a:r>
            <a:r>
              <a:rPr lang="en-US" sz="1600" b="1" dirty="0" smtClean="0"/>
              <a:t>Trading</a:t>
            </a:r>
            <a:r>
              <a:rPr lang="en-US" sz="1600" dirty="0" smtClean="0"/>
              <a:t>: Renaissance Tech, DE Shaw, AQR</a:t>
            </a:r>
          </a:p>
          <a:p>
            <a:pPr marL="857250" lvl="1" indent="-457200">
              <a:buFont typeface="Arial" panose="020B0604020202020204" pitchFamily="34" charset="0"/>
              <a:buChar char="•"/>
            </a:pPr>
            <a:r>
              <a:rPr lang="en-US" sz="1600" b="1" dirty="0" smtClean="0"/>
              <a:t>Asset Management</a:t>
            </a:r>
            <a:r>
              <a:rPr lang="en-US" sz="1600" dirty="0" smtClean="0"/>
              <a:t>: </a:t>
            </a:r>
            <a:r>
              <a:rPr lang="en-US" sz="1600" dirty="0" err="1" smtClean="0"/>
              <a:t>BlockRock</a:t>
            </a:r>
            <a:r>
              <a:rPr lang="en-US" sz="1600" dirty="0" smtClean="0"/>
              <a:t>, Citadel</a:t>
            </a:r>
          </a:p>
          <a:p>
            <a:pPr marL="857250" lvl="1" indent="-457200">
              <a:buFont typeface="Arial" panose="020B0604020202020204" pitchFamily="34" charset="0"/>
              <a:buChar char="•"/>
            </a:pPr>
            <a:endParaRPr lang="en-US" sz="1600" dirty="0"/>
          </a:p>
          <a:p>
            <a:pPr marL="457200" indent="-457200">
              <a:buFont typeface="Arial" panose="020B0604020202020204" pitchFamily="34" charset="0"/>
              <a:buChar char="•"/>
            </a:pPr>
            <a:r>
              <a:rPr lang="en-US" sz="1800" b="1" dirty="0" smtClean="0"/>
              <a:t>Sell Side</a:t>
            </a:r>
          </a:p>
          <a:p>
            <a:pPr marL="857250" lvl="1" indent="-457200">
              <a:buFont typeface="Arial" panose="020B0604020202020204" pitchFamily="34" charset="0"/>
              <a:buChar char="•"/>
            </a:pPr>
            <a:r>
              <a:rPr lang="en-US" sz="1600" b="1" dirty="0" smtClean="0"/>
              <a:t>Agency Brokers</a:t>
            </a:r>
            <a:r>
              <a:rPr lang="en-US" sz="1600" dirty="0"/>
              <a:t>: </a:t>
            </a:r>
            <a:r>
              <a:rPr lang="en-US" sz="1600" dirty="0" smtClean="0"/>
              <a:t>ITG, </a:t>
            </a:r>
            <a:r>
              <a:rPr lang="en-US" sz="1600" dirty="0"/>
              <a:t>Instinet</a:t>
            </a:r>
          </a:p>
          <a:p>
            <a:pPr marL="857250" lvl="1" indent="-457200">
              <a:buFont typeface="Arial" panose="020B0604020202020204" pitchFamily="34" charset="0"/>
              <a:buChar char="•"/>
            </a:pPr>
            <a:r>
              <a:rPr lang="en-US" sz="1600" b="1" dirty="0" smtClean="0"/>
              <a:t>Investment banks</a:t>
            </a:r>
            <a:r>
              <a:rPr lang="en-US" sz="1600" dirty="0" smtClean="0"/>
              <a:t>: Goldman Sachs, Citi, Credit Suisse</a:t>
            </a:r>
          </a:p>
          <a:p>
            <a:pPr marL="857250" lvl="1" indent="-457200">
              <a:buFont typeface="Arial" panose="020B0604020202020204" pitchFamily="34" charset="0"/>
              <a:buChar char="•"/>
            </a:pPr>
            <a:endParaRPr lang="en-US" sz="1600" dirty="0" smtClean="0"/>
          </a:p>
          <a:p>
            <a:pPr marL="457200" indent="-457200">
              <a:buFont typeface="Arial" panose="020B0604020202020204" pitchFamily="34" charset="0"/>
              <a:buChar char="•"/>
            </a:pPr>
            <a:r>
              <a:rPr lang="en-US" sz="1800" b="1" dirty="0" smtClean="0"/>
              <a:t>Algo Vendors</a:t>
            </a:r>
          </a:p>
          <a:p>
            <a:pPr marL="857250" lvl="1" indent="-457200">
              <a:buFont typeface="Arial" panose="020B0604020202020204" pitchFamily="34" charset="0"/>
              <a:buChar char="•"/>
            </a:pPr>
            <a:r>
              <a:rPr lang="en-US" sz="1600" dirty="0" err="1" smtClean="0"/>
              <a:t>Fidessa</a:t>
            </a:r>
            <a:r>
              <a:rPr lang="en-US" sz="1600" dirty="0" smtClean="0"/>
              <a:t> (Selling systems and services on the cloud)</a:t>
            </a:r>
          </a:p>
          <a:p>
            <a:pPr marL="857250" lvl="1" indent="-457200">
              <a:buFont typeface="Arial" panose="020B0604020202020204" pitchFamily="34" charset="0"/>
              <a:buChar char="•"/>
            </a:pPr>
            <a:endParaRPr lang="en-US" sz="1600" dirty="0"/>
          </a:p>
          <a:p>
            <a:pPr marL="457200" indent="-457200">
              <a:buFont typeface="Arial" panose="020B0604020202020204" pitchFamily="34" charset="0"/>
              <a:buChar char="•"/>
            </a:pPr>
            <a:r>
              <a:rPr lang="en-US" sz="1800" b="1" dirty="0" smtClean="0"/>
              <a:t>Trading Networks</a:t>
            </a:r>
          </a:p>
          <a:p>
            <a:pPr marL="857250" lvl="1" indent="-457200">
              <a:buFont typeface="Arial" panose="020B0604020202020204" pitchFamily="34" charset="0"/>
              <a:buChar char="•"/>
            </a:pPr>
            <a:r>
              <a:rPr lang="en-US" sz="1400" dirty="0" err="1" smtClean="0"/>
              <a:t>Liquidnet</a:t>
            </a:r>
            <a:endParaRPr lang="en-US" sz="1400" dirty="0" smtClean="0"/>
          </a:p>
          <a:p>
            <a:pPr marL="857250" lvl="1" indent="-457200">
              <a:buFont typeface="Arial" panose="020B0604020202020204" pitchFamily="34" charset="0"/>
              <a:buChar char="•"/>
            </a:pPr>
            <a:endParaRPr lang="en-US" sz="1600" dirty="0" smtClean="0"/>
          </a:p>
          <a:p>
            <a:pPr marL="457200" indent="-457200">
              <a:buFont typeface="Arial" panose="020B0604020202020204" pitchFamily="34" charset="0"/>
              <a:buChar char="•"/>
            </a:pPr>
            <a:endParaRPr lang="en-US" sz="1800" dirty="0"/>
          </a:p>
        </p:txBody>
      </p:sp>
    </p:spTree>
    <p:extLst>
      <p:ext uri="{BB962C8B-B14F-4D97-AF65-F5344CB8AC3E}">
        <p14:creationId xmlns:p14="http://schemas.microsoft.com/office/powerpoint/2010/main" val="4117399163"/>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121</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Trading Strategies – </a:t>
            </a:r>
            <a:r>
              <a:rPr lang="en-US" dirty="0" smtClean="0"/>
              <a:t>Technical Analysis</a:t>
            </a:r>
            <a:endParaRPr lang="en-US" dirty="0"/>
          </a:p>
        </p:txBody>
      </p:sp>
      <p:sp>
        <p:nvSpPr>
          <p:cNvPr id="7" name="Content Placeholder 1"/>
          <p:cNvSpPr txBox="1">
            <a:spLocks/>
          </p:cNvSpPr>
          <p:nvPr/>
        </p:nvSpPr>
        <p:spPr>
          <a:xfrm>
            <a:off x="395536" y="1700808"/>
            <a:ext cx="7776864"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b="1" dirty="0" smtClean="0"/>
              <a:t>Market </a:t>
            </a:r>
            <a:r>
              <a:rPr lang="en-US" sz="1800" b="1" dirty="0"/>
              <a:t>action discounts everything</a:t>
            </a:r>
            <a:r>
              <a:rPr lang="en-US" sz="1800" dirty="0"/>
              <a:t>: Anything that may affect the price is already </a:t>
            </a:r>
            <a:r>
              <a:rPr lang="en-US" sz="1800" b="1" dirty="0">
                <a:solidFill>
                  <a:srgbClr val="0070C0"/>
                </a:solidFill>
              </a:rPr>
              <a:t>reflected in the price of the market</a:t>
            </a:r>
            <a:r>
              <a:rPr lang="en-US" sz="1800" dirty="0"/>
              <a:t>. It is assumed that fundamental factors are utilized in an indirect way as </a:t>
            </a:r>
            <a:r>
              <a:rPr lang="en-US" sz="1800" b="1" dirty="0">
                <a:solidFill>
                  <a:srgbClr val="0070C0"/>
                </a:solidFill>
              </a:rPr>
              <a:t>current price reflects all information contained in the past</a:t>
            </a:r>
          </a:p>
          <a:p>
            <a:pPr>
              <a:buFont typeface="Arial" panose="020B0604020202020204" pitchFamily="34" charset="0"/>
              <a:buChar char="•"/>
            </a:pPr>
            <a:endParaRPr lang="en-US" sz="1800" dirty="0" smtClean="0"/>
          </a:p>
          <a:p>
            <a:pPr>
              <a:buFont typeface="Arial" panose="020B0604020202020204" pitchFamily="34" charset="0"/>
              <a:buChar char="•"/>
            </a:pPr>
            <a:r>
              <a:rPr lang="en-US" sz="1800" b="1" dirty="0" smtClean="0"/>
              <a:t>Price </a:t>
            </a:r>
            <a:r>
              <a:rPr lang="en-US" sz="1800" b="1" dirty="0"/>
              <a:t>moves in trends</a:t>
            </a:r>
            <a:r>
              <a:rPr lang="en-US" sz="1800" dirty="0"/>
              <a:t>: Prices evolve in a non-linear fashion over </a:t>
            </a:r>
            <a:r>
              <a:rPr lang="en-US" sz="1800" dirty="0" smtClean="0"/>
              <a:t>time</a:t>
            </a:r>
            <a:r>
              <a:rPr lang="en-US" sz="1800" dirty="0"/>
              <a:t> </a:t>
            </a:r>
            <a:r>
              <a:rPr lang="en-US" sz="1800" dirty="0" smtClean="0"/>
              <a:t>and it contains </a:t>
            </a:r>
            <a:r>
              <a:rPr lang="en-US" sz="1800" dirty="0"/>
              <a:t>certain </a:t>
            </a:r>
            <a:r>
              <a:rPr lang="en-US" sz="1800" b="1" dirty="0">
                <a:solidFill>
                  <a:srgbClr val="0070C0"/>
                </a:solidFill>
              </a:rPr>
              <a:t>regularities or patterns</a:t>
            </a:r>
            <a:r>
              <a:rPr lang="en-US" sz="1800" dirty="0" smtClean="0"/>
              <a:t>. </a:t>
            </a:r>
            <a:r>
              <a:rPr lang="en-US" sz="1800" dirty="0"/>
              <a:t>The price of a market is more likely to </a:t>
            </a:r>
            <a:r>
              <a:rPr lang="en-US" sz="1800" b="1" dirty="0">
                <a:solidFill>
                  <a:srgbClr val="0070C0"/>
                </a:solidFill>
              </a:rPr>
              <a:t>follow a previous trend rather than moving in a totally </a:t>
            </a:r>
            <a:r>
              <a:rPr lang="en-US" sz="1800" b="1" dirty="0" smtClean="0">
                <a:solidFill>
                  <a:srgbClr val="0070C0"/>
                </a:solidFill>
              </a:rPr>
              <a:t>unpredictable manner</a:t>
            </a:r>
            <a:endParaRPr lang="en-US" sz="1800" dirty="0" smtClean="0"/>
          </a:p>
          <a:p>
            <a:pPr marL="0" indent="0"/>
            <a:endParaRPr lang="en-US" sz="1800" dirty="0" smtClean="0"/>
          </a:p>
          <a:p>
            <a:pPr>
              <a:buFont typeface="Arial" panose="020B0604020202020204" pitchFamily="34" charset="0"/>
              <a:buChar char="•"/>
            </a:pPr>
            <a:r>
              <a:rPr lang="en-US" sz="1800" b="1" dirty="0" smtClean="0"/>
              <a:t>History </a:t>
            </a:r>
            <a:r>
              <a:rPr lang="en-US" sz="1800" b="1" dirty="0"/>
              <a:t>repeats itself</a:t>
            </a:r>
            <a:r>
              <a:rPr lang="en-US" sz="1800" dirty="0"/>
              <a:t>: Technical analysis and the study of market action are both deeply related to the study of human psychology, which </a:t>
            </a:r>
            <a:r>
              <a:rPr lang="en-US" sz="1800" b="1" dirty="0">
                <a:solidFill>
                  <a:srgbClr val="0070C0"/>
                </a:solidFill>
              </a:rPr>
              <a:t>tends to react the same way in similar market conditions</a:t>
            </a:r>
            <a:r>
              <a:rPr lang="en-US" sz="1800" dirty="0"/>
              <a:t>.</a:t>
            </a:r>
          </a:p>
        </p:txBody>
      </p:sp>
    </p:spTree>
    <p:extLst>
      <p:ext uri="{BB962C8B-B14F-4D97-AF65-F5344CB8AC3E}">
        <p14:creationId xmlns:p14="http://schemas.microsoft.com/office/powerpoint/2010/main" val="1975575684"/>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122</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Trading Strategies – </a:t>
            </a:r>
            <a:r>
              <a:rPr lang="en-US" dirty="0" smtClean="0"/>
              <a:t>HKFE Wave Trading</a:t>
            </a:r>
            <a:endParaRPr lang="en-US" dirty="0"/>
          </a:p>
        </p:txBody>
      </p:sp>
      <p:sp>
        <p:nvSpPr>
          <p:cNvPr id="2" name="TextBox 1"/>
          <p:cNvSpPr txBox="1"/>
          <p:nvPr/>
        </p:nvSpPr>
        <p:spPr>
          <a:xfrm>
            <a:off x="611560" y="5373216"/>
            <a:ext cx="7641770" cy="1169551"/>
          </a:xfrm>
          <a:prstGeom prst="rect">
            <a:avLst/>
          </a:prstGeom>
          <a:noFill/>
        </p:spPr>
        <p:txBody>
          <a:bodyPr wrap="square" rtlCol="0">
            <a:spAutoFit/>
          </a:bodyPr>
          <a:lstStyle/>
          <a:p>
            <a:pPr marL="285750" indent="-285750">
              <a:buFont typeface="Arial" panose="020B0604020202020204" pitchFamily="34" charset="0"/>
              <a:buChar char="•"/>
            </a:pPr>
            <a:r>
              <a:rPr lang="en-US" sz="1400" dirty="0" smtClean="0">
                <a:cs typeface="Helvetica Light"/>
              </a:rPr>
              <a:t>Index Future transaction </a:t>
            </a:r>
            <a:r>
              <a:rPr lang="en-US" sz="1400" b="1" dirty="0" smtClean="0">
                <a:solidFill>
                  <a:srgbClr val="0070C0"/>
                </a:solidFill>
                <a:cs typeface="Helvetica Light"/>
              </a:rPr>
              <a:t>cost is low </a:t>
            </a:r>
            <a:r>
              <a:rPr lang="en-US" sz="1400" dirty="0" smtClean="0">
                <a:cs typeface="Helvetica Light"/>
              </a:rPr>
              <a:t>(HK$15 per contract from Interactive Broker)</a:t>
            </a:r>
          </a:p>
          <a:p>
            <a:pPr marL="285750" indent="-285750">
              <a:buFont typeface="Arial" panose="020B0604020202020204" pitchFamily="34" charset="0"/>
              <a:buChar char="•"/>
            </a:pPr>
            <a:r>
              <a:rPr lang="en-US" sz="1400" dirty="0" smtClean="0">
                <a:cs typeface="Helvetica Light"/>
              </a:rPr>
              <a:t>High </a:t>
            </a:r>
            <a:r>
              <a:rPr lang="en-US" sz="1400" b="1" dirty="0" smtClean="0">
                <a:solidFill>
                  <a:srgbClr val="0070C0"/>
                </a:solidFill>
                <a:cs typeface="Helvetica Light"/>
              </a:rPr>
              <a:t>liquidi</a:t>
            </a:r>
            <a:r>
              <a:rPr lang="en-US" sz="1400" b="1" dirty="0">
                <a:solidFill>
                  <a:srgbClr val="0070C0"/>
                </a:solidFill>
                <a:cs typeface="Helvetica Light"/>
              </a:rPr>
              <a:t>ty</a:t>
            </a:r>
            <a:r>
              <a:rPr lang="en-US" sz="1400" dirty="0" smtClean="0">
                <a:cs typeface="Helvetica Light"/>
              </a:rPr>
              <a:t> and high </a:t>
            </a:r>
            <a:r>
              <a:rPr lang="en-US" sz="1400" b="1" dirty="0">
                <a:solidFill>
                  <a:srgbClr val="0070C0"/>
                </a:solidFill>
                <a:cs typeface="Helvetica Light"/>
              </a:rPr>
              <a:t>leverage </a:t>
            </a:r>
            <a:r>
              <a:rPr lang="en-US" sz="1400" dirty="0" smtClean="0">
                <a:cs typeface="Helvetica Light"/>
              </a:rPr>
              <a:t>(Each point is HK$50, HK$10 for mini contracts)</a:t>
            </a:r>
          </a:p>
          <a:p>
            <a:pPr marL="285750" indent="-285750">
              <a:buFont typeface="Arial" panose="020B0604020202020204" pitchFamily="34" charset="0"/>
              <a:buChar char="•"/>
            </a:pPr>
            <a:r>
              <a:rPr lang="en-US" sz="1400" dirty="0" smtClean="0">
                <a:cs typeface="Helvetica Light"/>
              </a:rPr>
              <a:t>Represent broad market sentiment (</a:t>
            </a:r>
            <a:r>
              <a:rPr lang="en-US" sz="1400" b="1" dirty="0" smtClean="0">
                <a:solidFill>
                  <a:srgbClr val="0070C0"/>
                </a:solidFill>
                <a:cs typeface="Helvetica Light"/>
              </a:rPr>
              <a:t>not controlled by Market Makers </a:t>
            </a:r>
            <a:r>
              <a:rPr lang="en-US" sz="1400" dirty="0" smtClean="0">
                <a:cs typeface="Helvetica Light"/>
              </a:rPr>
              <a:t>as in Warrants)</a:t>
            </a:r>
          </a:p>
          <a:p>
            <a:pPr marL="285750" indent="-285750">
              <a:buFont typeface="Arial" panose="020B0604020202020204" pitchFamily="34" charset="0"/>
              <a:buChar char="•"/>
            </a:pPr>
            <a:r>
              <a:rPr lang="en-US" sz="1400" dirty="0" smtClean="0">
                <a:cs typeface="Helvetica Light"/>
              </a:rPr>
              <a:t>Can have </a:t>
            </a:r>
            <a:r>
              <a:rPr lang="en-US" sz="1400" b="1" dirty="0">
                <a:solidFill>
                  <a:srgbClr val="0070C0"/>
                </a:solidFill>
                <a:cs typeface="Helvetica Light"/>
              </a:rPr>
              <a:t>short position </a:t>
            </a:r>
            <a:r>
              <a:rPr lang="en-US" sz="1400" dirty="0" smtClean="0">
                <a:cs typeface="Helvetica Light"/>
              </a:rPr>
              <a:t>(Warrant cannot short sell)</a:t>
            </a:r>
            <a:endParaRPr lang="en-US" sz="1400" dirty="0">
              <a:cs typeface="Helvetica Light"/>
            </a:endParaRPr>
          </a:p>
          <a:p>
            <a:endParaRPr lang="en-US" sz="1400" dirty="0">
              <a:solidFill>
                <a:srgbClr val="0070C0"/>
              </a:solidFill>
            </a:endParaRP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584" y="1781866"/>
            <a:ext cx="7165127" cy="35193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49083426"/>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123</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Trading Strategies – </a:t>
            </a:r>
            <a:r>
              <a:rPr lang="en-US" dirty="0" smtClean="0"/>
              <a:t>HKFE Wave Trading</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b="1" dirty="0" smtClean="0"/>
              <a:t>Objective</a:t>
            </a:r>
            <a:r>
              <a:rPr lang="en-US" sz="1800" dirty="0" smtClean="0"/>
              <a:t>: detect </a:t>
            </a:r>
            <a:r>
              <a:rPr lang="en-US" sz="1800" b="1" dirty="0" smtClean="0">
                <a:solidFill>
                  <a:srgbClr val="0070C0"/>
                </a:solidFill>
              </a:rPr>
              <a:t>short term trends </a:t>
            </a:r>
            <a:r>
              <a:rPr lang="en-US" sz="1800" dirty="0" smtClean="0"/>
              <a:t>and </a:t>
            </a:r>
            <a:r>
              <a:rPr lang="en-US" sz="1800" b="1" dirty="0" smtClean="0">
                <a:solidFill>
                  <a:srgbClr val="0070C0"/>
                </a:solidFill>
              </a:rPr>
              <a:t>regime shift</a:t>
            </a:r>
            <a:r>
              <a:rPr lang="en-US" sz="1800" dirty="0" smtClean="0"/>
              <a:t>. Use HKFE because of lower transaction costs</a:t>
            </a:r>
          </a:p>
          <a:p>
            <a:pPr>
              <a:buFont typeface="Arial" panose="020B0604020202020204" pitchFamily="34" charset="0"/>
              <a:buChar char="•"/>
            </a:pPr>
            <a:r>
              <a:rPr lang="en-US" sz="1800" dirty="0" smtClean="0"/>
              <a:t>Apply </a:t>
            </a:r>
            <a:r>
              <a:rPr lang="en-US" sz="1800" b="1" dirty="0">
                <a:solidFill>
                  <a:srgbClr val="0070C0"/>
                </a:solidFill>
              </a:rPr>
              <a:t>technical analysis </a:t>
            </a:r>
            <a:r>
              <a:rPr lang="en-US" sz="1800" dirty="0" smtClean="0"/>
              <a:t>and pattern </a:t>
            </a:r>
            <a:r>
              <a:rPr lang="en-US" sz="1800" dirty="0"/>
              <a:t>recognition, detect signals that are </a:t>
            </a:r>
            <a:r>
              <a:rPr lang="en-US" sz="1800" b="1" dirty="0">
                <a:solidFill>
                  <a:srgbClr val="0070C0"/>
                </a:solidFill>
              </a:rPr>
              <a:t>statistically significant </a:t>
            </a:r>
            <a:r>
              <a:rPr lang="en-US" sz="1800" dirty="0"/>
              <a:t>for market action.</a:t>
            </a:r>
          </a:p>
          <a:p>
            <a:pPr>
              <a:buFont typeface="Arial" panose="020B0604020202020204" pitchFamily="34" charset="0"/>
              <a:buChar char="•"/>
            </a:pPr>
            <a:endParaRPr lang="en-US" sz="1800" dirty="0"/>
          </a:p>
        </p:txBody>
      </p:sp>
      <p:pic>
        <p:nvPicPr>
          <p:cNvPr id="6" name="Picture 5"/>
          <p:cNvPicPr>
            <a:picLocks noChangeAspect="1" noChangeArrowheads="1"/>
          </p:cNvPicPr>
          <p:nvPr/>
        </p:nvPicPr>
        <p:blipFill>
          <a:blip r:embed="rId2"/>
          <a:srcRect/>
          <a:stretch>
            <a:fillRect/>
          </a:stretch>
        </p:blipFill>
        <p:spPr bwMode="auto">
          <a:xfrm>
            <a:off x="611560" y="3140968"/>
            <a:ext cx="4113827" cy="2247428"/>
          </a:xfrm>
          <a:prstGeom prst="rect">
            <a:avLst/>
          </a:prstGeom>
          <a:noFill/>
          <a:ln w="9525">
            <a:noFill/>
            <a:miter lim="800000"/>
            <a:headEnd/>
            <a:tailEnd/>
          </a:ln>
        </p:spPr>
      </p:pic>
      <p:sp>
        <p:nvSpPr>
          <p:cNvPr id="2" name="TextBox 1"/>
          <p:cNvSpPr txBox="1"/>
          <p:nvPr/>
        </p:nvSpPr>
        <p:spPr>
          <a:xfrm>
            <a:off x="820151" y="5377680"/>
            <a:ext cx="3905236" cy="738664"/>
          </a:xfrm>
          <a:prstGeom prst="rect">
            <a:avLst/>
          </a:prstGeom>
          <a:noFill/>
        </p:spPr>
        <p:txBody>
          <a:bodyPr wrap="none" rtlCol="0">
            <a:spAutoFit/>
          </a:bodyPr>
          <a:lstStyle/>
          <a:p>
            <a:r>
              <a:rPr lang="en-US" sz="1400" dirty="0">
                <a:cs typeface="Helvetica Light"/>
              </a:rPr>
              <a:t>For short term price action,</a:t>
            </a:r>
          </a:p>
          <a:p>
            <a:r>
              <a:rPr lang="en-US" sz="1400" dirty="0">
                <a:cs typeface="Helvetica Light"/>
              </a:rPr>
              <a:t>a security goes typically through several trends</a:t>
            </a:r>
          </a:p>
          <a:p>
            <a:endParaRPr lang="en-US" sz="1400" dirty="0"/>
          </a:p>
        </p:txBody>
      </p:sp>
      <p:pic>
        <p:nvPicPr>
          <p:cNvPr id="8" name="Picture 7"/>
          <p:cNvPicPr>
            <a:picLocks noChangeAspect="1" noChangeArrowheads="1"/>
          </p:cNvPicPr>
          <p:nvPr/>
        </p:nvPicPr>
        <p:blipFill>
          <a:blip r:embed="rId3"/>
          <a:srcRect/>
          <a:stretch>
            <a:fillRect/>
          </a:stretch>
        </p:blipFill>
        <p:spPr bwMode="auto">
          <a:xfrm>
            <a:off x="4644008" y="3025044"/>
            <a:ext cx="4305074" cy="2492188"/>
          </a:xfrm>
          <a:prstGeom prst="rect">
            <a:avLst/>
          </a:prstGeom>
          <a:noFill/>
          <a:ln w="9525">
            <a:noFill/>
            <a:miter lim="800000"/>
            <a:headEnd/>
            <a:tailEnd/>
          </a:ln>
        </p:spPr>
      </p:pic>
      <p:sp>
        <p:nvSpPr>
          <p:cNvPr id="4" name="TextBox 3"/>
          <p:cNvSpPr txBox="1"/>
          <p:nvPr/>
        </p:nvSpPr>
        <p:spPr>
          <a:xfrm>
            <a:off x="5148064" y="5570656"/>
            <a:ext cx="3265125" cy="738664"/>
          </a:xfrm>
          <a:prstGeom prst="rect">
            <a:avLst/>
          </a:prstGeom>
          <a:noFill/>
        </p:spPr>
        <p:txBody>
          <a:bodyPr wrap="none" rtlCol="0">
            <a:spAutoFit/>
          </a:bodyPr>
          <a:lstStyle/>
          <a:p>
            <a:r>
              <a:rPr lang="en-US" sz="1400" dirty="0">
                <a:cs typeface="Helvetica Light"/>
              </a:rPr>
              <a:t>The market goes through </a:t>
            </a:r>
          </a:p>
          <a:p>
            <a:r>
              <a:rPr lang="en-US" sz="1400" dirty="0">
                <a:cs typeface="Helvetica Light"/>
              </a:rPr>
              <a:t>volatility and volume regime intraday.   </a:t>
            </a:r>
          </a:p>
          <a:p>
            <a:endParaRPr lang="en-US" sz="1400" dirty="0"/>
          </a:p>
        </p:txBody>
      </p:sp>
    </p:spTree>
    <p:extLst>
      <p:ext uri="{BB962C8B-B14F-4D97-AF65-F5344CB8AC3E}">
        <p14:creationId xmlns:p14="http://schemas.microsoft.com/office/powerpoint/2010/main" val="2959311334"/>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124</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Chart Patterns for Futures Trading</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endParaRPr lang="en-US" sz="1800" dirty="0"/>
          </a:p>
        </p:txBody>
      </p:sp>
      <p:sp>
        <p:nvSpPr>
          <p:cNvPr id="2" name="TextBox 1"/>
          <p:cNvSpPr txBox="1"/>
          <p:nvPr/>
        </p:nvSpPr>
        <p:spPr>
          <a:xfrm>
            <a:off x="1350788" y="1753652"/>
            <a:ext cx="2573140" cy="523220"/>
          </a:xfrm>
          <a:prstGeom prst="rect">
            <a:avLst/>
          </a:prstGeom>
          <a:noFill/>
        </p:spPr>
        <p:txBody>
          <a:bodyPr wrap="none" rtlCol="0">
            <a:spAutoFit/>
          </a:bodyPr>
          <a:lstStyle/>
          <a:p>
            <a:r>
              <a:rPr lang="en-US" sz="1400" dirty="0">
                <a:cs typeface="Helvetica Light"/>
              </a:rPr>
              <a:t>Support and Resistance </a:t>
            </a:r>
            <a:r>
              <a:rPr lang="en-US" sz="1400" dirty="0" smtClean="0">
                <a:cs typeface="Helvetica Light"/>
              </a:rPr>
              <a:t>Level</a:t>
            </a:r>
            <a:endParaRPr lang="en-US" sz="1400" dirty="0">
              <a:cs typeface="Helvetica Light"/>
            </a:endParaRPr>
          </a:p>
          <a:p>
            <a:endParaRPr lang="en-US" sz="1400" dirty="0"/>
          </a:p>
        </p:txBody>
      </p:sp>
      <p:pic>
        <p:nvPicPr>
          <p:cNvPr id="1026" name="Picture 2" descr="https://www.forexboat.com/wp-content/uploads/2017/03/Reversal-Forex-Chart-Patterns-Cheat-Sheet.png">
            <a:extLst>
              <a:ext uri="{FF2B5EF4-FFF2-40B4-BE49-F238E27FC236}">
                <a16:creationId xmlns="" xmlns:a16="http://schemas.microsoft.com/office/drawing/2014/main" id="{BD6BB3BC-8EB1-4032-A0F2-3C592C7BCE76}"/>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16519"/>
          <a:stretch/>
        </p:blipFill>
        <p:spPr bwMode="auto">
          <a:xfrm>
            <a:off x="539552" y="2103088"/>
            <a:ext cx="4216282" cy="168595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tse1.mm.bing.net/th?id=OIP.FLvLvMoN4NKZH0M57WdWwAHaEK&amp;pid=15.1&amp;P=0&amp;w=343&amp;h=193">
            <a:extLst>
              <a:ext uri="{FF2B5EF4-FFF2-40B4-BE49-F238E27FC236}">
                <a16:creationId xmlns="" xmlns:a16="http://schemas.microsoft.com/office/drawing/2014/main" id="{44BB0FD6-1554-44C4-B425-650B6ABD15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93357" y="2022723"/>
            <a:ext cx="3267075" cy="183832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https://tse2.mm.bing.net/th?id=OIP.BC262xRYK_mkqrMdNewWcAHaDN&amp;pid=15.1&amp;P=0&amp;w=456&amp;h=198">
            <a:extLst>
              <a:ext uri="{FF2B5EF4-FFF2-40B4-BE49-F238E27FC236}">
                <a16:creationId xmlns="" xmlns:a16="http://schemas.microsoft.com/office/drawing/2014/main" id="{6CD0968C-33B4-4738-BADE-16DDCE1750A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7810" y="4266674"/>
            <a:ext cx="4343400" cy="188595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1691680" y="4417948"/>
            <a:ext cx="1353384" cy="523220"/>
          </a:xfrm>
          <a:prstGeom prst="rect">
            <a:avLst/>
          </a:prstGeom>
          <a:noFill/>
        </p:spPr>
        <p:txBody>
          <a:bodyPr wrap="none" rtlCol="0">
            <a:spAutoFit/>
          </a:bodyPr>
          <a:lstStyle/>
          <a:p>
            <a:r>
              <a:rPr lang="en-US" sz="1400" dirty="0">
                <a:cs typeface="Helvetica Light"/>
              </a:rPr>
              <a:t>Bollinger bands</a:t>
            </a:r>
          </a:p>
          <a:p>
            <a:endParaRPr lang="en-US" sz="1400" dirty="0"/>
          </a:p>
        </p:txBody>
      </p:sp>
      <p:pic>
        <p:nvPicPr>
          <p:cNvPr id="11" name="Picture 4" descr="https://tse1.mm.bing.net/th?id=OIP.bHF7QaefaCrO0xYL6bt7IgHaD0&amp;pid=15.1&amp;P=0&amp;w=312&amp;h=161">
            <a:extLst>
              <a:ext uri="{FF2B5EF4-FFF2-40B4-BE49-F238E27FC236}">
                <a16:creationId xmlns="" xmlns:a16="http://schemas.microsoft.com/office/drawing/2014/main" id="{ECA0249F-9373-4600-B4DE-CD62A179E9C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60308" y="4703787"/>
            <a:ext cx="2971800" cy="1533525"/>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5751542" y="4293096"/>
            <a:ext cx="2204834" cy="523220"/>
          </a:xfrm>
          <a:prstGeom prst="rect">
            <a:avLst/>
          </a:prstGeom>
          <a:noFill/>
        </p:spPr>
        <p:txBody>
          <a:bodyPr wrap="none" rtlCol="0">
            <a:spAutoFit/>
          </a:bodyPr>
          <a:lstStyle/>
          <a:p>
            <a:r>
              <a:rPr lang="en-US" sz="1400" dirty="0">
                <a:cs typeface="Helvetica Light"/>
              </a:rPr>
              <a:t>Needle Pin Reversal Pattern</a:t>
            </a:r>
          </a:p>
          <a:p>
            <a:endParaRPr lang="en-US" sz="1400" dirty="0"/>
          </a:p>
        </p:txBody>
      </p:sp>
      <p:sp>
        <p:nvSpPr>
          <p:cNvPr id="4" name="TextBox 3"/>
          <p:cNvSpPr txBox="1"/>
          <p:nvPr/>
        </p:nvSpPr>
        <p:spPr>
          <a:xfrm>
            <a:off x="5965664" y="1753652"/>
            <a:ext cx="1722459" cy="523220"/>
          </a:xfrm>
          <a:prstGeom prst="rect">
            <a:avLst/>
          </a:prstGeom>
          <a:noFill/>
        </p:spPr>
        <p:txBody>
          <a:bodyPr wrap="none" rtlCol="0">
            <a:spAutoFit/>
          </a:bodyPr>
          <a:lstStyle/>
          <a:p>
            <a:r>
              <a:rPr lang="en-US" sz="1400" dirty="0">
                <a:cs typeface="Helvetica Light"/>
              </a:rPr>
              <a:t>MACD chart patterns</a:t>
            </a:r>
          </a:p>
          <a:p>
            <a:endParaRPr lang="en-US" sz="1400" dirty="0"/>
          </a:p>
        </p:txBody>
      </p:sp>
    </p:spTree>
    <p:extLst>
      <p:ext uri="{BB962C8B-B14F-4D97-AF65-F5344CB8AC3E}">
        <p14:creationId xmlns:p14="http://schemas.microsoft.com/office/powerpoint/2010/main" val="1522263358"/>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125</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Basic Market Micro-structure</a:t>
            </a:r>
            <a:endParaRPr lang="en-US" dirty="0"/>
          </a:p>
        </p:txBody>
      </p:sp>
      <p:sp>
        <p:nvSpPr>
          <p:cNvPr id="7" name="Content Placeholder 1"/>
          <p:cNvSpPr txBox="1">
            <a:spLocks/>
          </p:cNvSpPr>
          <p:nvPr/>
        </p:nvSpPr>
        <p:spPr>
          <a:xfrm>
            <a:off x="395536" y="1700808"/>
            <a:ext cx="8640960" cy="252028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lnSpc>
                <a:spcPct val="150000"/>
              </a:lnSpc>
            </a:pPr>
            <a:r>
              <a:rPr lang="en-US" sz="1600" b="1" u="sng" dirty="0" smtClean="0"/>
              <a:t>Exchange Limit Order Book</a:t>
            </a:r>
          </a:p>
          <a:p>
            <a:pPr>
              <a:lnSpc>
                <a:spcPct val="150000"/>
              </a:lnSpc>
              <a:buFont typeface="Arial" panose="020B0604020202020204" pitchFamily="34" charset="0"/>
              <a:buChar char="•"/>
            </a:pPr>
            <a:r>
              <a:rPr lang="en-US" sz="1600" b="1" dirty="0" smtClean="0"/>
              <a:t>Price Queue</a:t>
            </a:r>
            <a:r>
              <a:rPr lang="en-US" sz="1600" dirty="0" smtClean="0"/>
              <a:t>: Bid, Bid Size, Ask, Ask Size</a:t>
            </a:r>
          </a:p>
          <a:p>
            <a:pPr>
              <a:lnSpc>
                <a:spcPct val="150000"/>
              </a:lnSpc>
              <a:buFont typeface="Arial" panose="020B0604020202020204" pitchFamily="34" charset="0"/>
              <a:buChar char="•"/>
            </a:pPr>
            <a:r>
              <a:rPr lang="en-US" sz="1600" b="1" dirty="0"/>
              <a:t>Order </a:t>
            </a:r>
            <a:r>
              <a:rPr lang="en-US" sz="1600" b="1" dirty="0" smtClean="0"/>
              <a:t>Depth</a:t>
            </a:r>
            <a:r>
              <a:rPr lang="en-US" sz="1600" dirty="0" smtClean="0"/>
              <a:t>: </a:t>
            </a:r>
            <a:r>
              <a:rPr lang="en-US" sz="1600" dirty="0"/>
              <a:t>Best </a:t>
            </a:r>
            <a:r>
              <a:rPr lang="en-US" sz="1600" dirty="0" smtClean="0"/>
              <a:t>Bid/Ask and Level 2</a:t>
            </a:r>
          </a:p>
          <a:p>
            <a:pPr>
              <a:lnSpc>
                <a:spcPct val="150000"/>
              </a:lnSpc>
              <a:buFont typeface="Arial" panose="020B0604020202020204" pitchFamily="34" charset="0"/>
              <a:buChar char="•"/>
            </a:pPr>
            <a:r>
              <a:rPr lang="en-US" sz="1600" b="1" dirty="0"/>
              <a:t>Queue Priority</a:t>
            </a:r>
            <a:r>
              <a:rPr lang="en-US" sz="1600" dirty="0"/>
              <a:t>: Price and </a:t>
            </a:r>
            <a:r>
              <a:rPr lang="en-US" sz="1600" dirty="0" smtClean="0"/>
              <a:t>time</a:t>
            </a:r>
          </a:p>
          <a:p>
            <a:pPr>
              <a:lnSpc>
                <a:spcPct val="150000"/>
              </a:lnSpc>
              <a:buFont typeface="Arial" panose="020B0604020202020204" pitchFamily="34" charset="0"/>
              <a:buChar char="•"/>
            </a:pPr>
            <a:r>
              <a:rPr lang="en-US" sz="1600" b="1" dirty="0" smtClean="0"/>
              <a:t>Bid/Ask spread</a:t>
            </a:r>
            <a:r>
              <a:rPr lang="en-US" sz="1600" dirty="0" smtClean="0"/>
              <a:t>: Difference between Best Bid/Ask</a:t>
            </a:r>
          </a:p>
          <a:p>
            <a:pPr>
              <a:lnSpc>
                <a:spcPct val="150000"/>
              </a:lnSpc>
              <a:buFont typeface="Arial" panose="020B0604020202020204" pitchFamily="34" charset="0"/>
              <a:buChar char="•"/>
            </a:pPr>
            <a:r>
              <a:rPr lang="en-US" sz="1600" b="1" dirty="0" smtClean="0"/>
              <a:t>Summary </a:t>
            </a:r>
            <a:r>
              <a:rPr lang="en-US" sz="1600" b="1" dirty="0"/>
              <a:t>Statistics</a:t>
            </a:r>
            <a:r>
              <a:rPr lang="en-US" sz="1600" dirty="0"/>
              <a:t>: Average </a:t>
            </a:r>
            <a:r>
              <a:rPr lang="en-US" sz="1600" dirty="0" smtClean="0"/>
              <a:t>bid/ask size (queue size), Average spread</a:t>
            </a:r>
            <a:endParaRPr lang="en-US" sz="1600" dirty="0"/>
          </a:p>
          <a:p>
            <a:pPr>
              <a:lnSpc>
                <a:spcPct val="150000"/>
              </a:lnSpc>
            </a:pPr>
            <a:endParaRPr lang="en-US" sz="1600" dirty="0"/>
          </a:p>
        </p:txBody>
      </p:sp>
      <p:graphicFrame>
        <p:nvGraphicFramePr>
          <p:cNvPr id="6" name="Table 5"/>
          <p:cNvGraphicFramePr>
            <a:graphicFrameLocks noGrp="1"/>
          </p:cNvGraphicFramePr>
          <p:nvPr>
            <p:extLst>
              <p:ext uri="{D42A27DB-BD31-4B8C-83A1-F6EECF244321}">
                <p14:modId xmlns:p14="http://schemas.microsoft.com/office/powerpoint/2010/main" val="1192597025"/>
              </p:ext>
            </p:extLst>
          </p:nvPr>
        </p:nvGraphicFramePr>
        <p:xfrm>
          <a:off x="1835696" y="4684042"/>
          <a:ext cx="4392488" cy="1193230"/>
        </p:xfrm>
        <a:graphic>
          <a:graphicData uri="http://schemas.openxmlformats.org/drawingml/2006/table">
            <a:tbl>
              <a:tblPr firstRow="1" firstCol="1" bandRow="1">
                <a:tableStyleId>{5C22544A-7EE6-4342-B048-85BDC9FD1C3A}</a:tableStyleId>
              </a:tblPr>
              <a:tblGrid>
                <a:gridCol w="1224513"/>
                <a:gridCol w="1008955"/>
                <a:gridCol w="818939"/>
                <a:gridCol w="1340081"/>
              </a:tblGrid>
              <a:tr h="288031">
                <a:tc>
                  <a:txBody>
                    <a:bodyPr/>
                    <a:lstStyle/>
                    <a:p>
                      <a:pPr algn="r">
                        <a:lnSpc>
                          <a:spcPct val="115000"/>
                        </a:lnSpc>
                        <a:spcAft>
                          <a:spcPts val="0"/>
                        </a:spcAft>
                      </a:pPr>
                      <a:r>
                        <a:rPr lang="en-US" sz="1400" u="sng" dirty="0">
                          <a:effectLst/>
                        </a:rPr>
                        <a:t>Size</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dirty="0">
                          <a:effectLst/>
                        </a:rPr>
                        <a:t>Bid</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dirty="0">
                          <a:effectLst/>
                        </a:rPr>
                        <a:t>Ask</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dirty="0">
                          <a:effectLst/>
                        </a:rPr>
                        <a:t>Size</a:t>
                      </a:r>
                      <a:endParaRPr lang="en-US" sz="1400" dirty="0">
                        <a:effectLst/>
                        <a:latin typeface="Calibri"/>
                        <a:ea typeface="新細明體"/>
                        <a:cs typeface="Times New Roman"/>
                      </a:endParaRPr>
                    </a:p>
                  </a:txBody>
                  <a:tcPr marL="68580" marR="68580" marT="0" marB="0"/>
                </a:tc>
              </a:tr>
              <a:tr h="332890">
                <a:tc>
                  <a:txBody>
                    <a:bodyPr/>
                    <a:lstStyle/>
                    <a:p>
                      <a:pPr algn="r">
                        <a:lnSpc>
                          <a:spcPct val="115000"/>
                        </a:lnSpc>
                        <a:spcAft>
                          <a:spcPts val="0"/>
                        </a:spcAft>
                      </a:pPr>
                      <a:r>
                        <a:rPr lang="en-US" sz="1400" dirty="0">
                          <a:effectLst/>
                        </a:rPr>
                        <a:t>1,000,000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9.5</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9.6</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b="1" kern="1200" dirty="0">
                          <a:solidFill>
                            <a:schemeClr val="lt1"/>
                          </a:solidFill>
                          <a:effectLst/>
                          <a:latin typeface="+mn-lt"/>
                          <a:ea typeface="+mn-ea"/>
                          <a:cs typeface="+mn-cs"/>
                        </a:rPr>
                        <a:t>20,000</a:t>
                      </a:r>
                    </a:p>
                  </a:txBody>
                  <a:tcPr marL="68580" marR="68580" marT="0" marB="0">
                    <a:solidFill>
                      <a:schemeClr val="accent1"/>
                    </a:solidFill>
                  </a:tcPr>
                </a:tc>
              </a:tr>
              <a:tr h="284277">
                <a:tc>
                  <a:txBody>
                    <a:bodyPr/>
                    <a:lstStyle/>
                    <a:p>
                      <a:pPr algn="r">
                        <a:lnSpc>
                          <a:spcPct val="115000"/>
                        </a:lnSpc>
                        <a:spcAft>
                          <a:spcPts val="0"/>
                        </a:spcAft>
                      </a:pPr>
                      <a:r>
                        <a:rPr lang="en-US" sz="1400">
                          <a:effectLst/>
                        </a:rPr>
                        <a:t>500,000</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a:effectLst/>
                        </a:rPr>
                        <a:t>9.4</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9.7</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b="1" kern="1200" dirty="0">
                          <a:solidFill>
                            <a:schemeClr val="lt1"/>
                          </a:solidFill>
                          <a:effectLst/>
                          <a:latin typeface="+mn-lt"/>
                          <a:ea typeface="+mn-ea"/>
                          <a:cs typeface="+mn-cs"/>
                        </a:rPr>
                        <a:t>50,000</a:t>
                      </a:r>
                    </a:p>
                  </a:txBody>
                  <a:tcPr marL="68580" marR="68580" marT="0" marB="0">
                    <a:solidFill>
                      <a:schemeClr val="accent1"/>
                    </a:solidFill>
                  </a:tcPr>
                </a:tc>
              </a:tr>
              <a:tr h="288032">
                <a:tc>
                  <a:txBody>
                    <a:bodyPr/>
                    <a:lstStyle/>
                    <a:p>
                      <a:pPr algn="r">
                        <a:lnSpc>
                          <a:spcPct val="115000"/>
                        </a:lnSpc>
                        <a:spcAft>
                          <a:spcPts val="0"/>
                        </a:spcAft>
                      </a:pPr>
                      <a:r>
                        <a:rPr lang="en-US" sz="1400" dirty="0">
                          <a:effectLst/>
                        </a:rPr>
                        <a:t>700,000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9.3</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9.8</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b="1" kern="1200" dirty="0">
                          <a:solidFill>
                            <a:schemeClr val="lt1"/>
                          </a:solidFill>
                          <a:effectLst/>
                          <a:latin typeface="+mn-lt"/>
                          <a:ea typeface="+mn-ea"/>
                          <a:cs typeface="+mn-cs"/>
                        </a:rPr>
                        <a:t>80,000</a:t>
                      </a:r>
                    </a:p>
                  </a:txBody>
                  <a:tcPr marL="68580" marR="68580" marT="0" marB="0">
                    <a:solidFill>
                      <a:schemeClr val="accent1"/>
                    </a:solidFill>
                  </a:tcPr>
                </a:tc>
              </a:tr>
            </a:tbl>
          </a:graphicData>
        </a:graphic>
      </p:graphicFrame>
    </p:spTree>
    <p:extLst>
      <p:ext uri="{BB962C8B-B14F-4D97-AF65-F5344CB8AC3E}">
        <p14:creationId xmlns:p14="http://schemas.microsoft.com/office/powerpoint/2010/main" val="3789019244"/>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126</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Basic Market Micro-structure</a:t>
            </a:r>
          </a:p>
        </p:txBody>
      </p:sp>
      <p:sp>
        <p:nvSpPr>
          <p:cNvPr id="4" name="TextBox 3"/>
          <p:cNvSpPr txBox="1"/>
          <p:nvPr/>
        </p:nvSpPr>
        <p:spPr>
          <a:xfrm>
            <a:off x="395536" y="1772816"/>
            <a:ext cx="7650684" cy="2431435"/>
          </a:xfrm>
          <a:prstGeom prst="rect">
            <a:avLst/>
          </a:prstGeom>
          <a:noFill/>
        </p:spPr>
        <p:txBody>
          <a:bodyPr wrap="none" rtlCol="0">
            <a:spAutoFit/>
          </a:bodyPr>
          <a:lstStyle/>
          <a:p>
            <a:pPr>
              <a:lnSpc>
                <a:spcPct val="150000"/>
              </a:lnSpc>
            </a:pPr>
            <a:r>
              <a:rPr lang="en-US" sz="1600" b="1" u="sng" dirty="0" smtClean="0"/>
              <a:t>Trades &amp; Executions</a:t>
            </a:r>
          </a:p>
          <a:p>
            <a:pPr marL="285750" indent="-285750">
              <a:lnSpc>
                <a:spcPct val="150000"/>
              </a:lnSpc>
              <a:buFont typeface="Arial" panose="020B0604020202020204" pitchFamily="34" charset="0"/>
              <a:buChar char="•"/>
            </a:pPr>
            <a:r>
              <a:rPr lang="en-US" sz="1600" b="1" dirty="0" smtClean="0"/>
              <a:t>Execution (Trade)</a:t>
            </a:r>
            <a:r>
              <a:rPr lang="en-US" sz="1600" dirty="0" smtClean="0"/>
              <a:t>: Buy at Best Ask (Lift the offer), Sell at Best Bid (Hit the bid)</a:t>
            </a:r>
          </a:p>
          <a:p>
            <a:pPr marL="285750" indent="-285750">
              <a:lnSpc>
                <a:spcPct val="150000"/>
              </a:lnSpc>
              <a:buFont typeface="Arial" panose="020B0604020202020204" pitchFamily="34" charset="0"/>
              <a:buChar char="•"/>
            </a:pPr>
            <a:r>
              <a:rPr lang="en-US" sz="1600" b="1" dirty="0" smtClean="0"/>
              <a:t>Trade Details</a:t>
            </a:r>
            <a:r>
              <a:rPr lang="en-US" sz="1600" dirty="0" smtClean="0"/>
              <a:t>: Timestamp, trade </a:t>
            </a:r>
            <a:r>
              <a:rPr lang="en-US" sz="1600" dirty="0"/>
              <a:t>price &amp; volume (quantity</a:t>
            </a:r>
            <a:r>
              <a:rPr lang="en-US" sz="1600" dirty="0" smtClean="0"/>
              <a:t>)</a:t>
            </a:r>
          </a:p>
          <a:p>
            <a:pPr marL="285750" indent="-285750">
              <a:lnSpc>
                <a:spcPct val="150000"/>
              </a:lnSpc>
              <a:buFont typeface="Arial" panose="020B0604020202020204" pitchFamily="34" charset="0"/>
              <a:buChar char="•"/>
            </a:pPr>
            <a:r>
              <a:rPr lang="en-US" sz="1600" b="1" dirty="0" smtClean="0"/>
              <a:t>Daily Stats</a:t>
            </a:r>
            <a:r>
              <a:rPr lang="en-US" sz="1600" dirty="0" smtClean="0"/>
              <a:t>: Open/High/Low/Close/Volume</a:t>
            </a:r>
          </a:p>
          <a:p>
            <a:pPr marL="285750" indent="-285750">
              <a:lnSpc>
                <a:spcPct val="150000"/>
              </a:lnSpc>
              <a:buFont typeface="Arial" panose="020B0604020202020204" pitchFamily="34" charset="0"/>
              <a:buChar char="•"/>
            </a:pPr>
            <a:r>
              <a:rPr lang="en-US" sz="1600" b="1" dirty="0" smtClean="0"/>
              <a:t>Summary Statistics</a:t>
            </a:r>
            <a:r>
              <a:rPr lang="en-US" sz="1600" dirty="0" smtClean="0"/>
              <a:t>: ADV (Average Daily Volume) , Close </a:t>
            </a:r>
            <a:r>
              <a:rPr lang="en-US" sz="1600" dirty="0"/>
              <a:t>Volatility</a:t>
            </a:r>
          </a:p>
          <a:p>
            <a:pPr marL="285750" indent="-285750">
              <a:buFont typeface="Arial" panose="020B0604020202020204" pitchFamily="34" charset="0"/>
              <a:buChar char="•"/>
            </a:pPr>
            <a:endParaRPr lang="en-US" sz="1600" dirty="0"/>
          </a:p>
          <a:p>
            <a:endParaRPr lang="en-US" sz="1600" dirty="0"/>
          </a:p>
        </p:txBody>
      </p:sp>
      <p:graphicFrame>
        <p:nvGraphicFramePr>
          <p:cNvPr id="8" name="Table 7"/>
          <p:cNvGraphicFramePr>
            <a:graphicFrameLocks noGrp="1"/>
          </p:cNvGraphicFramePr>
          <p:nvPr>
            <p:extLst>
              <p:ext uri="{D42A27DB-BD31-4B8C-83A1-F6EECF244321}">
                <p14:modId xmlns:p14="http://schemas.microsoft.com/office/powerpoint/2010/main" val="4212611484"/>
              </p:ext>
            </p:extLst>
          </p:nvPr>
        </p:nvGraphicFramePr>
        <p:xfrm>
          <a:off x="2123728" y="4221088"/>
          <a:ext cx="3600400" cy="1320448"/>
        </p:xfrm>
        <a:graphic>
          <a:graphicData uri="http://schemas.openxmlformats.org/drawingml/2006/table">
            <a:tbl>
              <a:tblPr firstRow="1" bandRow="1">
                <a:tableStyleId>{5C22544A-7EE6-4342-B048-85BDC9FD1C3A}</a:tableStyleId>
              </a:tblPr>
              <a:tblGrid>
                <a:gridCol w="1440160"/>
                <a:gridCol w="1008112"/>
                <a:gridCol w="1152128"/>
              </a:tblGrid>
              <a:tr h="330112">
                <a:tc>
                  <a:txBody>
                    <a:bodyPr/>
                    <a:lstStyle/>
                    <a:p>
                      <a:r>
                        <a:rPr lang="en-US" sz="1400" dirty="0" smtClean="0"/>
                        <a:t>Timestamp</a:t>
                      </a:r>
                      <a:endParaRPr lang="en-US" sz="1400" dirty="0"/>
                    </a:p>
                  </a:txBody>
                  <a:tcPr/>
                </a:tc>
                <a:tc>
                  <a:txBody>
                    <a:bodyPr/>
                    <a:lstStyle/>
                    <a:p>
                      <a:r>
                        <a:rPr lang="en-US" sz="1400" dirty="0" smtClean="0"/>
                        <a:t>Price</a:t>
                      </a:r>
                      <a:endParaRPr lang="en-US" sz="1400" dirty="0"/>
                    </a:p>
                  </a:txBody>
                  <a:tcPr/>
                </a:tc>
                <a:tc>
                  <a:txBody>
                    <a:bodyPr/>
                    <a:lstStyle/>
                    <a:p>
                      <a:r>
                        <a:rPr lang="en-US" sz="1400" dirty="0" smtClean="0"/>
                        <a:t>Volume</a:t>
                      </a:r>
                      <a:endParaRPr lang="en-US" sz="1400" dirty="0"/>
                    </a:p>
                  </a:txBody>
                  <a:tcPr/>
                </a:tc>
              </a:tr>
              <a:tr h="330112">
                <a:tc>
                  <a:txBody>
                    <a:bodyPr/>
                    <a:lstStyle/>
                    <a:p>
                      <a:r>
                        <a:rPr lang="en-US" sz="1400" dirty="0" smtClean="0"/>
                        <a:t>11:22:30.001</a:t>
                      </a:r>
                      <a:endParaRPr lang="en-US" sz="1400" dirty="0"/>
                    </a:p>
                  </a:txBody>
                  <a:tcPr/>
                </a:tc>
                <a:tc>
                  <a:txBody>
                    <a:bodyPr/>
                    <a:lstStyle/>
                    <a:p>
                      <a:r>
                        <a:rPr lang="en-US" sz="1400" dirty="0" smtClean="0"/>
                        <a:t>9.5</a:t>
                      </a:r>
                      <a:endParaRPr lang="en-US" sz="1400" dirty="0"/>
                    </a:p>
                  </a:txBody>
                  <a:tcPr/>
                </a:tc>
                <a:tc>
                  <a:txBody>
                    <a:bodyPr/>
                    <a:lstStyle/>
                    <a:p>
                      <a:r>
                        <a:rPr lang="en-US" sz="1400" dirty="0" smtClean="0"/>
                        <a:t>1,000</a:t>
                      </a:r>
                      <a:endParaRPr lang="en-US" sz="1400" dirty="0"/>
                    </a:p>
                  </a:txBody>
                  <a:tcPr/>
                </a:tc>
              </a:tr>
              <a:tr h="33011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t>11:22:32.853</a:t>
                      </a:r>
                    </a:p>
                  </a:txBody>
                  <a:tcPr/>
                </a:tc>
                <a:tc>
                  <a:txBody>
                    <a:bodyPr/>
                    <a:lstStyle/>
                    <a:p>
                      <a:r>
                        <a:rPr lang="en-US" sz="1400" dirty="0" smtClean="0"/>
                        <a:t>9.6</a:t>
                      </a:r>
                      <a:endParaRPr lang="en-US" sz="1400" dirty="0"/>
                    </a:p>
                  </a:txBody>
                  <a:tcPr/>
                </a:tc>
                <a:tc>
                  <a:txBody>
                    <a:bodyPr/>
                    <a:lstStyle/>
                    <a:p>
                      <a:r>
                        <a:rPr lang="en-US" sz="1400" dirty="0" smtClean="0"/>
                        <a:t>2,000</a:t>
                      </a:r>
                      <a:endParaRPr lang="en-US" sz="1400" dirty="0"/>
                    </a:p>
                  </a:txBody>
                  <a:tcPr/>
                </a:tc>
              </a:tr>
              <a:tr h="33011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t>11:22:32.942</a:t>
                      </a:r>
                    </a:p>
                  </a:txBody>
                  <a:tcPr/>
                </a:tc>
                <a:tc>
                  <a:txBody>
                    <a:bodyPr/>
                    <a:lstStyle/>
                    <a:p>
                      <a:r>
                        <a:rPr lang="en-US" sz="1400" dirty="0" smtClean="0"/>
                        <a:t>9.5</a:t>
                      </a:r>
                      <a:endParaRPr lang="en-US" sz="1400" dirty="0"/>
                    </a:p>
                  </a:txBody>
                  <a:tcPr/>
                </a:tc>
                <a:tc>
                  <a:txBody>
                    <a:bodyPr/>
                    <a:lstStyle/>
                    <a:p>
                      <a:r>
                        <a:rPr lang="en-US" sz="1400" dirty="0" smtClean="0"/>
                        <a:t>4,000</a:t>
                      </a:r>
                      <a:endParaRPr lang="en-US" sz="1400" dirty="0"/>
                    </a:p>
                  </a:txBody>
                  <a:tcPr/>
                </a:tc>
              </a:tr>
            </a:tbl>
          </a:graphicData>
        </a:graphic>
      </p:graphicFrame>
    </p:spTree>
    <p:extLst>
      <p:ext uri="{BB962C8B-B14F-4D97-AF65-F5344CB8AC3E}">
        <p14:creationId xmlns:p14="http://schemas.microsoft.com/office/powerpoint/2010/main" val="2201655549"/>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127</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Basic Market Micro-structure</a:t>
            </a:r>
            <a:r>
              <a:rPr lang="en-US" dirty="0" smtClean="0"/>
              <a:t>	</a:t>
            </a:r>
            <a:endParaRPr lang="en-US" dirty="0"/>
          </a:p>
        </p:txBody>
      </p:sp>
      <p:sp>
        <p:nvSpPr>
          <p:cNvPr id="7" name="Content Placeholder 1"/>
          <p:cNvSpPr txBox="1">
            <a:spLocks/>
          </p:cNvSpPr>
          <p:nvPr/>
        </p:nvSpPr>
        <p:spPr>
          <a:xfrm>
            <a:off x="395536" y="1700808"/>
            <a:ext cx="8640960" cy="1944216"/>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457200" indent="-457200">
              <a:buFont typeface="Arial" panose="020B0604020202020204" pitchFamily="34" charset="0"/>
              <a:buChar char="•"/>
            </a:pPr>
            <a:r>
              <a:rPr lang="en-US" sz="1600" b="1" dirty="0" smtClean="0"/>
              <a:t>Lot Size</a:t>
            </a:r>
            <a:r>
              <a:rPr lang="en-US" sz="1800" dirty="0" smtClean="0"/>
              <a:t>: l</a:t>
            </a:r>
            <a:r>
              <a:rPr lang="en-US" sz="1600" dirty="0" smtClean="0"/>
              <a:t>ot </a:t>
            </a:r>
            <a:r>
              <a:rPr lang="en-US" sz="1600" dirty="0"/>
              <a:t>is a </a:t>
            </a:r>
            <a:r>
              <a:rPr lang="en-US" sz="1600" b="1" dirty="0">
                <a:solidFill>
                  <a:srgbClr val="0070C0"/>
                </a:solidFill>
              </a:rPr>
              <a:t>min unit </a:t>
            </a:r>
            <a:r>
              <a:rPr lang="en-US" sz="1600" dirty="0"/>
              <a:t>of buy/sell </a:t>
            </a:r>
            <a:r>
              <a:rPr lang="en-US" sz="1600" dirty="0" smtClean="0"/>
              <a:t>stocks and  order quantity has to be in </a:t>
            </a:r>
            <a:r>
              <a:rPr lang="en-US" sz="1600" b="1" dirty="0" smtClean="0">
                <a:solidFill>
                  <a:srgbClr val="0070C0"/>
                </a:solidFill>
              </a:rPr>
              <a:t>the multiple of lot size</a:t>
            </a:r>
            <a:r>
              <a:rPr lang="en-US" sz="1600" dirty="0" smtClean="0"/>
              <a:t>. Less than one lot is called </a:t>
            </a:r>
            <a:r>
              <a:rPr lang="en-US" sz="1600" b="1" dirty="0" smtClean="0">
                <a:solidFill>
                  <a:srgbClr val="0070C0"/>
                </a:solidFill>
              </a:rPr>
              <a:t>odd lot</a:t>
            </a:r>
            <a:r>
              <a:rPr lang="en-US" sz="1600" dirty="0" smtClean="0"/>
              <a:t>. In HK, the lot size varies from stock to stock. (</a:t>
            </a:r>
            <a:r>
              <a:rPr lang="en-US" sz="1600" dirty="0"/>
              <a:t>e.g. HSBC lot size is 400, </a:t>
            </a:r>
            <a:r>
              <a:rPr lang="en-US" sz="1600" dirty="0" err="1"/>
              <a:t>Tencent</a:t>
            </a:r>
            <a:r>
              <a:rPr lang="en-US" sz="1600" dirty="0"/>
              <a:t> is 100)</a:t>
            </a:r>
          </a:p>
          <a:p>
            <a:pPr marL="857250" lvl="1" indent="-457200">
              <a:buFont typeface="Arial" panose="020B0604020202020204" pitchFamily="34" charset="0"/>
              <a:buChar char="•"/>
            </a:pPr>
            <a:endParaRPr lang="en-US" sz="1600" dirty="0" smtClean="0"/>
          </a:p>
          <a:p>
            <a:pPr marL="457200" indent="-457200">
              <a:buFont typeface="Arial" panose="020B0604020202020204" pitchFamily="34" charset="0"/>
              <a:buChar char="•"/>
            </a:pPr>
            <a:r>
              <a:rPr lang="en-US" sz="1600" b="1" dirty="0" smtClean="0"/>
              <a:t>Tick Size</a:t>
            </a:r>
            <a:r>
              <a:rPr lang="en-US" sz="1600" dirty="0" smtClean="0"/>
              <a:t>: the </a:t>
            </a:r>
            <a:r>
              <a:rPr lang="en-US" sz="1600" b="1" dirty="0" smtClean="0">
                <a:solidFill>
                  <a:srgbClr val="0070C0"/>
                </a:solidFill>
              </a:rPr>
              <a:t>smallest unit of price increment or </a:t>
            </a:r>
            <a:r>
              <a:rPr lang="en-US" sz="1600" b="1" dirty="0">
                <a:solidFill>
                  <a:srgbClr val="0070C0"/>
                </a:solidFill>
              </a:rPr>
              <a:t>decrement</a:t>
            </a:r>
            <a:r>
              <a:rPr lang="en-US" sz="1600" dirty="0"/>
              <a:t>. </a:t>
            </a:r>
            <a:r>
              <a:rPr lang="en-US" sz="1600" dirty="0" smtClean="0"/>
              <a:t>In US, after Decimalization, all the tick size is 0.01 and also the lot size is 1 and hence made programming Algo system easier. </a:t>
            </a:r>
            <a:endParaRPr lang="en-US" sz="1600" dirty="0"/>
          </a:p>
          <a:p>
            <a:pPr marL="457200" indent="-457200">
              <a:buFont typeface="Arial" panose="020B0604020202020204" pitchFamily="34" charset="0"/>
              <a:buChar char="•"/>
            </a:pPr>
            <a:endParaRPr lang="en-US" sz="1800" dirty="0" smtClean="0"/>
          </a:p>
          <a:p>
            <a:pPr marL="457200" indent="-457200">
              <a:buFont typeface="Arial" panose="020B0604020202020204" pitchFamily="34" charset="0"/>
              <a:buChar char="•"/>
            </a:pPr>
            <a:endParaRPr lang="en-US" sz="1800" dirty="0"/>
          </a:p>
          <a:p>
            <a:pPr marL="457200" indent="-457200">
              <a:buFont typeface="Arial" panose="020B0604020202020204" pitchFamily="34" charset="0"/>
              <a:buChar char="•"/>
            </a:pPr>
            <a:endParaRPr lang="en-US" sz="1800" dirty="0" smtClean="0"/>
          </a:p>
          <a:p>
            <a:pPr marL="457200" indent="-457200">
              <a:buFont typeface="Arial" panose="020B0604020202020204" pitchFamily="34" charset="0"/>
              <a:buChar char="•"/>
            </a:pPr>
            <a:endParaRPr lang="en-US" sz="1800" dirty="0"/>
          </a:p>
        </p:txBody>
      </p:sp>
      <p:graphicFrame>
        <p:nvGraphicFramePr>
          <p:cNvPr id="4" name="Table 3"/>
          <p:cNvGraphicFramePr>
            <a:graphicFrameLocks noGrp="1"/>
          </p:cNvGraphicFramePr>
          <p:nvPr>
            <p:extLst>
              <p:ext uri="{D42A27DB-BD31-4B8C-83A1-F6EECF244321}">
                <p14:modId xmlns:p14="http://schemas.microsoft.com/office/powerpoint/2010/main" val="2137911647"/>
              </p:ext>
            </p:extLst>
          </p:nvPr>
        </p:nvGraphicFramePr>
        <p:xfrm>
          <a:off x="2555776" y="3736047"/>
          <a:ext cx="2808312" cy="2501265"/>
        </p:xfrm>
        <a:graphic>
          <a:graphicData uri="http://schemas.openxmlformats.org/drawingml/2006/table">
            <a:tbl>
              <a:tblPr>
                <a:tableStyleId>{5C22544A-7EE6-4342-B048-85BDC9FD1C3A}</a:tableStyleId>
              </a:tblPr>
              <a:tblGrid>
                <a:gridCol w="864096"/>
                <a:gridCol w="864096"/>
                <a:gridCol w="1080120"/>
              </a:tblGrid>
              <a:tr h="192021">
                <a:tc>
                  <a:txBody>
                    <a:bodyPr/>
                    <a:lstStyle/>
                    <a:p>
                      <a:pPr algn="r" fontAlgn="b"/>
                      <a:r>
                        <a:rPr lang="en-US" sz="1200" b="1" i="0" u="none" strike="noStrike" dirty="0" smtClean="0">
                          <a:solidFill>
                            <a:srgbClr val="0000FF"/>
                          </a:solidFill>
                          <a:effectLst/>
                          <a:latin typeface="Arial"/>
                        </a:rPr>
                        <a:t>Min</a:t>
                      </a:r>
                      <a:endParaRPr lang="en-US" sz="1200" b="1" i="0" u="none" strike="noStrike" dirty="0">
                        <a:solidFill>
                          <a:srgbClr val="0000FF"/>
                        </a:solidFill>
                        <a:effectLst/>
                        <a:latin typeface="Arial"/>
                      </a:endParaRPr>
                    </a:p>
                  </a:txBody>
                  <a:tcPr marL="9525" marR="9525" marT="9525" marB="0" anchor="b"/>
                </a:tc>
                <a:tc>
                  <a:txBody>
                    <a:bodyPr/>
                    <a:lstStyle/>
                    <a:p>
                      <a:pPr algn="r" fontAlgn="b"/>
                      <a:r>
                        <a:rPr lang="en-US" sz="1200" b="1" i="0" u="none" strike="noStrike" dirty="0" smtClean="0">
                          <a:solidFill>
                            <a:srgbClr val="0000FF"/>
                          </a:solidFill>
                          <a:effectLst/>
                          <a:latin typeface="Arial"/>
                        </a:rPr>
                        <a:t>Max</a:t>
                      </a:r>
                      <a:endParaRPr lang="en-US" sz="1200" b="1" i="0" u="none" strike="noStrike" dirty="0">
                        <a:solidFill>
                          <a:srgbClr val="0000FF"/>
                        </a:solidFill>
                        <a:effectLst/>
                        <a:latin typeface="Arial"/>
                      </a:endParaRPr>
                    </a:p>
                  </a:txBody>
                  <a:tcPr marL="9525" marR="9525" marT="9525" marB="0" anchor="b"/>
                </a:tc>
                <a:tc>
                  <a:txBody>
                    <a:bodyPr/>
                    <a:lstStyle/>
                    <a:p>
                      <a:pPr algn="r" fontAlgn="b"/>
                      <a:r>
                        <a:rPr lang="en-US" sz="1200" b="1" i="0" u="none" strike="noStrike" dirty="0" smtClean="0">
                          <a:solidFill>
                            <a:srgbClr val="0000FF"/>
                          </a:solidFill>
                          <a:effectLst/>
                          <a:latin typeface="Arial"/>
                        </a:rPr>
                        <a:t>Tick Size</a:t>
                      </a:r>
                      <a:endParaRPr lang="en-US" sz="1200" b="1" i="0" u="none" strike="noStrike" dirty="0">
                        <a:solidFill>
                          <a:srgbClr val="0000FF"/>
                        </a:solidFill>
                        <a:effectLst/>
                        <a:latin typeface="Arial"/>
                      </a:endParaRPr>
                    </a:p>
                  </a:txBody>
                  <a:tcPr marL="9525" marR="9525" marT="9525" marB="0" anchor="b"/>
                </a:tc>
              </a:tr>
              <a:tr h="192021">
                <a:tc>
                  <a:txBody>
                    <a:bodyPr/>
                    <a:lstStyle/>
                    <a:p>
                      <a:pPr algn="r" fontAlgn="b"/>
                      <a:r>
                        <a:rPr lang="en-US" sz="1200" u="none" strike="noStrike" dirty="0">
                          <a:effectLst/>
                        </a:rPr>
                        <a:t>0</a:t>
                      </a:r>
                      <a:endParaRPr lang="en-US" sz="1200" b="1" i="0" u="none" strike="noStrike" dirty="0">
                        <a:solidFill>
                          <a:srgbClr val="0000FF"/>
                        </a:solidFill>
                        <a:effectLst/>
                        <a:latin typeface="Arial"/>
                      </a:endParaRPr>
                    </a:p>
                  </a:txBody>
                  <a:tcPr marL="9525" marR="9525" marT="9525" marB="0" anchor="b"/>
                </a:tc>
                <a:tc>
                  <a:txBody>
                    <a:bodyPr/>
                    <a:lstStyle/>
                    <a:p>
                      <a:pPr algn="r" fontAlgn="b"/>
                      <a:r>
                        <a:rPr lang="en-US" sz="1200" u="none" strike="noStrike" dirty="0">
                          <a:effectLst/>
                        </a:rPr>
                        <a:t>0.01</a:t>
                      </a:r>
                      <a:endParaRPr lang="en-US" sz="1200" b="1" i="0" u="none" strike="noStrike" dirty="0">
                        <a:solidFill>
                          <a:srgbClr val="0000FF"/>
                        </a:solidFill>
                        <a:effectLst/>
                        <a:latin typeface="Arial"/>
                      </a:endParaRPr>
                    </a:p>
                  </a:txBody>
                  <a:tcPr marL="9525" marR="9525" marT="9525" marB="0" anchor="b"/>
                </a:tc>
                <a:tc>
                  <a:txBody>
                    <a:bodyPr/>
                    <a:lstStyle/>
                    <a:p>
                      <a:pPr algn="r" fontAlgn="b"/>
                      <a:r>
                        <a:rPr lang="en-US" sz="1200" u="none" strike="noStrike" dirty="0">
                          <a:effectLst/>
                        </a:rPr>
                        <a:t>0</a:t>
                      </a:r>
                      <a:endParaRPr lang="en-US" sz="1200" b="1" i="0" u="none" strike="noStrike" dirty="0">
                        <a:solidFill>
                          <a:srgbClr val="0000FF"/>
                        </a:solidFill>
                        <a:effectLst/>
                        <a:latin typeface="Arial"/>
                      </a:endParaRPr>
                    </a:p>
                  </a:txBody>
                  <a:tcPr marL="9525" marR="9525" marT="9525" marB="0" anchor="b"/>
                </a:tc>
              </a:tr>
              <a:tr h="192021">
                <a:tc>
                  <a:txBody>
                    <a:bodyPr/>
                    <a:lstStyle/>
                    <a:p>
                      <a:pPr algn="r" fontAlgn="b"/>
                      <a:r>
                        <a:rPr lang="en-US" sz="1200" u="none" strike="noStrike" dirty="0">
                          <a:effectLst/>
                        </a:rPr>
                        <a:t>0.01</a:t>
                      </a:r>
                      <a:endParaRPr lang="en-US" sz="1200" b="0" i="0" u="none" strike="noStrike" dirty="0">
                        <a:effectLst/>
                        <a:latin typeface="Arial"/>
                      </a:endParaRPr>
                    </a:p>
                  </a:txBody>
                  <a:tcPr marL="9525" marR="9525" marT="9525" marB="0" anchor="b"/>
                </a:tc>
                <a:tc>
                  <a:txBody>
                    <a:bodyPr/>
                    <a:lstStyle/>
                    <a:p>
                      <a:pPr algn="r" fontAlgn="b"/>
                      <a:r>
                        <a:rPr lang="en-US" sz="1200" u="none" strike="noStrike" dirty="0">
                          <a:effectLst/>
                        </a:rPr>
                        <a:t>0.25</a:t>
                      </a:r>
                      <a:endParaRPr lang="en-US" sz="1200" b="0" i="0" u="none" strike="noStrike" dirty="0">
                        <a:effectLst/>
                        <a:latin typeface="Arial"/>
                      </a:endParaRPr>
                    </a:p>
                  </a:txBody>
                  <a:tcPr marL="9525" marR="9525" marT="9525" marB="0" anchor="b"/>
                </a:tc>
                <a:tc>
                  <a:txBody>
                    <a:bodyPr/>
                    <a:lstStyle/>
                    <a:p>
                      <a:pPr algn="r" fontAlgn="b"/>
                      <a:r>
                        <a:rPr lang="en-US" sz="1200" u="none" strike="noStrike">
                          <a:effectLst/>
                        </a:rPr>
                        <a:t>0.001</a:t>
                      </a:r>
                      <a:endParaRPr lang="en-US" sz="1200" b="0" i="0" u="none" strike="noStrike">
                        <a:effectLst/>
                        <a:latin typeface="Arial"/>
                      </a:endParaRPr>
                    </a:p>
                  </a:txBody>
                  <a:tcPr marL="9525" marR="9525" marT="9525" marB="0" anchor="b"/>
                </a:tc>
              </a:tr>
              <a:tr h="192021">
                <a:tc>
                  <a:txBody>
                    <a:bodyPr/>
                    <a:lstStyle/>
                    <a:p>
                      <a:pPr algn="r" fontAlgn="b"/>
                      <a:r>
                        <a:rPr lang="en-US" sz="1200" u="none" strike="noStrike">
                          <a:effectLst/>
                        </a:rPr>
                        <a:t>0.25</a:t>
                      </a:r>
                      <a:endParaRPr lang="en-US" sz="1200" b="0" i="0" u="none" strike="noStrike">
                        <a:effectLst/>
                        <a:latin typeface="Arial"/>
                      </a:endParaRPr>
                    </a:p>
                  </a:txBody>
                  <a:tcPr marL="9525" marR="9525" marT="9525" marB="0" anchor="b"/>
                </a:tc>
                <a:tc>
                  <a:txBody>
                    <a:bodyPr/>
                    <a:lstStyle/>
                    <a:p>
                      <a:pPr algn="r" fontAlgn="b"/>
                      <a:r>
                        <a:rPr lang="en-US" sz="1200" u="none" strike="noStrike" dirty="0">
                          <a:effectLst/>
                        </a:rPr>
                        <a:t>0.5</a:t>
                      </a:r>
                      <a:endParaRPr lang="en-US" sz="1200" b="0" i="0" u="none" strike="noStrike" dirty="0">
                        <a:effectLst/>
                        <a:latin typeface="Arial"/>
                      </a:endParaRPr>
                    </a:p>
                  </a:txBody>
                  <a:tcPr marL="9525" marR="9525" marT="9525" marB="0" anchor="b"/>
                </a:tc>
                <a:tc>
                  <a:txBody>
                    <a:bodyPr/>
                    <a:lstStyle/>
                    <a:p>
                      <a:pPr algn="r" fontAlgn="b"/>
                      <a:r>
                        <a:rPr lang="en-US" sz="1200" u="none" strike="noStrike">
                          <a:effectLst/>
                        </a:rPr>
                        <a:t>0.005</a:t>
                      </a:r>
                      <a:endParaRPr lang="en-US" sz="1200" b="0" i="0" u="none" strike="noStrike">
                        <a:effectLst/>
                        <a:latin typeface="Arial"/>
                      </a:endParaRPr>
                    </a:p>
                  </a:txBody>
                  <a:tcPr marL="9525" marR="9525" marT="9525" marB="0" anchor="b"/>
                </a:tc>
              </a:tr>
              <a:tr h="192021">
                <a:tc>
                  <a:txBody>
                    <a:bodyPr/>
                    <a:lstStyle/>
                    <a:p>
                      <a:pPr algn="r" fontAlgn="b"/>
                      <a:r>
                        <a:rPr lang="en-US" sz="1200" u="none" strike="noStrike">
                          <a:effectLst/>
                        </a:rPr>
                        <a:t>0.5</a:t>
                      </a:r>
                      <a:endParaRPr lang="en-US" sz="1200" b="0" i="0" u="none" strike="noStrike">
                        <a:effectLst/>
                        <a:latin typeface="Arial"/>
                      </a:endParaRPr>
                    </a:p>
                  </a:txBody>
                  <a:tcPr marL="9525" marR="9525" marT="9525" marB="0" anchor="b"/>
                </a:tc>
                <a:tc>
                  <a:txBody>
                    <a:bodyPr/>
                    <a:lstStyle/>
                    <a:p>
                      <a:pPr algn="r" fontAlgn="b"/>
                      <a:r>
                        <a:rPr lang="en-US" sz="1200" u="none" strike="noStrike">
                          <a:effectLst/>
                        </a:rPr>
                        <a:t>10</a:t>
                      </a:r>
                      <a:endParaRPr lang="en-US" sz="1200" b="0" i="0" u="none" strike="noStrike">
                        <a:effectLst/>
                        <a:latin typeface="Arial"/>
                      </a:endParaRPr>
                    </a:p>
                  </a:txBody>
                  <a:tcPr marL="9525" marR="9525" marT="9525" marB="0" anchor="b"/>
                </a:tc>
                <a:tc>
                  <a:txBody>
                    <a:bodyPr/>
                    <a:lstStyle/>
                    <a:p>
                      <a:pPr algn="r" fontAlgn="b"/>
                      <a:r>
                        <a:rPr lang="en-US" sz="1200" u="none" strike="noStrike" dirty="0">
                          <a:effectLst/>
                        </a:rPr>
                        <a:t>0.01</a:t>
                      </a:r>
                      <a:endParaRPr lang="en-US" sz="1200" b="0" i="0" u="none" strike="noStrike" dirty="0">
                        <a:effectLst/>
                        <a:latin typeface="Arial"/>
                      </a:endParaRPr>
                    </a:p>
                  </a:txBody>
                  <a:tcPr marL="9525" marR="9525" marT="9525" marB="0" anchor="b"/>
                </a:tc>
              </a:tr>
              <a:tr h="192021">
                <a:tc>
                  <a:txBody>
                    <a:bodyPr/>
                    <a:lstStyle/>
                    <a:p>
                      <a:pPr algn="r" fontAlgn="b"/>
                      <a:r>
                        <a:rPr lang="en-US" sz="1200" u="none" strike="noStrike">
                          <a:effectLst/>
                        </a:rPr>
                        <a:t>10</a:t>
                      </a:r>
                      <a:endParaRPr lang="en-US" sz="1200" b="0" i="0" u="none" strike="noStrike">
                        <a:effectLst/>
                        <a:latin typeface="Arial"/>
                      </a:endParaRPr>
                    </a:p>
                  </a:txBody>
                  <a:tcPr marL="9525" marR="9525" marT="9525" marB="0" anchor="b"/>
                </a:tc>
                <a:tc>
                  <a:txBody>
                    <a:bodyPr/>
                    <a:lstStyle/>
                    <a:p>
                      <a:pPr algn="r" fontAlgn="b"/>
                      <a:r>
                        <a:rPr lang="en-US" sz="1200" u="none" strike="noStrike">
                          <a:effectLst/>
                        </a:rPr>
                        <a:t>20</a:t>
                      </a:r>
                      <a:endParaRPr lang="en-US" sz="1200" b="0" i="0" u="none" strike="noStrike">
                        <a:effectLst/>
                        <a:latin typeface="Arial"/>
                      </a:endParaRPr>
                    </a:p>
                  </a:txBody>
                  <a:tcPr marL="9525" marR="9525" marT="9525" marB="0" anchor="b"/>
                </a:tc>
                <a:tc>
                  <a:txBody>
                    <a:bodyPr/>
                    <a:lstStyle/>
                    <a:p>
                      <a:pPr algn="r" fontAlgn="b"/>
                      <a:r>
                        <a:rPr lang="en-US" sz="1200" u="none" strike="noStrike" dirty="0">
                          <a:effectLst/>
                        </a:rPr>
                        <a:t>0.02</a:t>
                      </a:r>
                      <a:endParaRPr lang="en-US" sz="1200" b="0" i="0" u="none" strike="noStrike" dirty="0">
                        <a:effectLst/>
                        <a:latin typeface="Arial"/>
                      </a:endParaRPr>
                    </a:p>
                  </a:txBody>
                  <a:tcPr marL="9525" marR="9525" marT="9525" marB="0" anchor="b"/>
                </a:tc>
              </a:tr>
              <a:tr h="192021">
                <a:tc>
                  <a:txBody>
                    <a:bodyPr/>
                    <a:lstStyle/>
                    <a:p>
                      <a:pPr algn="r" fontAlgn="b"/>
                      <a:r>
                        <a:rPr lang="en-US" sz="1200" u="none" strike="noStrike">
                          <a:effectLst/>
                        </a:rPr>
                        <a:t>20</a:t>
                      </a:r>
                      <a:endParaRPr lang="en-US" sz="1200" b="0" i="0" u="none" strike="noStrike">
                        <a:effectLst/>
                        <a:latin typeface="Arial"/>
                      </a:endParaRPr>
                    </a:p>
                  </a:txBody>
                  <a:tcPr marL="9525" marR="9525" marT="9525" marB="0" anchor="b"/>
                </a:tc>
                <a:tc>
                  <a:txBody>
                    <a:bodyPr/>
                    <a:lstStyle/>
                    <a:p>
                      <a:pPr algn="r" fontAlgn="b"/>
                      <a:r>
                        <a:rPr lang="en-US" sz="1200" u="none" strike="noStrike">
                          <a:effectLst/>
                        </a:rPr>
                        <a:t>100</a:t>
                      </a:r>
                      <a:endParaRPr lang="en-US" sz="1200" b="0" i="0" u="none" strike="noStrike">
                        <a:effectLst/>
                        <a:latin typeface="Arial"/>
                      </a:endParaRPr>
                    </a:p>
                  </a:txBody>
                  <a:tcPr marL="9525" marR="9525" marT="9525" marB="0" anchor="b"/>
                </a:tc>
                <a:tc>
                  <a:txBody>
                    <a:bodyPr/>
                    <a:lstStyle/>
                    <a:p>
                      <a:pPr algn="r" fontAlgn="b"/>
                      <a:r>
                        <a:rPr lang="en-US" sz="1200" u="none" strike="noStrike">
                          <a:effectLst/>
                        </a:rPr>
                        <a:t>0.05</a:t>
                      </a:r>
                      <a:endParaRPr lang="en-US" sz="1200" b="0" i="0" u="none" strike="noStrike">
                        <a:effectLst/>
                        <a:latin typeface="Arial"/>
                      </a:endParaRPr>
                    </a:p>
                  </a:txBody>
                  <a:tcPr marL="9525" marR="9525" marT="9525" marB="0" anchor="b"/>
                </a:tc>
              </a:tr>
              <a:tr h="192021">
                <a:tc>
                  <a:txBody>
                    <a:bodyPr/>
                    <a:lstStyle/>
                    <a:p>
                      <a:pPr algn="r" fontAlgn="b"/>
                      <a:r>
                        <a:rPr lang="en-US" sz="1200" u="none" strike="noStrike">
                          <a:effectLst/>
                        </a:rPr>
                        <a:t>100</a:t>
                      </a:r>
                      <a:endParaRPr lang="en-US" sz="1200" b="0" i="0" u="none" strike="noStrike">
                        <a:effectLst/>
                        <a:latin typeface="Arial"/>
                      </a:endParaRPr>
                    </a:p>
                  </a:txBody>
                  <a:tcPr marL="9525" marR="9525" marT="9525" marB="0" anchor="b"/>
                </a:tc>
                <a:tc>
                  <a:txBody>
                    <a:bodyPr/>
                    <a:lstStyle/>
                    <a:p>
                      <a:pPr algn="r" fontAlgn="b"/>
                      <a:r>
                        <a:rPr lang="en-US" sz="1200" u="none" strike="noStrike">
                          <a:effectLst/>
                        </a:rPr>
                        <a:t>200</a:t>
                      </a:r>
                      <a:endParaRPr lang="en-US" sz="1200" b="0" i="0" u="none" strike="noStrike">
                        <a:effectLst/>
                        <a:latin typeface="Arial"/>
                      </a:endParaRPr>
                    </a:p>
                  </a:txBody>
                  <a:tcPr marL="9525" marR="9525" marT="9525" marB="0" anchor="b"/>
                </a:tc>
                <a:tc>
                  <a:txBody>
                    <a:bodyPr/>
                    <a:lstStyle/>
                    <a:p>
                      <a:pPr algn="r" fontAlgn="b"/>
                      <a:r>
                        <a:rPr lang="en-US" sz="1200" u="none" strike="noStrike" dirty="0">
                          <a:effectLst/>
                        </a:rPr>
                        <a:t>0.1</a:t>
                      </a:r>
                      <a:endParaRPr lang="en-US" sz="1200" b="0" i="0" u="none" strike="noStrike" dirty="0">
                        <a:effectLst/>
                        <a:latin typeface="Arial"/>
                      </a:endParaRPr>
                    </a:p>
                  </a:txBody>
                  <a:tcPr marL="9525" marR="9525" marT="9525" marB="0" anchor="b"/>
                </a:tc>
              </a:tr>
              <a:tr h="192021">
                <a:tc>
                  <a:txBody>
                    <a:bodyPr/>
                    <a:lstStyle/>
                    <a:p>
                      <a:pPr algn="r" fontAlgn="b"/>
                      <a:r>
                        <a:rPr lang="en-US" sz="1200" u="none" strike="noStrike">
                          <a:effectLst/>
                        </a:rPr>
                        <a:t>200</a:t>
                      </a:r>
                      <a:endParaRPr lang="en-US" sz="1200" b="0" i="0" u="none" strike="noStrike">
                        <a:effectLst/>
                        <a:latin typeface="Arial"/>
                      </a:endParaRPr>
                    </a:p>
                  </a:txBody>
                  <a:tcPr marL="9525" marR="9525" marT="9525" marB="0" anchor="b"/>
                </a:tc>
                <a:tc>
                  <a:txBody>
                    <a:bodyPr/>
                    <a:lstStyle/>
                    <a:p>
                      <a:pPr algn="r" fontAlgn="b"/>
                      <a:r>
                        <a:rPr lang="en-US" sz="1200" u="none" strike="noStrike">
                          <a:effectLst/>
                        </a:rPr>
                        <a:t>500</a:t>
                      </a:r>
                      <a:endParaRPr lang="en-US" sz="1200" b="0" i="0" u="none" strike="noStrike">
                        <a:effectLst/>
                        <a:latin typeface="Arial"/>
                      </a:endParaRPr>
                    </a:p>
                  </a:txBody>
                  <a:tcPr marL="9525" marR="9525" marT="9525" marB="0" anchor="b"/>
                </a:tc>
                <a:tc>
                  <a:txBody>
                    <a:bodyPr/>
                    <a:lstStyle/>
                    <a:p>
                      <a:pPr algn="r" fontAlgn="b"/>
                      <a:r>
                        <a:rPr lang="en-US" sz="1200" u="none" strike="noStrike" dirty="0">
                          <a:effectLst/>
                        </a:rPr>
                        <a:t>0.2</a:t>
                      </a:r>
                      <a:endParaRPr lang="en-US" sz="1200" b="0" i="0" u="none" strike="noStrike" dirty="0">
                        <a:effectLst/>
                        <a:latin typeface="Arial"/>
                      </a:endParaRPr>
                    </a:p>
                  </a:txBody>
                  <a:tcPr marL="9525" marR="9525" marT="9525" marB="0" anchor="b"/>
                </a:tc>
              </a:tr>
              <a:tr h="192021">
                <a:tc>
                  <a:txBody>
                    <a:bodyPr/>
                    <a:lstStyle/>
                    <a:p>
                      <a:pPr algn="r" fontAlgn="b"/>
                      <a:r>
                        <a:rPr lang="en-US" sz="1200" u="none" strike="noStrike">
                          <a:effectLst/>
                        </a:rPr>
                        <a:t>500</a:t>
                      </a:r>
                      <a:endParaRPr lang="en-US" sz="1200" b="0" i="0" u="none" strike="noStrike">
                        <a:effectLst/>
                        <a:latin typeface="Arial"/>
                      </a:endParaRPr>
                    </a:p>
                  </a:txBody>
                  <a:tcPr marL="9525" marR="9525" marT="9525" marB="0" anchor="b"/>
                </a:tc>
                <a:tc>
                  <a:txBody>
                    <a:bodyPr/>
                    <a:lstStyle/>
                    <a:p>
                      <a:pPr algn="r" fontAlgn="b"/>
                      <a:r>
                        <a:rPr lang="en-US" sz="1200" u="none" strike="noStrike">
                          <a:effectLst/>
                        </a:rPr>
                        <a:t>1000</a:t>
                      </a:r>
                      <a:endParaRPr lang="en-US" sz="1200" b="0" i="0" u="none" strike="noStrike">
                        <a:effectLst/>
                        <a:latin typeface="Arial"/>
                      </a:endParaRPr>
                    </a:p>
                  </a:txBody>
                  <a:tcPr marL="9525" marR="9525" marT="9525" marB="0" anchor="b"/>
                </a:tc>
                <a:tc>
                  <a:txBody>
                    <a:bodyPr/>
                    <a:lstStyle/>
                    <a:p>
                      <a:pPr algn="r" fontAlgn="b"/>
                      <a:r>
                        <a:rPr lang="en-US" sz="1200" u="none" strike="noStrike" dirty="0">
                          <a:effectLst/>
                        </a:rPr>
                        <a:t>0.5</a:t>
                      </a:r>
                      <a:endParaRPr lang="en-US" sz="1200" b="0" i="0" u="none" strike="noStrike" dirty="0">
                        <a:effectLst/>
                        <a:latin typeface="Arial"/>
                      </a:endParaRPr>
                    </a:p>
                  </a:txBody>
                  <a:tcPr marL="9525" marR="9525" marT="9525" marB="0" anchor="b"/>
                </a:tc>
              </a:tr>
              <a:tr h="192021">
                <a:tc>
                  <a:txBody>
                    <a:bodyPr/>
                    <a:lstStyle/>
                    <a:p>
                      <a:pPr algn="r" fontAlgn="b"/>
                      <a:r>
                        <a:rPr lang="en-US" sz="1200" u="none" strike="noStrike">
                          <a:effectLst/>
                        </a:rPr>
                        <a:t>1000</a:t>
                      </a:r>
                      <a:endParaRPr lang="en-US" sz="1200" b="0" i="0" u="none" strike="noStrike">
                        <a:effectLst/>
                        <a:latin typeface="Arial"/>
                      </a:endParaRPr>
                    </a:p>
                  </a:txBody>
                  <a:tcPr marL="9525" marR="9525" marT="9525" marB="0" anchor="b"/>
                </a:tc>
                <a:tc>
                  <a:txBody>
                    <a:bodyPr/>
                    <a:lstStyle/>
                    <a:p>
                      <a:pPr algn="r" fontAlgn="b"/>
                      <a:r>
                        <a:rPr lang="en-US" sz="1200" u="none" strike="noStrike">
                          <a:effectLst/>
                        </a:rPr>
                        <a:t>2000</a:t>
                      </a:r>
                      <a:endParaRPr lang="en-US" sz="1200" b="0" i="0" u="none" strike="noStrike">
                        <a:effectLst/>
                        <a:latin typeface="Arial"/>
                      </a:endParaRPr>
                    </a:p>
                  </a:txBody>
                  <a:tcPr marL="9525" marR="9525" marT="9525" marB="0" anchor="b"/>
                </a:tc>
                <a:tc>
                  <a:txBody>
                    <a:bodyPr/>
                    <a:lstStyle/>
                    <a:p>
                      <a:pPr algn="r" fontAlgn="b"/>
                      <a:r>
                        <a:rPr lang="en-US" sz="1200" u="none" strike="noStrike" dirty="0">
                          <a:effectLst/>
                        </a:rPr>
                        <a:t>1</a:t>
                      </a:r>
                      <a:endParaRPr lang="en-US" sz="1200" b="0" i="0" u="none" strike="noStrike" dirty="0">
                        <a:effectLst/>
                        <a:latin typeface="Arial"/>
                      </a:endParaRPr>
                    </a:p>
                  </a:txBody>
                  <a:tcPr marL="9525" marR="9525" marT="9525" marB="0" anchor="b"/>
                </a:tc>
              </a:tr>
              <a:tr h="192021">
                <a:tc>
                  <a:txBody>
                    <a:bodyPr/>
                    <a:lstStyle/>
                    <a:p>
                      <a:pPr algn="r" fontAlgn="b"/>
                      <a:r>
                        <a:rPr lang="en-US" sz="1200" u="none" strike="noStrike">
                          <a:effectLst/>
                        </a:rPr>
                        <a:t>2000</a:t>
                      </a:r>
                      <a:endParaRPr lang="en-US" sz="1200" b="0" i="0" u="none" strike="noStrike">
                        <a:effectLst/>
                        <a:latin typeface="Arial"/>
                      </a:endParaRPr>
                    </a:p>
                  </a:txBody>
                  <a:tcPr marL="9525" marR="9525" marT="9525" marB="0" anchor="b"/>
                </a:tc>
                <a:tc>
                  <a:txBody>
                    <a:bodyPr/>
                    <a:lstStyle/>
                    <a:p>
                      <a:pPr algn="r" fontAlgn="b"/>
                      <a:r>
                        <a:rPr lang="en-US" sz="1200" u="none" strike="noStrike">
                          <a:effectLst/>
                        </a:rPr>
                        <a:t>5000</a:t>
                      </a:r>
                      <a:endParaRPr lang="en-US" sz="1200" b="0" i="0" u="none" strike="noStrike">
                        <a:effectLst/>
                        <a:latin typeface="Arial"/>
                      </a:endParaRPr>
                    </a:p>
                  </a:txBody>
                  <a:tcPr marL="9525" marR="9525" marT="9525" marB="0" anchor="b"/>
                </a:tc>
                <a:tc>
                  <a:txBody>
                    <a:bodyPr/>
                    <a:lstStyle/>
                    <a:p>
                      <a:pPr algn="r" fontAlgn="b"/>
                      <a:r>
                        <a:rPr lang="en-US" sz="1200" u="none" strike="noStrike" dirty="0">
                          <a:effectLst/>
                        </a:rPr>
                        <a:t>2</a:t>
                      </a:r>
                      <a:endParaRPr lang="en-US" sz="1200" b="0" i="0" u="none" strike="noStrike" dirty="0">
                        <a:effectLst/>
                        <a:latin typeface="Arial"/>
                      </a:endParaRPr>
                    </a:p>
                  </a:txBody>
                  <a:tcPr marL="9525" marR="9525" marT="9525" marB="0" anchor="b"/>
                </a:tc>
              </a:tr>
              <a:tr h="192021">
                <a:tc>
                  <a:txBody>
                    <a:bodyPr/>
                    <a:lstStyle/>
                    <a:p>
                      <a:pPr algn="r" fontAlgn="b"/>
                      <a:r>
                        <a:rPr lang="en-US" sz="1200" u="none" strike="noStrike">
                          <a:effectLst/>
                        </a:rPr>
                        <a:t>5000</a:t>
                      </a:r>
                      <a:endParaRPr lang="en-US" sz="1200" b="0" i="0" u="none" strike="noStrike">
                        <a:effectLst/>
                        <a:latin typeface="Arial"/>
                      </a:endParaRPr>
                    </a:p>
                  </a:txBody>
                  <a:tcPr marL="9525" marR="9525" marT="9525" marB="0" anchor="b"/>
                </a:tc>
                <a:tc>
                  <a:txBody>
                    <a:bodyPr/>
                    <a:lstStyle/>
                    <a:p>
                      <a:pPr algn="r" fontAlgn="b"/>
                      <a:r>
                        <a:rPr lang="en-US" sz="1200" u="none" strike="noStrike">
                          <a:effectLst/>
                        </a:rPr>
                        <a:t>9995</a:t>
                      </a:r>
                      <a:endParaRPr lang="en-US" sz="1200" b="0" i="0" u="none" strike="noStrike">
                        <a:effectLst/>
                        <a:latin typeface="Arial"/>
                      </a:endParaRPr>
                    </a:p>
                  </a:txBody>
                  <a:tcPr marL="9525" marR="9525" marT="9525" marB="0" anchor="b"/>
                </a:tc>
                <a:tc>
                  <a:txBody>
                    <a:bodyPr/>
                    <a:lstStyle/>
                    <a:p>
                      <a:pPr algn="r" fontAlgn="b"/>
                      <a:r>
                        <a:rPr lang="en-US" sz="1200" u="none" strike="noStrike" dirty="0">
                          <a:effectLst/>
                        </a:rPr>
                        <a:t>5</a:t>
                      </a:r>
                      <a:endParaRPr lang="en-US" sz="1200" b="0" i="0" u="none" strike="noStrike" dirty="0">
                        <a:effectLst/>
                        <a:latin typeface="Arial"/>
                      </a:endParaRPr>
                    </a:p>
                  </a:txBody>
                  <a:tcPr marL="9525" marR="9525" marT="9525" marB="0" anchor="b"/>
                </a:tc>
              </a:tr>
            </a:tbl>
          </a:graphicData>
        </a:graphic>
      </p:graphicFrame>
      <p:sp>
        <p:nvSpPr>
          <p:cNvPr id="6" name="TextBox 5"/>
          <p:cNvSpPr txBox="1"/>
          <p:nvPr/>
        </p:nvSpPr>
        <p:spPr>
          <a:xfrm>
            <a:off x="5508104" y="5755967"/>
            <a:ext cx="2448272" cy="338554"/>
          </a:xfrm>
          <a:prstGeom prst="rect">
            <a:avLst/>
          </a:prstGeom>
          <a:noFill/>
        </p:spPr>
        <p:txBody>
          <a:bodyPr wrap="square" rtlCol="0">
            <a:spAutoFit/>
          </a:bodyPr>
          <a:lstStyle/>
          <a:p>
            <a:r>
              <a:rPr lang="en-US" sz="1600" dirty="0" smtClean="0"/>
              <a:t>HK Tick Size table</a:t>
            </a:r>
            <a:endParaRPr lang="en-US" sz="1600" dirty="0"/>
          </a:p>
        </p:txBody>
      </p:sp>
    </p:spTree>
    <p:extLst>
      <p:ext uri="{BB962C8B-B14F-4D97-AF65-F5344CB8AC3E}">
        <p14:creationId xmlns:p14="http://schemas.microsoft.com/office/powerpoint/2010/main" val="319087886"/>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128</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Basic Market Micro-structure</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600" b="1" u="sng" dirty="0" smtClean="0"/>
              <a:t>Exchange Orders</a:t>
            </a:r>
          </a:p>
          <a:p>
            <a:pPr>
              <a:buFont typeface="Arial" panose="020B0604020202020204" pitchFamily="34" charset="0"/>
              <a:buChar char="•"/>
            </a:pPr>
            <a:r>
              <a:rPr lang="en-US" sz="1600" b="1" dirty="0" smtClean="0"/>
              <a:t>Order Side:</a:t>
            </a:r>
            <a:r>
              <a:rPr lang="en-US" sz="1600" dirty="0" smtClean="0"/>
              <a:t> Buy, Sell, Short Sell</a:t>
            </a:r>
            <a:endParaRPr lang="en-US" sz="1600" dirty="0"/>
          </a:p>
          <a:p>
            <a:pPr>
              <a:buFont typeface="Arial" panose="020B0604020202020204" pitchFamily="34" charset="0"/>
              <a:buChar char="•"/>
            </a:pPr>
            <a:endParaRPr lang="en-US" sz="1600" b="1" dirty="0" smtClean="0"/>
          </a:p>
          <a:p>
            <a:pPr>
              <a:buFont typeface="Arial" panose="020B0604020202020204" pitchFamily="34" charset="0"/>
              <a:buChar char="•"/>
            </a:pPr>
            <a:r>
              <a:rPr lang="en-US" sz="1600" b="1" dirty="0" smtClean="0"/>
              <a:t>Order Type</a:t>
            </a:r>
            <a:r>
              <a:rPr lang="en-US" sz="1600" dirty="0" smtClean="0"/>
              <a:t>: </a:t>
            </a:r>
            <a:r>
              <a:rPr lang="en-US" sz="1600" b="1" dirty="0">
                <a:solidFill>
                  <a:srgbClr val="0070C0"/>
                </a:solidFill>
              </a:rPr>
              <a:t>Limit Order</a:t>
            </a:r>
            <a:r>
              <a:rPr lang="en-US" sz="1600" dirty="0"/>
              <a:t>, </a:t>
            </a:r>
            <a:r>
              <a:rPr lang="en-US" sz="1600" b="1" dirty="0">
                <a:solidFill>
                  <a:srgbClr val="0070C0"/>
                </a:solidFill>
              </a:rPr>
              <a:t>Market Order</a:t>
            </a:r>
            <a:r>
              <a:rPr lang="en-US" sz="1600" dirty="0"/>
              <a:t>, Auction Order, </a:t>
            </a:r>
            <a:r>
              <a:rPr lang="en-US" sz="1600" dirty="0" err="1" smtClean="0"/>
              <a:t>Funari</a:t>
            </a:r>
            <a:r>
              <a:rPr lang="en-US" sz="1600" dirty="0" smtClean="0"/>
              <a:t> </a:t>
            </a:r>
            <a:r>
              <a:rPr lang="en-US" sz="1600" dirty="0"/>
              <a:t>Order </a:t>
            </a:r>
            <a:r>
              <a:rPr lang="en-US" sz="1600" dirty="0" smtClean="0"/>
              <a:t>(limit-to-close </a:t>
            </a:r>
            <a:r>
              <a:rPr lang="en-US" sz="1600" dirty="0"/>
              <a:t>order </a:t>
            </a:r>
            <a:r>
              <a:rPr lang="en-US" sz="1600" dirty="0" smtClean="0"/>
              <a:t>in </a:t>
            </a:r>
            <a:r>
              <a:rPr lang="en-US" sz="1600" dirty="0"/>
              <a:t>Japan</a:t>
            </a:r>
            <a:r>
              <a:rPr lang="en-US" sz="1600" dirty="0" smtClean="0"/>
              <a:t>), Centre Point Order (fill at midpoint of bid/ask in AU market)</a:t>
            </a:r>
            <a:endParaRPr lang="en-US" sz="1600" dirty="0"/>
          </a:p>
          <a:p>
            <a:pPr lvl="1">
              <a:buFont typeface="Arial" panose="020B0604020202020204" pitchFamily="34" charset="0"/>
              <a:buChar char="•"/>
            </a:pPr>
            <a:r>
              <a:rPr lang="en-US" sz="1400" dirty="0" smtClean="0"/>
              <a:t>(Algo </a:t>
            </a:r>
            <a:r>
              <a:rPr lang="en-US" sz="1400" dirty="0"/>
              <a:t>Limit </a:t>
            </a:r>
            <a:r>
              <a:rPr lang="en-US" sz="1400" dirty="0" smtClean="0"/>
              <a:t>/ Market Order vs Exchange Limit / Market order)</a:t>
            </a:r>
            <a:endParaRPr lang="en-US" sz="1400" dirty="0"/>
          </a:p>
          <a:p>
            <a:pPr>
              <a:buFont typeface="Arial" panose="020B0604020202020204" pitchFamily="34" charset="0"/>
              <a:buChar char="•"/>
            </a:pPr>
            <a:endParaRPr lang="en-US" sz="1600" dirty="0" smtClean="0"/>
          </a:p>
          <a:p>
            <a:pPr>
              <a:buFont typeface="Arial" panose="020B0604020202020204" pitchFamily="34" charset="0"/>
              <a:buChar char="•"/>
            </a:pPr>
            <a:r>
              <a:rPr lang="en-US" sz="1600" b="1" dirty="0" smtClean="0"/>
              <a:t>Order Amendment:</a:t>
            </a:r>
            <a:r>
              <a:rPr lang="en-US" sz="1600" dirty="0" smtClean="0"/>
              <a:t> Price, Quantity change (up/down), Cancel. </a:t>
            </a:r>
            <a:r>
              <a:rPr lang="en-US" sz="1600" b="1" dirty="0" smtClean="0">
                <a:solidFill>
                  <a:srgbClr val="0070C0"/>
                </a:solidFill>
              </a:rPr>
              <a:t>Not all market support order amendment</a:t>
            </a:r>
            <a:r>
              <a:rPr lang="en-US" sz="1600" dirty="0" smtClean="0"/>
              <a:t> (such as China) and requires cancel/resend</a:t>
            </a:r>
          </a:p>
          <a:p>
            <a:pPr marL="0" indent="0"/>
            <a:r>
              <a:rPr lang="en-US" sz="1600" dirty="0"/>
              <a:t>	</a:t>
            </a:r>
            <a:endParaRPr lang="en-US" sz="1600" dirty="0" smtClean="0"/>
          </a:p>
          <a:p>
            <a:pPr>
              <a:buFont typeface="Arial" panose="020B0604020202020204" pitchFamily="34" charset="0"/>
              <a:buChar char="•"/>
            </a:pPr>
            <a:r>
              <a:rPr lang="en-US" sz="1600" b="1" dirty="0" smtClean="0"/>
              <a:t>Order Condition</a:t>
            </a:r>
            <a:r>
              <a:rPr lang="en-US" sz="1600" dirty="0" smtClean="0"/>
              <a:t>: </a:t>
            </a:r>
            <a:r>
              <a:rPr lang="en-US" sz="1600" b="1" dirty="0" smtClean="0">
                <a:solidFill>
                  <a:srgbClr val="0070C0"/>
                </a:solidFill>
              </a:rPr>
              <a:t>Fill-or-Kill</a:t>
            </a:r>
            <a:r>
              <a:rPr lang="en-US" sz="1600" dirty="0"/>
              <a:t>, </a:t>
            </a:r>
            <a:r>
              <a:rPr lang="en-US" sz="1600" b="1" dirty="0">
                <a:solidFill>
                  <a:srgbClr val="0070C0"/>
                </a:solidFill>
              </a:rPr>
              <a:t>Fill-And-Kill</a:t>
            </a:r>
            <a:r>
              <a:rPr lang="en-US" sz="1600" dirty="0"/>
              <a:t> </a:t>
            </a:r>
            <a:endParaRPr lang="en-US" sz="1600" dirty="0" smtClean="0"/>
          </a:p>
          <a:p>
            <a:pPr marL="0" indent="0"/>
            <a:r>
              <a:rPr lang="en-US" sz="1600" dirty="0"/>
              <a:t>	</a:t>
            </a:r>
            <a:endParaRPr lang="en-US" sz="1600" dirty="0" smtClean="0"/>
          </a:p>
          <a:p>
            <a:pPr>
              <a:buFont typeface="Arial" panose="020B0604020202020204" pitchFamily="34" charset="0"/>
              <a:buChar char="•"/>
            </a:pPr>
            <a:r>
              <a:rPr lang="en-US" sz="1600" b="1" dirty="0" smtClean="0"/>
              <a:t>TIF </a:t>
            </a:r>
            <a:r>
              <a:rPr lang="en-US" sz="1600" b="1" dirty="0"/>
              <a:t>(</a:t>
            </a:r>
            <a:r>
              <a:rPr lang="en-US" sz="1600" b="1" dirty="0" smtClean="0"/>
              <a:t>Time-in-Force)</a:t>
            </a:r>
            <a:r>
              <a:rPr lang="en-US" sz="1600" dirty="0" smtClean="0"/>
              <a:t>: Day </a:t>
            </a:r>
            <a:r>
              <a:rPr lang="en-US" sz="1600" dirty="0"/>
              <a:t>Order, GTD (</a:t>
            </a:r>
            <a:r>
              <a:rPr lang="en-US" sz="1600" b="1" dirty="0" smtClean="0">
                <a:solidFill>
                  <a:srgbClr val="0070C0"/>
                </a:solidFill>
              </a:rPr>
              <a:t>Good-Till-Date</a:t>
            </a:r>
            <a:r>
              <a:rPr lang="en-US" sz="1600" dirty="0"/>
              <a:t>), GTC </a:t>
            </a:r>
            <a:r>
              <a:rPr lang="en-US" sz="1600" dirty="0" smtClean="0"/>
              <a:t>(</a:t>
            </a:r>
            <a:r>
              <a:rPr lang="en-US" sz="1600" b="1" dirty="0" smtClean="0">
                <a:solidFill>
                  <a:srgbClr val="0070C0"/>
                </a:solidFill>
              </a:rPr>
              <a:t>Good-Till- Cancel</a:t>
            </a:r>
            <a:r>
              <a:rPr lang="en-US" sz="1600" dirty="0" smtClean="0"/>
              <a:t>)</a:t>
            </a:r>
          </a:p>
          <a:p>
            <a:pPr>
              <a:buFont typeface="Arial" panose="020B0604020202020204" pitchFamily="34" charset="0"/>
              <a:buChar char="•"/>
            </a:pPr>
            <a:endParaRPr lang="en-US" sz="1800" dirty="0"/>
          </a:p>
        </p:txBody>
      </p:sp>
    </p:spTree>
    <p:extLst>
      <p:ext uri="{BB962C8B-B14F-4D97-AF65-F5344CB8AC3E}">
        <p14:creationId xmlns:p14="http://schemas.microsoft.com/office/powerpoint/2010/main" val="1974179516"/>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0" y="620713"/>
            <a:ext cx="8077200" cy="1000125"/>
          </a:xfrm>
        </p:spPr>
        <p:txBody>
          <a:bodyPr/>
          <a:lstStyle/>
          <a:p>
            <a:r>
              <a:rPr lang="en-US" dirty="0" smtClean="0"/>
              <a:t>Transaction Cost Analysis</a:t>
            </a:r>
            <a:endParaRPr lang="en-US" dirty="0"/>
          </a:p>
        </p:txBody>
      </p:sp>
      <p:sp>
        <p:nvSpPr>
          <p:cNvPr id="2" name="TextBox 1"/>
          <p:cNvSpPr txBox="1"/>
          <p:nvPr/>
        </p:nvSpPr>
        <p:spPr>
          <a:xfrm>
            <a:off x="323528" y="1772816"/>
            <a:ext cx="2362522" cy="2554545"/>
          </a:xfrm>
          <a:prstGeom prst="rect">
            <a:avLst/>
          </a:prstGeom>
          <a:noFill/>
        </p:spPr>
        <p:txBody>
          <a:bodyPr wrap="square" rtlCol="0">
            <a:spAutoFit/>
          </a:bodyPr>
          <a:lstStyle/>
          <a:p>
            <a:r>
              <a:rPr lang="en-US" sz="1600" b="1" u="sng" dirty="0" smtClean="0"/>
              <a:t>TCA (</a:t>
            </a:r>
            <a:r>
              <a:rPr lang="en-US" sz="1600" b="1" u="sng" dirty="0"/>
              <a:t>Transaction Cost </a:t>
            </a:r>
            <a:r>
              <a:rPr lang="en-US" sz="1600" b="1" u="sng" dirty="0" smtClean="0"/>
              <a:t>Analysis) </a:t>
            </a:r>
          </a:p>
          <a:p>
            <a:r>
              <a:rPr lang="en-US" sz="1600" dirty="0" smtClean="0"/>
              <a:t/>
            </a:r>
            <a:br>
              <a:rPr lang="en-US" sz="1600" dirty="0" smtClean="0"/>
            </a:br>
            <a:r>
              <a:rPr lang="en-US" sz="1600" dirty="0" smtClean="0"/>
              <a:t>Study </a:t>
            </a:r>
            <a:r>
              <a:rPr lang="en-US" sz="1600" dirty="0"/>
              <a:t>of trade prices to determine whether the trades were arranged at </a:t>
            </a:r>
            <a:r>
              <a:rPr lang="en-US" sz="1600" b="1" dirty="0">
                <a:solidFill>
                  <a:srgbClr val="0070C0"/>
                </a:solidFill>
              </a:rPr>
              <a:t>favorable prices </a:t>
            </a:r>
            <a:r>
              <a:rPr lang="en-US" sz="1600" dirty="0"/>
              <a:t>(buy low price and sell high price) or at </a:t>
            </a:r>
            <a:r>
              <a:rPr lang="en-US" sz="1600" b="1" dirty="0">
                <a:solidFill>
                  <a:srgbClr val="0070C0"/>
                </a:solidFill>
              </a:rPr>
              <a:t>best </a:t>
            </a:r>
            <a:r>
              <a:rPr lang="en-US" sz="1600" b="1" dirty="0" smtClean="0">
                <a:solidFill>
                  <a:srgbClr val="0070C0"/>
                </a:solidFill>
              </a:rPr>
              <a:t>execution</a:t>
            </a:r>
            <a:endParaRPr lang="en-US" sz="1600" b="1" dirty="0">
              <a:solidFill>
                <a:srgbClr val="0070C0"/>
              </a:solidFill>
            </a:endParaRPr>
          </a:p>
        </p:txBody>
      </p:sp>
      <p:pic>
        <p:nvPicPr>
          <p:cNvPr id="1026" name="Picture 2" descr="RCM-X_Uncovered"/>
          <p:cNvPicPr>
            <a:picLocks noChangeAspect="1" noChangeArrowheads="1"/>
          </p:cNvPicPr>
          <p:nvPr/>
        </p:nvPicPr>
        <p:blipFill rotWithShape="1">
          <a:blip r:embed="rId3">
            <a:extLst>
              <a:ext uri="{28A0092B-C50C-407E-A947-70E740481C1C}">
                <a14:useLocalDpi xmlns:a14="http://schemas.microsoft.com/office/drawing/2010/main" val="0"/>
              </a:ext>
            </a:extLst>
          </a:blip>
          <a:srcRect l="2416" t="4330" r="2242" b="4428"/>
          <a:stretch/>
        </p:blipFill>
        <p:spPr bwMode="auto">
          <a:xfrm>
            <a:off x="2758380" y="1628800"/>
            <a:ext cx="6134100" cy="45517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132624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13</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Trading </a:t>
            </a:r>
            <a:r>
              <a:rPr lang="en-US" dirty="0" smtClean="0"/>
              <a:t>Strategies – Prop Trading</a:t>
            </a:r>
            <a:endParaRPr lang="en-US" dirty="0"/>
          </a:p>
        </p:txBody>
      </p:sp>
      <p:sp>
        <p:nvSpPr>
          <p:cNvPr id="7" name="Content Placeholder 1"/>
          <p:cNvSpPr txBox="1">
            <a:spLocks/>
          </p:cNvSpPr>
          <p:nvPr/>
        </p:nvSpPr>
        <p:spPr>
          <a:xfrm>
            <a:off x="395536" y="1844824"/>
            <a:ext cx="7704856" cy="10801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2000" b="1" dirty="0" smtClean="0"/>
              <a:t>Day-trading:</a:t>
            </a:r>
            <a:r>
              <a:rPr lang="en-US" sz="2000" b="1" dirty="0" smtClean="0">
                <a:solidFill>
                  <a:srgbClr val="0070C0"/>
                </a:solidFill>
              </a:rPr>
              <a:t> </a:t>
            </a:r>
            <a:r>
              <a:rPr lang="en-US" sz="2000" dirty="0" smtClean="0"/>
              <a:t>buys </a:t>
            </a:r>
            <a:r>
              <a:rPr lang="en-US" sz="2000" dirty="0"/>
              <a:t>and sells a financial instrument </a:t>
            </a:r>
            <a:r>
              <a:rPr lang="en-US" sz="2000" b="1" dirty="0">
                <a:solidFill>
                  <a:srgbClr val="0070C0"/>
                </a:solidFill>
              </a:rPr>
              <a:t>within the same trading day</a:t>
            </a:r>
            <a:r>
              <a:rPr lang="en-US" sz="2000" dirty="0"/>
              <a:t>, such that </a:t>
            </a:r>
            <a:r>
              <a:rPr lang="en-US" sz="2000" b="1" dirty="0" smtClean="0">
                <a:solidFill>
                  <a:srgbClr val="0070C0"/>
                </a:solidFill>
              </a:rPr>
              <a:t>all positions are closed </a:t>
            </a:r>
            <a:r>
              <a:rPr lang="en-US" sz="2000" dirty="0" smtClean="0"/>
              <a:t>before </a:t>
            </a:r>
            <a:r>
              <a:rPr lang="en-US" sz="2000" dirty="0"/>
              <a:t>the market closes for the trading day</a:t>
            </a:r>
            <a:endParaRPr lang="en-US" sz="2000" b="1" dirty="0" smtClean="0">
              <a:solidFill>
                <a:srgbClr val="0070C0"/>
              </a:solidFill>
            </a:endParaRPr>
          </a:p>
          <a:p>
            <a:pPr>
              <a:buFont typeface="Arial" panose="020B0604020202020204" pitchFamily="34" charset="0"/>
              <a:buChar char="•"/>
            </a:pPr>
            <a:endParaRPr lang="en-US" sz="2000" dirty="0" smtClean="0"/>
          </a:p>
          <a:p>
            <a:pPr>
              <a:buFont typeface="Arial" panose="020B0604020202020204" pitchFamily="34" charset="0"/>
              <a:buChar char="•"/>
            </a:pPr>
            <a:endParaRPr lang="en-US" sz="2000" dirty="0"/>
          </a:p>
          <a:p>
            <a:pPr marL="0" indent="0"/>
            <a:endParaRPr lang="en-US" sz="2000" dirty="0"/>
          </a:p>
        </p:txBody>
      </p:sp>
      <p:grpSp>
        <p:nvGrpSpPr>
          <p:cNvPr id="4" name="Group 3"/>
          <p:cNvGrpSpPr/>
          <p:nvPr/>
        </p:nvGrpSpPr>
        <p:grpSpPr>
          <a:xfrm>
            <a:off x="2163733" y="2996952"/>
            <a:ext cx="4352483" cy="2448272"/>
            <a:chOff x="2339752" y="3501008"/>
            <a:chExt cx="4352483" cy="2448272"/>
          </a:xfrm>
        </p:grpSpPr>
        <p:pic>
          <p:nvPicPr>
            <p:cNvPr id="2050" name="Picture 2" descr="Love Harry Love.avi - YouTub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39752" y="3501008"/>
              <a:ext cx="4352483" cy="244827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3388990" y="5118283"/>
              <a:ext cx="2676951" cy="830997"/>
            </a:xfrm>
            <a:prstGeom prst="rect">
              <a:avLst/>
            </a:prstGeom>
            <a:noFill/>
          </p:spPr>
          <p:txBody>
            <a:bodyPr wrap="none" rtlCol="0">
              <a:spAutoFit/>
            </a:bodyPr>
            <a:lstStyle/>
            <a:p>
              <a:r>
                <a:rPr lang="en-US" dirty="0" smtClean="0">
                  <a:solidFill>
                    <a:schemeClr val="bg1"/>
                  </a:solidFill>
                </a:rPr>
                <a:t>Love, Harry. Love.</a:t>
              </a:r>
            </a:p>
            <a:p>
              <a:r>
                <a:rPr lang="zh-TW" altLang="en-US" dirty="0">
                  <a:solidFill>
                    <a:schemeClr val="bg1"/>
                  </a:solidFill>
                </a:rPr>
                <a:t>係愛</a:t>
              </a:r>
              <a:r>
                <a:rPr lang="zh-TW" altLang="en-US" dirty="0" smtClean="0">
                  <a:solidFill>
                    <a:schemeClr val="bg1"/>
                  </a:solidFill>
                </a:rPr>
                <a:t>呀</a:t>
              </a:r>
              <a:r>
                <a:rPr lang="en-US" altLang="zh-TW" dirty="0" smtClean="0">
                  <a:solidFill>
                    <a:schemeClr val="bg1"/>
                  </a:solidFill>
                </a:rPr>
                <a:t>, </a:t>
              </a:r>
              <a:r>
                <a:rPr lang="zh-TW" altLang="en-US" dirty="0" smtClean="0">
                  <a:solidFill>
                    <a:schemeClr val="bg1"/>
                  </a:solidFill>
                </a:rPr>
                <a:t>哈</a:t>
              </a:r>
              <a:r>
                <a:rPr lang="zh-TW" altLang="en-US" dirty="0">
                  <a:solidFill>
                    <a:schemeClr val="bg1"/>
                  </a:solidFill>
                </a:rPr>
                <a:t>利</a:t>
              </a:r>
              <a:endParaRPr lang="en-US" dirty="0">
                <a:solidFill>
                  <a:schemeClr val="bg1"/>
                </a:solidFill>
              </a:endParaRPr>
            </a:p>
          </p:txBody>
        </p:sp>
      </p:grpSp>
      <p:sp>
        <p:nvSpPr>
          <p:cNvPr id="8" name="TextBox 7"/>
          <p:cNvSpPr txBox="1"/>
          <p:nvPr/>
        </p:nvSpPr>
        <p:spPr>
          <a:xfrm>
            <a:off x="467544" y="5469031"/>
            <a:ext cx="7848872" cy="1200329"/>
          </a:xfrm>
          <a:prstGeom prst="rect">
            <a:avLst/>
          </a:prstGeom>
          <a:noFill/>
        </p:spPr>
        <p:txBody>
          <a:bodyPr wrap="square" rtlCol="0">
            <a:spAutoFit/>
          </a:bodyPr>
          <a:lstStyle/>
          <a:p>
            <a:r>
              <a:rPr lang="en-US" sz="1800" dirty="0"/>
              <a:t>We do day-trading, not because we’re short-term speculators or gamblers. It’s </a:t>
            </a:r>
            <a:r>
              <a:rPr lang="en-US" sz="1800" dirty="0" smtClean="0"/>
              <a:t>because we love our family as we </a:t>
            </a:r>
            <a:r>
              <a:rPr lang="en-US" sz="1800" b="1" dirty="0" smtClean="0">
                <a:solidFill>
                  <a:srgbClr val="0070C0"/>
                </a:solidFill>
              </a:rPr>
              <a:t>don’t have to monitor other markets </a:t>
            </a:r>
            <a:r>
              <a:rPr lang="en-US" sz="1800" dirty="0" smtClean="0"/>
              <a:t>when we back home.</a:t>
            </a:r>
            <a:endParaRPr lang="en-US" sz="1800" dirty="0"/>
          </a:p>
          <a:p>
            <a:endParaRPr lang="en-US" sz="1800" dirty="0"/>
          </a:p>
        </p:txBody>
      </p:sp>
    </p:spTree>
    <p:extLst>
      <p:ext uri="{BB962C8B-B14F-4D97-AF65-F5344CB8AC3E}">
        <p14:creationId xmlns:p14="http://schemas.microsoft.com/office/powerpoint/2010/main" val="909494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0" y="620713"/>
            <a:ext cx="8077200" cy="1000125"/>
          </a:xfrm>
        </p:spPr>
        <p:txBody>
          <a:bodyPr/>
          <a:lstStyle/>
          <a:p>
            <a:r>
              <a:rPr lang="en-US" dirty="0" smtClean="0"/>
              <a:t>Transaction Cost Analysis</a:t>
            </a:r>
            <a:endParaRPr lang="en-US" dirty="0"/>
          </a:p>
        </p:txBody>
      </p:sp>
      <p:sp>
        <p:nvSpPr>
          <p:cNvPr id="7" name="Content Placeholder 1"/>
          <p:cNvSpPr txBox="1">
            <a:spLocks/>
          </p:cNvSpPr>
          <p:nvPr/>
        </p:nvSpPr>
        <p:spPr>
          <a:xfrm>
            <a:off x="323529" y="1844824"/>
            <a:ext cx="4032448" cy="4464496"/>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800" dirty="0" smtClean="0"/>
              <a:t> </a:t>
            </a:r>
            <a:r>
              <a:rPr lang="en-US" sz="1600" b="1" u="sng" dirty="0" smtClean="0"/>
              <a:t>Pre-trade Analysis </a:t>
            </a:r>
          </a:p>
          <a:p>
            <a:pPr>
              <a:buFont typeface="Arial" panose="020B0604020202020204" pitchFamily="34" charset="0"/>
              <a:buChar char="•"/>
            </a:pPr>
            <a:r>
              <a:rPr lang="en-US" sz="1600" dirty="0" smtClean="0"/>
              <a:t>is </a:t>
            </a:r>
            <a:r>
              <a:rPr lang="en-US" sz="1600" dirty="0"/>
              <a:t>the process of taking known parameters of a planned trade and </a:t>
            </a:r>
            <a:r>
              <a:rPr lang="en-US" sz="1600" b="1" dirty="0">
                <a:solidFill>
                  <a:srgbClr val="0070C0"/>
                </a:solidFill>
              </a:rPr>
              <a:t>determining an execution strategy that will minimize the cost of transacting for a given level of acceptable risk</a:t>
            </a:r>
            <a:r>
              <a:rPr lang="en-US" sz="1600" dirty="0"/>
              <a:t>. </a:t>
            </a:r>
            <a:r>
              <a:rPr lang="en-US" sz="1600" dirty="0" smtClean="0"/>
              <a:t/>
            </a:r>
            <a:br>
              <a:rPr lang="en-US" sz="1600" dirty="0" smtClean="0"/>
            </a:br>
            <a:endParaRPr lang="en-US" sz="1600" dirty="0" smtClean="0"/>
          </a:p>
          <a:p>
            <a:pPr>
              <a:buFont typeface="Arial" panose="020B0604020202020204" pitchFamily="34" charset="0"/>
              <a:buChar char="•"/>
            </a:pPr>
            <a:r>
              <a:rPr lang="en-US" sz="1600" dirty="0" smtClean="0"/>
              <a:t>it </a:t>
            </a:r>
            <a:r>
              <a:rPr lang="en-US" sz="1600" dirty="0"/>
              <a:t>is not possible to reduce both projected </a:t>
            </a:r>
            <a:r>
              <a:rPr lang="en-US" sz="1600" b="1" dirty="0">
                <a:solidFill>
                  <a:srgbClr val="0070C0"/>
                </a:solidFill>
              </a:rPr>
              <a:t>risk and cost </a:t>
            </a:r>
            <a:r>
              <a:rPr lang="en-US" sz="1600" dirty="0"/>
              <a:t>past a certain efficient frontier, since reducing risk tolerance requires limiting market exposure and thus trading faster. In this situation, market impact cost is much greater than for trades that accept greater risk and are executed more slowly.</a:t>
            </a:r>
          </a:p>
          <a:p>
            <a:endParaRPr lang="en-US" sz="1800" dirty="0" smtClean="0"/>
          </a:p>
        </p:txBody>
      </p:sp>
      <p:pic>
        <p:nvPicPr>
          <p:cNvPr id="2050" name="Picture 2" descr="Estimate market-impact cost of order execution - MATLAB costCurves -  MathWorks 中国"/>
          <p:cNvPicPr>
            <a:picLocks noChangeAspect="1" noChangeArrowheads="1"/>
          </p:cNvPicPr>
          <p:nvPr/>
        </p:nvPicPr>
        <p:blipFill rotWithShape="1">
          <a:blip r:embed="rId3">
            <a:extLst>
              <a:ext uri="{28A0092B-C50C-407E-A947-70E740481C1C}">
                <a14:useLocalDpi xmlns:a14="http://schemas.microsoft.com/office/drawing/2010/main" val="0"/>
              </a:ext>
            </a:extLst>
          </a:blip>
          <a:srcRect l="4499" t="16251" r="5049" b="2241"/>
          <a:stretch/>
        </p:blipFill>
        <p:spPr bwMode="auto">
          <a:xfrm>
            <a:off x="4499992" y="2132856"/>
            <a:ext cx="3994540" cy="31996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2722679"/>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0" y="620713"/>
            <a:ext cx="8077200" cy="1000125"/>
          </a:xfrm>
        </p:spPr>
        <p:txBody>
          <a:bodyPr/>
          <a:lstStyle/>
          <a:p>
            <a:r>
              <a:rPr lang="en-US" dirty="0" smtClean="0"/>
              <a:t>Transaction Cost Analysis</a:t>
            </a:r>
            <a:endParaRPr lang="en-US" dirty="0"/>
          </a:p>
        </p:txBody>
      </p:sp>
      <p:sp>
        <p:nvSpPr>
          <p:cNvPr id="7" name="Content Placeholder 1"/>
          <p:cNvSpPr txBox="1">
            <a:spLocks/>
          </p:cNvSpPr>
          <p:nvPr/>
        </p:nvSpPr>
        <p:spPr>
          <a:xfrm>
            <a:off x="323528" y="1772816"/>
            <a:ext cx="4248472" cy="3528392"/>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800" dirty="0" smtClean="0"/>
              <a:t> </a:t>
            </a:r>
            <a:r>
              <a:rPr lang="en-US" sz="1600" b="1" u="sng" dirty="0" smtClean="0"/>
              <a:t>Pre-trade Analysis Examples </a:t>
            </a:r>
          </a:p>
          <a:p>
            <a:pPr>
              <a:buFont typeface="Arial" panose="020B0604020202020204" pitchFamily="34" charset="0"/>
              <a:buChar char="•"/>
            </a:pPr>
            <a:endParaRPr lang="en-US" sz="1600" dirty="0" smtClean="0"/>
          </a:p>
          <a:p>
            <a:pPr>
              <a:buFont typeface="Arial" panose="020B0604020202020204" pitchFamily="34" charset="0"/>
              <a:buChar char="•"/>
            </a:pPr>
            <a:r>
              <a:rPr lang="en-US" sz="1600" b="1" dirty="0" smtClean="0"/>
              <a:t>VWAP</a:t>
            </a:r>
            <a:r>
              <a:rPr lang="en-US" sz="1600" dirty="0" smtClean="0"/>
              <a:t>: “Ahead-of-behind” window size, order book parameters (imbalance, spread) weightings</a:t>
            </a:r>
          </a:p>
          <a:p>
            <a:pPr>
              <a:buFont typeface="Arial" panose="020B0604020202020204" pitchFamily="34" charset="0"/>
              <a:buChar char="•"/>
            </a:pPr>
            <a:endParaRPr lang="en-US" sz="1600" dirty="0" smtClean="0"/>
          </a:p>
          <a:p>
            <a:pPr>
              <a:buFont typeface="Arial" panose="020B0604020202020204" pitchFamily="34" charset="0"/>
              <a:buChar char="•"/>
            </a:pPr>
            <a:r>
              <a:rPr lang="en-US" sz="1600" b="1" dirty="0" smtClean="0"/>
              <a:t>Implementation Shortfall:</a:t>
            </a:r>
            <a:r>
              <a:rPr lang="en-US" sz="1600" dirty="0" smtClean="0"/>
              <a:t> participation% in different price level</a:t>
            </a:r>
          </a:p>
          <a:p>
            <a:pPr>
              <a:buFont typeface="Arial" panose="020B0604020202020204" pitchFamily="34" charset="0"/>
              <a:buChar char="•"/>
            </a:pPr>
            <a:endParaRPr lang="en-US" sz="1600" dirty="0" smtClean="0"/>
          </a:p>
          <a:p>
            <a:pPr>
              <a:buFont typeface="Arial" panose="020B0604020202020204" pitchFamily="34" charset="0"/>
              <a:buChar char="•"/>
            </a:pPr>
            <a:r>
              <a:rPr lang="en-US" sz="1600" b="1" dirty="0" smtClean="0"/>
              <a:t>Market-on-Close</a:t>
            </a:r>
            <a:r>
              <a:rPr lang="en-US" sz="1600" dirty="0" smtClean="0"/>
              <a:t>: </a:t>
            </a:r>
            <a:r>
              <a:rPr lang="en-US" sz="1600" dirty="0" err="1" smtClean="0"/>
              <a:t>PreTrade</a:t>
            </a:r>
            <a:r>
              <a:rPr lang="en-US" sz="1600" dirty="0" smtClean="0"/>
              <a:t>% vs </a:t>
            </a:r>
            <a:r>
              <a:rPr lang="en-US" sz="1600" dirty="0" err="1" smtClean="0"/>
              <a:t>onClose</a:t>
            </a:r>
            <a:r>
              <a:rPr lang="en-US" sz="1600" dirty="0" smtClean="0"/>
              <a:t>%, the </a:t>
            </a:r>
            <a:r>
              <a:rPr lang="en-US" sz="1600" dirty="0" err="1" smtClean="0"/>
              <a:t>PreTrade</a:t>
            </a:r>
            <a:r>
              <a:rPr lang="en-US" sz="1600" dirty="0" smtClean="0"/>
              <a:t> curve starting time and shape</a:t>
            </a:r>
          </a:p>
          <a:p>
            <a:endParaRPr lang="en-US" sz="1800" dirty="0" smtClean="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59759" y="2521495"/>
            <a:ext cx="4376737" cy="2779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ight Arrow 3"/>
          <p:cNvSpPr/>
          <p:nvPr/>
        </p:nvSpPr>
        <p:spPr>
          <a:xfrm>
            <a:off x="4211960" y="3573016"/>
            <a:ext cx="360040" cy="33833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543406" y="5698122"/>
            <a:ext cx="7484978" cy="861774"/>
          </a:xfrm>
          <a:prstGeom prst="rect">
            <a:avLst/>
          </a:prstGeom>
          <a:noFill/>
        </p:spPr>
        <p:txBody>
          <a:bodyPr wrap="square" rtlCol="0">
            <a:spAutoFit/>
          </a:bodyPr>
          <a:lstStyle/>
          <a:p>
            <a:r>
              <a:rPr lang="en-US" sz="1600" dirty="0" smtClean="0"/>
              <a:t>The above analysis are mostly based </a:t>
            </a:r>
            <a:r>
              <a:rPr lang="en-US" sz="1600" dirty="0"/>
              <a:t>on stock price </a:t>
            </a:r>
            <a:r>
              <a:rPr lang="en-US" sz="1600" b="1" dirty="0">
                <a:solidFill>
                  <a:srgbClr val="0070C0"/>
                </a:solidFill>
              </a:rPr>
              <a:t>volatility</a:t>
            </a:r>
            <a:r>
              <a:rPr lang="en-US" sz="1600" dirty="0"/>
              <a:t>, </a:t>
            </a:r>
            <a:r>
              <a:rPr lang="en-US" sz="1600" b="1" dirty="0">
                <a:solidFill>
                  <a:srgbClr val="0070C0"/>
                </a:solidFill>
              </a:rPr>
              <a:t>liquidity</a:t>
            </a:r>
            <a:r>
              <a:rPr lang="en-US" sz="1600" dirty="0">
                <a:solidFill>
                  <a:srgbClr val="0070C0"/>
                </a:solidFill>
              </a:rPr>
              <a:t> </a:t>
            </a:r>
            <a:r>
              <a:rPr lang="en-US" sz="1600" dirty="0" smtClean="0"/>
              <a:t>(ADV) and </a:t>
            </a:r>
            <a:r>
              <a:rPr lang="en-US" sz="1600" b="1" dirty="0">
                <a:solidFill>
                  <a:srgbClr val="0070C0"/>
                </a:solidFill>
              </a:rPr>
              <a:t>order book features </a:t>
            </a:r>
            <a:r>
              <a:rPr lang="en-US" sz="1600" dirty="0" smtClean="0"/>
              <a:t>(average queue size, spread etc.) </a:t>
            </a:r>
            <a:endParaRPr lang="en-US" sz="1600" dirty="0"/>
          </a:p>
          <a:p>
            <a:endParaRPr lang="en-US" dirty="0"/>
          </a:p>
        </p:txBody>
      </p:sp>
    </p:spTree>
    <p:extLst>
      <p:ext uri="{BB962C8B-B14F-4D97-AF65-F5344CB8AC3E}">
        <p14:creationId xmlns:p14="http://schemas.microsoft.com/office/powerpoint/2010/main" val="1096485581"/>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0" y="620713"/>
            <a:ext cx="8077200" cy="1000125"/>
          </a:xfrm>
        </p:spPr>
        <p:txBody>
          <a:bodyPr/>
          <a:lstStyle/>
          <a:p>
            <a:r>
              <a:rPr lang="en-US" dirty="0" smtClean="0"/>
              <a:t>Transaction Cost Analysis</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600" b="1" u="sng" dirty="0" smtClean="0"/>
              <a:t>Post-trade Analysis</a:t>
            </a:r>
            <a:r>
              <a:rPr lang="en-US" sz="1600" dirty="0" smtClean="0"/>
              <a:t> </a:t>
            </a:r>
          </a:p>
          <a:p>
            <a:pPr>
              <a:buFont typeface="Arial" panose="020B0604020202020204" pitchFamily="34" charset="0"/>
              <a:buChar char="•"/>
            </a:pPr>
            <a:endParaRPr lang="en-US" sz="1600" dirty="0" smtClean="0"/>
          </a:p>
          <a:p>
            <a:pPr>
              <a:buFont typeface="Arial" panose="020B0604020202020204" pitchFamily="34" charset="0"/>
              <a:buChar char="•"/>
            </a:pPr>
            <a:r>
              <a:rPr lang="en-US" sz="1600" dirty="0" smtClean="0"/>
              <a:t>Recording </a:t>
            </a:r>
            <a:r>
              <a:rPr lang="en-US" sz="1600" dirty="0"/>
              <a:t>the data from previous trading periods, including </a:t>
            </a:r>
            <a:r>
              <a:rPr lang="en-US" sz="1600" b="1" dirty="0">
                <a:solidFill>
                  <a:srgbClr val="0070C0"/>
                </a:solidFill>
              </a:rPr>
              <a:t>trade timing, arrival price, average execution price, and relevant details about market movement</a:t>
            </a:r>
            <a:r>
              <a:rPr lang="en-US" sz="1600" dirty="0"/>
              <a:t>. </a:t>
            </a:r>
            <a:endParaRPr lang="en-US" sz="1600" dirty="0" smtClean="0"/>
          </a:p>
          <a:p>
            <a:pPr>
              <a:buFont typeface="Arial" panose="020B0604020202020204" pitchFamily="34" charset="0"/>
              <a:buChar char="•"/>
            </a:pPr>
            <a:endParaRPr lang="en-US" sz="1600" dirty="0" smtClean="0"/>
          </a:p>
          <a:p>
            <a:pPr>
              <a:buFont typeface="Arial" panose="020B0604020202020204" pitchFamily="34" charset="0"/>
              <a:buChar char="•"/>
            </a:pPr>
            <a:r>
              <a:rPr lang="en-US" sz="1600" dirty="0" smtClean="0"/>
              <a:t>These </a:t>
            </a:r>
            <a:r>
              <a:rPr lang="en-US" sz="1600" dirty="0"/>
              <a:t>data are then measured and </a:t>
            </a:r>
            <a:r>
              <a:rPr lang="en-US" sz="1600" b="1" dirty="0">
                <a:solidFill>
                  <a:srgbClr val="0070C0"/>
                </a:solidFill>
              </a:rPr>
              <a:t>compared to several benchmarks</a:t>
            </a:r>
            <a:r>
              <a:rPr lang="en-US" sz="1600" dirty="0"/>
              <a:t>, such as the volume-weighted average price, time-weighted average price, participation-weighted average price, or a variety of other measures. </a:t>
            </a:r>
            <a:endParaRPr lang="en-US" sz="1600" dirty="0" smtClean="0"/>
          </a:p>
          <a:p>
            <a:pPr>
              <a:buFont typeface="Arial" panose="020B0604020202020204" pitchFamily="34" charset="0"/>
              <a:buChar char="•"/>
            </a:pPr>
            <a:endParaRPr lang="en-US" sz="1600" dirty="0"/>
          </a:p>
          <a:p>
            <a:pPr>
              <a:buFont typeface="Arial" panose="020B0604020202020204" pitchFamily="34" charset="0"/>
              <a:buChar char="•"/>
            </a:pPr>
            <a:r>
              <a:rPr lang="en-US" sz="1600" dirty="0" smtClean="0"/>
              <a:t>Implementation </a:t>
            </a:r>
            <a:r>
              <a:rPr lang="en-US" sz="1600" dirty="0"/>
              <a:t>shortfall is a commonly targeted benchmark, which is the sum of all </a:t>
            </a:r>
            <a:r>
              <a:rPr lang="en-US" sz="1600" b="1" dirty="0" smtClean="0">
                <a:solidFill>
                  <a:srgbClr val="0070C0"/>
                </a:solidFill>
              </a:rPr>
              <a:t>explicit costs</a:t>
            </a:r>
            <a:r>
              <a:rPr lang="en-US" sz="1600" dirty="0" smtClean="0"/>
              <a:t> (transaction cost, spread) </a:t>
            </a:r>
            <a:r>
              <a:rPr lang="en-US" sz="1600" dirty="0"/>
              <a:t>and </a:t>
            </a:r>
            <a:r>
              <a:rPr lang="en-US" sz="1600" b="1" dirty="0">
                <a:solidFill>
                  <a:srgbClr val="0070C0"/>
                </a:solidFill>
              </a:rPr>
              <a:t>implicit costs </a:t>
            </a:r>
            <a:r>
              <a:rPr lang="en-US" sz="1600" dirty="0" smtClean="0"/>
              <a:t>(market impact, </a:t>
            </a:r>
            <a:r>
              <a:rPr lang="en-US" sz="1600" dirty="0"/>
              <a:t>delay cost, and opportunity </a:t>
            </a:r>
            <a:r>
              <a:rPr lang="en-US" sz="1600" dirty="0" smtClean="0"/>
              <a:t>cost)</a:t>
            </a:r>
          </a:p>
          <a:p>
            <a:pPr>
              <a:buFont typeface="Arial" panose="020B0604020202020204" pitchFamily="34" charset="0"/>
              <a:buChar char="•"/>
            </a:pPr>
            <a:endParaRPr lang="en-US" sz="1600" dirty="0" smtClean="0"/>
          </a:p>
          <a:p>
            <a:pPr>
              <a:buFont typeface="Arial" panose="020B0604020202020204" pitchFamily="34" charset="0"/>
              <a:buChar char="•"/>
            </a:pPr>
            <a:r>
              <a:rPr lang="en-US" sz="1600" dirty="0" smtClean="0"/>
              <a:t>After </a:t>
            </a:r>
            <a:r>
              <a:rPr lang="en-US" sz="1600" dirty="0"/>
              <a:t>measurement, costs must be attributed to their underlying causes. </a:t>
            </a:r>
            <a:r>
              <a:rPr lang="en-US" sz="1600" dirty="0" smtClean="0"/>
              <a:t>This </a:t>
            </a:r>
            <a:r>
              <a:rPr lang="en-US" sz="1600" dirty="0"/>
              <a:t>analysis is used to </a:t>
            </a:r>
            <a:r>
              <a:rPr lang="en-US" sz="1600" b="1" dirty="0">
                <a:solidFill>
                  <a:srgbClr val="0070C0"/>
                </a:solidFill>
              </a:rPr>
              <a:t>evaluate performance and monitor future transactions</a:t>
            </a:r>
            <a:r>
              <a:rPr lang="en-US" sz="1600" dirty="0"/>
              <a:t>.</a:t>
            </a:r>
          </a:p>
          <a:p>
            <a:endParaRPr lang="en-US" sz="1800" dirty="0" smtClean="0"/>
          </a:p>
        </p:txBody>
      </p:sp>
    </p:spTree>
    <p:extLst>
      <p:ext uri="{BB962C8B-B14F-4D97-AF65-F5344CB8AC3E}">
        <p14:creationId xmlns:p14="http://schemas.microsoft.com/office/powerpoint/2010/main" val="1739556834"/>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0" y="620713"/>
            <a:ext cx="8077200" cy="1000125"/>
          </a:xfrm>
        </p:spPr>
        <p:txBody>
          <a:bodyPr/>
          <a:lstStyle/>
          <a:p>
            <a:r>
              <a:rPr lang="en-US" dirty="0" smtClean="0"/>
              <a:t>Transaction Cost Analysis</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600" b="1" u="sng" dirty="0" smtClean="0"/>
              <a:t>Post-trade Analysis Example</a:t>
            </a:r>
            <a:r>
              <a:rPr lang="en-US" sz="1600" dirty="0" smtClean="0"/>
              <a:t> </a:t>
            </a:r>
          </a:p>
          <a:p>
            <a:pPr>
              <a:buFont typeface="Arial" panose="020B0604020202020204" pitchFamily="34" charset="0"/>
              <a:buChar char="•"/>
            </a:pPr>
            <a:endParaRPr lang="en-US" sz="1600" dirty="0" smtClean="0"/>
          </a:p>
          <a:p>
            <a:pPr>
              <a:buFont typeface="Arial" panose="020B0604020202020204" pitchFamily="34" charset="0"/>
              <a:buChar char="•"/>
            </a:pPr>
            <a:r>
              <a:rPr lang="en-US" sz="1600" b="1" dirty="0" smtClean="0"/>
              <a:t>VWAP</a:t>
            </a:r>
            <a:r>
              <a:rPr lang="en-US" sz="1600" dirty="0" smtClean="0"/>
              <a:t>: measure the % of executions on </a:t>
            </a:r>
            <a:r>
              <a:rPr lang="en-US" sz="1600" b="1" dirty="0" smtClean="0">
                <a:solidFill>
                  <a:srgbClr val="0070C0"/>
                </a:solidFill>
              </a:rPr>
              <a:t>Passive Touch</a:t>
            </a:r>
            <a:r>
              <a:rPr lang="en-US" sz="1600" dirty="0" smtClean="0"/>
              <a:t> vs </a:t>
            </a:r>
            <a:r>
              <a:rPr lang="en-US" sz="1600" b="1" dirty="0">
                <a:solidFill>
                  <a:srgbClr val="0070C0"/>
                </a:solidFill>
              </a:rPr>
              <a:t>Aggressive </a:t>
            </a:r>
            <a:r>
              <a:rPr lang="en-US" sz="1600" b="1" dirty="0" smtClean="0">
                <a:solidFill>
                  <a:srgbClr val="0070C0"/>
                </a:solidFill>
              </a:rPr>
              <a:t>Touch</a:t>
            </a:r>
          </a:p>
          <a:p>
            <a:pPr>
              <a:buFont typeface="Arial" panose="020B0604020202020204" pitchFamily="34" charset="0"/>
              <a:buChar char="•"/>
            </a:pPr>
            <a:endParaRPr lang="en-US" sz="1600" b="1" dirty="0">
              <a:solidFill>
                <a:srgbClr val="0070C0"/>
              </a:solidFill>
            </a:endParaRPr>
          </a:p>
          <a:p>
            <a:pPr>
              <a:buFont typeface="Arial" panose="020B0604020202020204" pitchFamily="34" charset="0"/>
              <a:buChar char="•"/>
            </a:pPr>
            <a:r>
              <a:rPr lang="en-US" sz="1600" dirty="0" smtClean="0"/>
              <a:t>For </a:t>
            </a:r>
            <a:r>
              <a:rPr lang="en-US" sz="1600" b="1" dirty="0">
                <a:solidFill>
                  <a:srgbClr val="0070C0"/>
                </a:solidFill>
              </a:rPr>
              <a:t>Buy orders</a:t>
            </a:r>
            <a:r>
              <a:rPr lang="en-US" sz="1600" dirty="0" smtClean="0"/>
              <a:t>, </a:t>
            </a:r>
            <a:r>
              <a:rPr lang="en-US" sz="1600" b="1" dirty="0">
                <a:solidFill>
                  <a:srgbClr val="0070C0"/>
                </a:solidFill>
              </a:rPr>
              <a:t>Passive Touch </a:t>
            </a:r>
            <a:r>
              <a:rPr lang="en-US" sz="1600" dirty="0" smtClean="0"/>
              <a:t>is the executions happens on the </a:t>
            </a:r>
            <a:r>
              <a:rPr lang="en-US" sz="1600" b="1" dirty="0">
                <a:solidFill>
                  <a:srgbClr val="0070C0"/>
                </a:solidFill>
              </a:rPr>
              <a:t>Bid side</a:t>
            </a:r>
            <a:r>
              <a:rPr lang="en-US" sz="1600" dirty="0" smtClean="0"/>
              <a:t>, while </a:t>
            </a:r>
            <a:r>
              <a:rPr lang="en-US" sz="1600" b="1" dirty="0">
                <a:solidFill>
                  <a:srgbClr val="0070C0"/>
                </a:solidFill>
              </a:rPr>
              <a:t>Aggressive Touch </a:t>
            </a:r>
            <a:r>
              <a:rPr lang="en-US" sz="1600" dirty="0" smtClean="0"/>
              <a:t>happens on the </a:t>
            </a:r>
            <a:r>
              <a:rPr lang="en-US" sz="1600" b="1" dirty="0">
                <a:solidFill>
                  <a:srgbClr val="0070C0"/>
                </a:solidFill>
              </a:rPr>
              <a:t>Ask side</a:t>
            </a:r>
            <a:r>
              <a:rPr lang="en-US" sz="1600" dirty="0" smtClean="0"/>
              <a:t>. Vice versa for the Sell orders.</a:t>
            </a:r>
          </a:p>
          <a:p>
            <a:pPr>
              <a:buFont typeface="Arial" panose="020B0604020202020204" pitchFamily="34" charset="0"/>
              <a:buChar char="•"/>
            </a:pPr>
            <a:endParaRPr lang="en-US" sz="1600" dirty="0" smtClean="0"/>
          </a:p>
          <a:p>
            <a:pPr>
              <a:buFont typeface="Arial" panose="020B0604020202020204" pitchFamily="34" charset="0"/>
              <a:buChar char="•"/>
            </a:pPr>
            <a:r>
              <a:rPr lang="en-US" sz="1600" dirty="0" smtClean="0"/>
              <a:t>Aggressive Touch </a:t>
            </a:r>
            <a:r>
              <a:rPr lang="en-US" sz="1600" b="1" dirty="0">
                <a:solidFill>
                  <a:srgbClr val="0070C0"/>
                </a:solidFill>
              </a:rPr>
              <a:t>demands liquidity immediately </a:t>
            </a:r>
            <a:r>
              <a:rPr lang="en-US" sz="1600" dirty="0" smtClean="0"/>
              <a:t>and has to </a:t>
            </a:r>
            <a:r>
              <a:rPr lang="en-US" sz="1600" b="1" dirty="0">
                <a:solidFill>
                  <a:srgbClr val="0070C0"/>
                </a:solidFill>
              </a:rPr>
              <a:t>pay the spread </a:t>
            </a:r>
            <a:r>
              <a:rPr lang="en-US" sz="1600" dirty="0" smtClean="0"/>
              <a:t>to get the execution. Spread cost is one major type of transaction cost in execution.</a:t>
            </a:r>
          </a:p>
        </p:txBody>
      </p:sp>
      <p:graphicFrame>
        <p:nvGraphicFramePr>
          <p:cNvPr id="6" name="Table 5"/>
          <p:cNvGraphicFramePr>
            <a:graphicFrameLocks noGrp="1"/>
          </p:cNvGraphicFramePr>
          <p:nvPr>
            <p:extLst>
              <p:ext uri="{D42A27DB-BD31-4B8C-83A1-F6EECF244321}">
                <p14:modId xmlns:p14="http://schemas.microsoft.com/office/powerpoint/2010/main" val="1055924612"/>
              </p:ext>
            </p:extLst>
          </p:nvPr>
        </p:nvGraphicFramePr>
        <p:xfrm>
          <a:off x="2267744" y="4797152"/>
          <a:ext cx="4248472" cy="1451480"/>
        </p:xfrm>
        <a:graphic>
          <a:graphicData uri="http://schemas.openxmlformats.org/drawingml/2006/table">
            <a:tbl>
              <a:tblPr firstRow="1" firstCol="1" bandRow="1">
                <a:tableStyleId>{5C22544A-7EE6-4342-B048-85BDC9FD1C3A}</a:tableStyleId>
              </a:tblPr>
              <a:tblGrid>
                <a:gridCol w="1184365"/>
                <a:gridCol w="975875"/>
                <a:gridCol w="792088"/>
                <a:gridCol w="1296144"/>
              </a:tblGrid>
              <a:tr h="203167">
                <a:tc>
                  <a:txBody>
                    <a:bodyPr/>
                    <a:lstStyle/>
                    <a:p>
                      <a:pPr algn="r">
                        <a:lnSpc>
                          <a:spcPct val="115000"/>
                        </a:lnSpc>
                        <a:spcAft>
                          <a:spcPts val="0"/>
                        </a:spcAft>
                      </a:pPr>
                      <a:r>
                        <a:rPr lang="en-US" sz="1400" u="sng" dirty="0">
                          <a:effectLst/>
                        </a:rPr>
                        <a:t>Size</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dirty="0">
                          <a:effectLst/>
                        </a:rPr>
                        <a:t>Bid</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a:effectLst/>
                        </a:rPr>
                        <a:t>Ask</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dirty="0">
                          <a:effectLst/>
                        </a:rPr>
                        <a:t>Size</a:t>
                      </a:r>
                      <a:endParaRPr lang="en-US" sz="1400" dirty="0">
                        <a:effectLst/>
                        <a:latin typeface="Calibri"/>
                        <a:ea typeface="新細明體"/>
                        <a:cs typeface="Times New Roman"/>
                      </a:endParaRPr>
                    </a:p>
                  </a:txBody>
                  <a:tcPr marL="68580" marR="68580" marT="0" marB="0"/>
                </a:tc>
              </a:tr>
              <a:tr h="406334">
                <a:tc>
                  <a:txBody>
                    <a:bodyPr/>
                    <a:lstStyle/>
                    <a:p>
                      <a:pPr algn="r">
                        <a:lnSpc>
                          <a:spcPct val="115000"/>
                        </a:lnSpc>
                        <a:spcAft>
                          <a:spcPts val="0"/>
                        </a:spcAft>
                      </a:pPr>
                      <a:r>
                        <a:rPr lang="en-US" sz="1400" dirty="0" smtClean="0">
                          <a:effectLst/>
                        </a:rPr>
                        <a:t>30,000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a:effectLst/>
                        </a:rPr>
                        <a:t>9.5</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9.6</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b="1" kern="1200" dirty="0">
                          <a:solidFill>
                            <a:schemeClr val="lt1"/>
                          </a:solidFill>
                          <a:effectLst/>
                          <a:latin typeface="+mn-lt"/>
                          <a:ea typeface="+mn-ea"/>
                          <a:cs typeface="+mn-cs"/>
                        </a:rPr>
                        <a:t>20,000</a:t>
                      </a:r>
                    </a:p>
                  </a:txBody>
                  <a:tcPr marL="68580" marR="68580" marT="0" marB="0">
                    <a:solidFill>
                      <a:schemeClr val="accent1"/>
                    </a:solidFill>
                  </a:tcPr>
                </a:tc>
              </a:tr>
              <a:tr h="399891">
                <a:tc>
                  <a:txBody>
                    <a:bodyPr/>
                    <a:lstStyle/>
                    <a:p>
                      <a:pPr algn="r">
                        <a:lnSpc>
                          <a:spcPct val="115000"/>
                        </a:lnSpc>
                        <a:spcAft>
                          <a:spcPts val="0"/>
                        </a:spcAft>
                      </a:pPr>
                      <a:r>
                        <a:rPr lang="en-US" sz="1400">
                          <a:effectLst/>
                        </a:rPr>
                        <a:t>500,000</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a:effectLst/>
                        </a:rPr>
                        <a:t>9.4</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a:effectLst/>
                        </a:rPr>
                        <a:t>9.7</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b="1" kern="1200" dirty="0">
                          <a:solidFill>
                            <a:schemeClr val="lt1"/>
                          </a:solidFill>
                          <a:effectLst/>
                          <a:latin typeface="+mn-lt"/>
                          <a:ea typeface="+mn-ea"/>
                          <a:cs typeface="+mn-cs"/>
                        </a:rPr>
                        <a:t>50,000</a:t>
                      </a:r>
                    </a:p>
                  </a:txBody>
                  <a:tcPr marL="68580" marR="68580" marT="0" marB="0">
                    <a:solidFill>
                      <a:schemeClr val="accent1"/>
                    </a:solidFill>
                  </a:tcPr>
                </a:tc>
              </a:tr>
              <a:tr h="399891">
                <a:tc>
                  <a:txBody>
                    <a:bodyPr/>
                    <a:lstStyle/>
                    <a:p>
                      <a:pPr algn="r">
                        <a:lnSpc>
                          <a:spcPct val="115000"/>
                        </a:lnSpc>
                        <a:spcAft>
                          <a:spcPts val="0"/>
                        </a:spcAft>
                      </a:pPr>
                      <a:r>
                        <a:rPr lang="en-US" sz="1400" dirty="0">
                          <a:effectLst/>
                        </a:rPr>
                        <a:t>700,000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9.3</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a:effectLst/>
                        </a:rPr>
                        <a:t>9.8</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b="1" kern="1200" dirty="0">
                          <a:solidFill>
                            <a:schemeClr val="lt1"/>
                          </a:solidFill>
                          <a:effectLst/>
                          <a:latin typeface="+mn-lt"/>
                          <a:ea typeface="+mn-ea"/>
                          <a:cs typeface="+mn-cs"/>
                        </a:rPr>
                        <a:t>80,000</a:t>
                      </a:r>
                    </a:p>
                  </a:txBody>
                  <a:tcPr marL="68580" marR="68580" marT="0" marB="0">
                    <a:solidFill>
                      <a:schemeClr val="accent1"/>
                    </a:solidFill>
                  </a:tcPr>
                </a:tc>
              </a:tr>
            </a:tbl>
          </a:graphicData>
        </a:graphic>
      </p:graphicFrame>
      <p:sp>
        <p:nvSpPr>
          <p:cNvPr id="2" name="Right Arrow 1"/>
          <p:cNvSpPr/>
          <p:nvPr/>
        </p:nvSpPr>
        <p:spPr>
          <a:xfrm>
            <a:off x="899592" y="4785832"/>
            <a:ext cx="1296144" cy="1008112"/>
          </a:xfrm>
          <a:prstGeom prst="rightArrow">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Passive Touch</a:t>
            </a:r>
            <a:endParaRPr lang="en-US" sz="1400" dirty="0"/>
          </a:p>
        </p:txBody>
      </p:sp>
      <p:sp>
        <p:nvSpPr>
          <p:cNvPr id="4" name="Left Arrow 3"/>
          <p:cNvSpPr/>
          <p:nvPr/>
        </p:nvSpPr>
        <p:spPr>
          <a:xfrm>
            <a:off x="6588224" y="4857840"/>
            <a:ext cx="1440160" cy="936104"/>
          </a:xfrm>
          <a:prstGeom prst="leftArrow">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Aggressive Touch</a:t>
            </a:r>
            <a:endParaRPr lang="en-US" sz="1400" dirty="0"/>
          </a:p>
        </p:txBody>
      </p:sp>
      <p:sp>
        <p:nvSpPr>
          <p:cNvPr id="8" name="TextBox 7"/>
          <p:cNvSpPr txBox="1"/>
          <p:nvPr/>
        </p:nvSpPr>
        <p:spPr>
          <a:xfrm>
            <a:off x="3203848" y="4365104"/>
            <a:ext cx="2089033" cy="338554"/>
          </a:xfrm>
          <a:prstGeom prst="rect">
            <a:avLst/>
          </a:prstGeom>
          <a:noFill/>
        </p:spPr>
        <p:txBody>
          <a:bodyPr wrap="none" rtlCol="0">
            <a:spAutoFit/>
          </a:bodyPr>
          <a:lstStyle/>
          <a:p>
            <a:r>
              <a:rPr lang="en-US" sz="1600" b="1" dirty="0" smtClean="0"/>
              <a:t>Buy Order Example</a:t>
            </a:r>
            <a:endParaRPr lang="en-US" sz="1600" b="1" dirty="0"/>
          </a:p>
        </p:txBody>
      </p:sp>
    </p:spTree>
    <p:extLst>
      <p:ext uri="{BB962C8B-B14F-4D97-AF65-F5344CB8AC3E}">
        <p14:creationId xmlns:p14="http://schemas.microsoft.com/office/powerpoint/2010/main" val="488816972"/>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83232" y="620688"/>
            <a:ext cx="8077200" cy="1000125"/>
          </a:xfrm>
        </p:spPr>
        <p:txBody>
          <a:bodyPr/>
          <a:lstStyle/>
          <a:p>
            <a:pPr marL="457200" indent="-457200"/>
            <a:r>
              <a:rPr lang="en-US" dirty="0"/>
              <a:t>Develop Automated Trading System</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800" dirty="0" smtClean="0">
                <a:hlinkClick r:id="rId3"/>
              </a:rPr>
              <a:t>Cyan Spring </a:t>
            </a:r>
            <a:r>
              <a:rPr lang="en-US" sz="1800" dirty="0" smtClean="0"/>
              <a:t>– Java based Algo framework</a:t>
            </a:r>
          </a:p>
          <a:p>
            <a:pPr>
              <a:buFont typeface="Arial" panose="020B0604020202020204" pitchFamily="34" charset="0"/>
              <a:buChar char="•"/>
            </a:pPr>
            <a:r>
              <a:rPr lang="en-US" sz="1800" dirty="0" smtClean="0">
                <a:hlinkClick r:id="rId4"/>
              </a:rPr>
              <a:t>Strategy Code Examples</a:t>
            </a:r>
            <a:endParaRPr lang="en-US" sz="1800" dirty="0"/>
          </a:p>
          <a:p>
            <a:pPr>
              <a:buFont typeface="Arial" panose="020B0604020202020204" pitchFamily="34" charset="0"/>
              <a:buChar char="•"/>
            </a:pPr>
            <a:r>
              <a:rPr lang="en-US" sz="1800" dirty="0" smtClean="0">
                <a:hlinkClick r:id="rId5"/>
              </a:rPr>
              <a:t>VWAP Demo</a:t>
            </a:r>
            <a:endParaRPr lang="en-US" sz="1800" dirty="0" smtClean="0"/>
          </a:p>
          <a:p>
            <a:endParaRPr lang="en-US" sz="2000" dirty="0"/>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134</a:t>
            </a:fld>
            <a:endParaRPr lang="en-US" sz="1400" dirty="0">
              <a:latin typeface="Arial" charset="0"/>
            </a:endParaRPr>
          </a:p>
        </p:txBody>
      </p:sp>
      <p:pic>
        <p:nvPicPr>
          <p:cNvPr id="6146" name="Picture 2" descr="http://www.cyanspring.com/images/architecture.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95736" y="2420888"/>
            <a:ext cx="6480719" cy="38884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4196728"/>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135</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smtClean="0"/>
              <a:t>Other Stock Exchanges - Highlights</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endParaRPr lang="en-US" sz="2000" dirty="0"/>
          </a:p>
        </p:txBody>
      </p:sp>
      <p:graphicFrame>
        <p:nvGraphicFramePr>
          <p:cNvPr id="2" name="Table 1"/>
          <p:cNvGraphicFramePr>
            <a:graphicFrameLocks noGrp="1"/>
          </p:cNvGraphicFramePr>
          <p:nvPr>
            <p:extLst>
              <p:ext uri="{D42A27DB-BD31-4B8C-83A1-F6EECF244321}">
                <p14:modId xmlns:p14="http://schemas.microsoft.com/office/powerpoint/2010/main" val="1932392747"/>
              </p:ext>
            </p:extLst>
          </p:nvPr>
        </p:nvGraphicFramePr>
        <p:xfrm>
          <a:off x="899592" y="1988840"/>
          <a:ext cx="7272808" cy="2565400"/>
        </p:xfrm>
        <a:graphic>
          <a:graphicData uri="http://schemas.openxmlformats.org/drawingml/2006/table">
            <a:tbl>
              <a:tblPr firstRow="1" bandRow="1">
                <a:tableStyleId>{5C22544A-7EE6-4342-B048-85BDC9FD1C3A}</a:tableStyleId>
              </a:tblPr>
              <a:tblGrid>
                <a:gridCol w="1440160"/>
                <a:gridCol w="5832648"/>
              </a:tblGrid>
              <a:tr h="370840">
                <a:tc>
                  <a:txBody>
                    <a:bodyPr/>
                    <a:lstStyle/>
                    <a:p>
                      <a:r>
                        <a:rPr lang="en-US" sz="1400" dirty="0" smtClean="0"/>
                        <a:t>Market</a:t>
                      </a:r>
                      <a:endParaRPr lang="en-US" sz="1400" dirty="0"/>
                    </a:p>
                  </a:txBody>
                  <a:tcPr/>
                </a:tc>
                <a:tc>
                  <a:txBody>
                    <a:bodyPr/>
                    <a:lstStyle/>
                    <a:p>
                      <a:endParaRPr lang="en-US" sz="1400" dirty="0"/>
                    </a:p>
                  </a:txBody>
                  <a:tcPr/>
                </a:tc>
              </a:tr>
              <a:tr h="370840">
                <a:tc>
                  <a:txBody>
                    <a:bodyPr/>
                    <a:lstStyle/>
                    <a:p>
                      <a:r>
                        <a:rPr lang="en-US" sz="1400" dirty="0" smtClean="0"/>
                        <a:t>Japan</a:t>
                      </a:r>
                      <a:endParaRPr lang="en-US" sz="1400" dirty="0"/>
                    </a:p>
                  </a:txBody>
                  <a:tcPr/>
                </a:tc>
                <a:tc>
                  <a:txBody>
                    <a:bodyPr/>
                    <a:lstStyle/>
                    <a:p>
                      <a:r>
                        <a:rPr lang="en-US" sz="1400" dirty="0" smtClean="0"/>
                        <a:t>Use </a:t>
                      </a:r>
                      <a:r>
                        <a:rPr lang="en-US" sz="1400" b="1" dirty="0" smtClean="0">
                          <a:solidFill>
                            <a:srgbClr val="0070C0"/>
                          </a:solidFill>
                        </a:rPr>
                        <a:t>Special Indication </a:t>
                      </a:r>
                      <a:r>
                        <a:rPr lang="en-US" sz="1400" dirty="0" smtClean="0"/>
                        <a:t>to avoid</a:t>
                      </a:r>
                      <a:r>
                        <a:rPr lang="en-US" sz="1400" baseline="0" dirty="0" smtClean="0"/>
                        <a:t> big price move</a:t>
                      </a:r>
                    </a:p>
                    <a:p>
                      <a:r>
                        <a:rPr lang="en-US" sz="1400" baseline="0" dirty="0" smtClean="0"/>
                        <a:t>SQ Days – Future Price Calculation affect trading behavior</a:t>
                      </a:r>
                    </a:p>
                    <a:p>
                      <a:r>
                        <a:rPr lang="en-US" sz="1400" baseline="0" dirty="0" smtClean="0"/>
                        <a:t>Stock </a:t>
                      </a:r>
                      <a:r>
                        <a:rPr lang="en-US" sz="1400" b="1" baseline="0" dirty="0" smtClean="0">
                          <a:solidFill>
                            <a:srgbClr val="0070C0"/>
                          </a:solidFill>
                        </a:rPr>
                        <a:t>doesn't open </a:t>
                      </a:r>
                      <a:r>
                        <a:rPr lang="en-US" sz="1400" baseline="0" dirty="0" smtClean="0"/>
                        <a:t>if (auction) market orders not fully filled</a:t>
                      </a:r>
                    </a:p>
                    <a:p>
                      <a:endParaRPr lang="en-US" sz="1400" dirty="0"/>
                    </a:p>
                  </a:txBody>
                  <a:tcPr/>
                </a:tc>
              </a:tr>
              <a:tr h="370840">
                <a:tc>
                  <a:txBody>
                    <a:bodyPr/>
                    <a:lstStyle/>
                    <a:p>
                      <a:r>
                        <a:rPr lang="en-US" sz="1400" dirty="0" smtClean="0"/>
                        <a:t>Australia</a:t>
                      </a:r>
                      <a:endParaRPr lang="en-US" sz="1400" dirty="0"/>
                    </a:p>
                  </a:txBody>
                  <a:tcPr/>
                </a:tc>
                <a:tc>
                  <a:txBody>
                    <a:bodyPr/>
                    <a:lstStyle/>
                    <a:p>
                      <a:r>
                        <a:rPr lang="en-US" sz="1400" b="1" dirty="0" smtClean="0">
                          <a:solidFill>
                            <a:srgbClr val="0070C0"/>
                          </a:solidFill>
                        </a:rPr>
                        <a:t>Stage opening </a:t>
                      </a:r>
                      <a:r>
                        <a:rPr lang="en-US" sz="1400" dirty="0" smtClean="0"/>
                        <a:t>based on symbol names</a:t>
                      </a:r>
                    </a:p>
                    <a:p>
                      <a:r>
                        <a:rPr lang="en-US" sz="1400" dirty="0" smtClean="0"/>
                        <a:t>Central Point Order (Peg-to-mid)</a:t>
                      </a:r>
                    </a:p>
                    <a:p>
                      <a:endParaRPr lang="en-US" sz="1400" dirty="0"/>
                    </a:p>
                  </a:txBody>
                  <a:tcPr/>
                </a:tc>
              </a:tr>
              <a:tr h="370840">
                <a:tc>
                  <a:txBody>
                    <a:bodyPr/>
                    <a:lstStyle/>
                    <a:p>
                      <a:r>
                        <a:rPr lang="en-US" sz="1400" dirty="0" smtClean="0"/>
                        <a:t>Korea </a:t>
                      </a:r>
                      <a:endParaRPr lang="en-US" sz="1400" dirty="0"/>
                    </a:p>
                  </a:txBody>
                  <a:tcPr/>
                </a:tc>
                <a:tc>
                  <a:txBody>
                    <a:bodyPr/>
                    <a:lstStyle/>
                    <a:p>
                      <a:r>
                        <a:rPr lang="en-US" sz="1400" b="1" dirty="0" smtClean="0">
                          <a:solidFill>
                            <a:srgbClr val="0070C0"/>
                          </a:solidFill>
                        </a:rPr>
                        <a:t>Entrance Exam </a:t>
                      </a:r>
                      <a:r>
                        <a:rPr lang="en-US" sz="1400" dirty="0" smtClean="0"/>
                        <a:t>day delay opening hour</a:t>
                      </a:r>
                    </a:p>
                    <a:p>
                      <a:r>
                        <a:rPr lang="en-US" sz="1400" dirty="0" smtClean="0"/>
                        <a:t>Trading</a:t>
                      </a:r>
                      <a:r>
                        <a:rPr lang="en-US" sz="1400" baseline="0" dirty="0" smtClean="0"/>
                        <a:t> Systems </a:t>
                      </a:r>
                      <a:r>
                        <a:rPr lang="en-US" sz="1400" b="1" baseline="0" dirty="0" smtClean="0"/>
                        <a:t>located</a:t>
                      </a:r>
                      <a:r>
                        <a:rPr lang="en-US" sz="1400" baseline="0" dirty="0" smtClean="0"/>
                        <a:t> in KR (send with IP address)</a:t>
                      </a:r>
                    </a:p>
                  </a:txBody>
                  <a:tcPr/>
                </a:tc>
              </a:tr>
            </a:tbl>
          </a:graphicData>
        </a:graphic>
      </p:graphicFrame>
      <p:sp>
        <p:nvSpPr>
          <p:cNvPr id="4" name="TextBox 3"/>
          <p:cNvSpPr txBox="1"/>
          <p:nvPr/>
        </p:nvSpPr>
        <p:spPr>
          <a:xfrm>
            <a:off x="935435" y="5013176"/>
            <a:ext cx="6264696" cy="830997"/>
          </a:xfrm>
          <a:prstGeom prst="rect">
            <a:avLst/>
          </a:prstGeom>
          <a:noFill/>
        </p:spPr>
        <p:txBody>
          <a:bodyPr wrap="square" rtlCol="0">
            <a:spAutoFit/>
          </a:bodyPr>
          <a:lstStyle/>
          <a:p>
            <a:r>
              <a:rPr lang="en-US" sz="1600" dirty="0" smtClean="0"/>
              <a:t>Taiwan &amp; Korea: </a:t>
            </a:r>
            <a:r>
              <a:rPr lang="en-US" sz="1600" b="1" dirty="0">
                <a:solidFill>
                  <a:srgbClr val="0070C0"/>
                </a:solidFill>
              </a:rPr>
              <a:t>ID market </a:t>
            </a:r>
            <a:r>
              <a:rPr lang="en-US" sz="1600" dirty="0"/>
              <a:t>(show the investor</a:t>
            </a:r>
            <a:r>
              <a:rPr lang="en-US" sz="1600" dirty="0" smtClean="0"/>
              <a:t>); some stocks (like telco and media companies) subject to </a:t>
            </a:r>
            <a:r>
              <a:rPr lang="en-US" sz="1600" b="1" dirty="0" smtClean="0">
                <a:solidFill>
                  <a:srgbClr val="0070C0"/>
                </a:solidFill>
              </a:rPr>
              <a:t>foreign holding limit</a:t>
            </a:r>
            <a:endParaRPr lang="en-US" sz="1600" b="1" dirty="0">
              <a:solidFill>
                <a:srgbClr val="0070C0"/>
              </a:solidFill>
            </a:endParaRPr>
          </a:p>
          <a:p>
            <a:endParaRPr lang="en-US" sz="1600" dirty="0"/>
          </a:p>
        </p:txBody>
      </p:sp>
    </p:spTree>
    <p:extLst>
      <p:ext uri="{BB962C8B-B14F-4D97-AF65-F5344CB8AC3E}">
        <p14:creationId xmlns:p14="http://schemas.microsoft.com/office/powerpoint/2010/main" val="1043254072"/>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136</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Other Stock Exchanges - Highlights</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endParaRPr lang="en-US" sz="2000" dirty="0"/>
          </a:p>
        </p:txBody>
      </p:sp>
      <p:graphicFrame>
        <p:nvGraphicFramePr>
          <p:cNvPr id="2" name="Table 1"/>
          <p:cNvGraphicFramePr>
            <a:graphicFrameLocks noGrp="1"/>
          </p:cNvGraphicFramePr>
          <p:nvPr>
            <p:extLst>
              <p:ext uri="{D42A27DB-BD31-4B8C-83A1-F6EECF244321}">
                <p14:modId xmlns:p14="http://schemas.microsoft.com/office/powerpoint/2010/main" val="268262720"/>
              </p:ext>
            </p:extLst>
          </p:nvPr>
        </p:nvGraphicFramePr>
        <p:xfrm>
          <a:off x="899592" y="1988840"/>
          <a:ext cx="7272808" cy="3789680"/>
        </p:xfrm>
        <a:graphic>
          <a:graphicData uri="http://schemas.openxmlformats.org/drawingml/2006/table">
            <a:tbl>
              <a:tblPr firstRow="1" bandRow="1">
                <a:tableStyleId>{5C22544A-7EE6-4342-B048-85BDC9FD1C3A}</a:tableStyleId>
              </a:tblPr>
              <a:tblGrid>
                <a:gridCol w="1440160"/>
                <a:gridCol w="5832648"/>
              </a:tblGrid>
              <a:tr h="370840">
                <a:tc>
                  <a:txBody>
                    <a:bodyPr/>
                    <a:lstStyle/>
                    <a:p>
                      <a:r>
                        <a:rPr lang="en-US" sz="1400" dirty="0" smtClean="0"/>
                        <a:t>Market</a:t>
                      </a:r>
                      <a:endParaRPr lang="en-US" sz="1400" dirty="0"/>
                    </a:p>
                  </a:txBody>
                  <a:tcPr/>
                </a:tc>
                <a:tc>
                  <a:txBody>
                    <a:bodyPr/>
                    <a:lstStyle/>
                    <a:p>
                      <a:endParaRPr lang="en-US" sz="1400" dirty="0"/>
                    </a:p>
                  </a:txBody>
                  <a:tcPr/>
                </a:tc>
              </a:tr>
              <a:tr h="370840">
                <a:tc>
                  <a:txBody>
                    <a:bodyPr/>
                    <a:lstStyle/>
                    <a:p>
                      <a:r>
                        <a:rPr lang="en-US" sz="1400" dirty="0" smtClean="0"/>
                        <a:t>Singapore</a:t>
                      </a:r>
                      <a:endParaRPr lang="en-US" sz="1400" dirty="0"/>
                    </a:p>
                  </a:txBody>
                  <a:tcPr/>
                </a:tc>
                <a:tc>
                  <a:txBody>
                    <a:bodyPr/>
                    <a:lstStyle/>
                    <a:p>
                      <a:r>
                        <a:rPr lang="en-US" sz="1400" dirty="0" smtClean="0"/>
                        <a:t>IPO start at </a:t>
                      </a:r>
                      <a:r>
                        <a:rPr lang="en-US" sz="1400" b="1" dirty="0" smtClean="0">
                          <a:solidFill>
                            <a:srgbClr val="0070C0"/>
                          </a:solidFill>
                        </a:rPr>
                        <a:t>half day</a:t>
                      </a:r>
                    </a:p>
                    <a:p>
                      <a:r>
                        <a:rPr lang="en-US" sz="1400" dirty="0" smtClean="0"/>
                        <a:t>Force key</a:t>
                      </a:r>
                    </a:p>
                    <a:p>
                      <a:r>
                        <a:rPr lang="en-US" sz="1400" dirty="0" smtClean="0"/>
                        <a:t>Tick size based on currency</a:t>
                      </a:r>
                    </a:p>
                    <a:p>
                      <a:r>
                        <a:rPr lang="en-US" sz="1400" dirty="0" smtClean="0"/>
                        <a:t>Buy-in, Unit Share market</a:t>
                      </a:r>
                    </a:p>
                    <a:p>
                      <a:endParaRPr lang="en-US" sz="1400" dirty="0"/>
                    </a:p>
                  </a:txBody>
                  <a:tcPr/>
                </a:tc>
              </a:tr>
              <a:tr h="370840">
                <a:tc>
                  <a:txBody>
                    <a:bodyPr/>
                    <a:lstStyle/>
                    <a:p>
                      <a:r>
                        <a:rPr lang="en-US" sz="1400" dirty="0" smtClean="0"/>
                        <a:t>India</a:t>
                      </a:r>
                      <a:endParaRPr lang="en-US" sz="1400" dirty="0"/>
                    </a:p>
                  </a:txBody>
                  <a:tcPr/>
                </a:tc>
                <a:tc>
                  <a:txBody>
                    <a:bodyPr/>
                    <a:lstStyle/>
                    <a:p>
                      <a:r>
                        <a:rPr lang="en-US" sz="1400" dirty="0" smtClean="0"/>
                        <a:t>Cannot determine</a:t>
                      </a:r>
                      <a:r>
                        <a:rPr lang="en-US" sz="1400" baseline="0" dirty="0" smtClean="0"/>
                        <a:t> on or </a:t>
                      </a:r>
                      <a:r>
                        <a:rPr lang="en-US" sz="1400" b="1" baseline="0" dirty="0" smtClean="0">
                          <a:solidFill>
                            <a:srgbClr val="0070C0"/>
                          </a:solidFill>
                        </a:rPr>
                        <a:t>off exchange trade type</a:t>
                      </a:r>
                    </a:p>
                    <a:p>
                      <a:r>
                        <a:rPr lang="en-US" sz="1400" baseline="0" dirty="0" smtClean="0"/>
                        <a:t>BSE and NSE </a:t>
                      </a:r>
                      <a:r>
                        <a:rPr lang="en-US" sz="1400" b="1" baseline="0" dirty="0" smtClean="0">
                          <a:solidFill>
                            <a:srgbClr val="0070C0"/>
                          </a:solidFill>
                        </a:rPr>
                        <a:t>parallel trading </a:t>
                      </a:r>
                      <a:r>
                        <a:rPr lang="en-US" sz="1400" baseline="0" dirty="0" smtClean="0"/>
                        <a:t>(SOR logic)</a:t>
                      </a:r>
                    </a:p>
                    <a:p>
                      <a:r>
                        <a:rPr lang="en-US" sz="1400" baseline="0" dirty="0" smtClean="0"/>
                        <a:t>Closing Price by </a:t>
                      </a:r>
                      <a:r>
                        <a:rPr lang="en-US" sz="1400" b="1" baseline="0" dirty="0" smtClean="0">
                          <a:solidFill>
                            <a:srgbClr val="0070C0"/>
                          </a:solidFill>
                        </a:rPr>
                        <a:t>last 30-min VWAP</a:t>
                      </a:r>
                    </a:p>
                    <a:p>
                      <a:endParaRPr lang="en-US" sz="1400" dirty="0"/>
                    </a:p>
                  </a:txBody>
                  <a:tcPr/>
                </a:tc>
              </a:tr>
              <a:tr h="370840">
                <a:tc>
                  <a:txBody>
                    <a:bodyPr/>
                    <a:lstStyle/>
                    <a:p>
                      <a:r>
                        <a:rPr lang="en-US" sz="1400" dirty="0" smtClean="0"/>
                        <a:t>Thailand</a:t>
                      </a:r>
                      <a:endParaRPr lang="en-US" sz="1400" dirty="0"/>
                    </a:p>
                  </a:txBody>
                  <a:tcPr/>
                </a:tc>
                <a:tc>
                  <a:txBody>
                    <a:bodyPr/>
                    <a:lstStyle/>
                    <a:p>
                      <a:r>
                        <a:rPr lang="en-US" sz="1400" dirty="0" smtClean="0"/>
                        <a:t>Local/Foreign</a:t>
                      </a:r>
                      <a:r>
                        <a:rPr lang="en-US" sz="1400" baseline="0" dirty="0" smtClean="0"/>
                        <a:t> board vs NVDR (Non-Voting Depository Receipts)</a:t>
                      </a:r>
                    </a:p>
                    <a:p>
                      <a:r>
                        <a:rPr lang="en-US" sz="1400" dirty="0" smtClean="0"/>
                        <a:t>Publish Order (exchange </a:t>
                      </a:r>
                      <a:r>
                        <a:rPr lang="en-US" sz="1400" b="1" dirty="0" smtClean="0">
                          <a:solidFill>
                            <a:srgbClr val="0070C0"/>
                          </a:solidFill>
                        </a:rPr>
                        <a:t>Iceberg</a:t>
                      </a:r>
                      <a:r>
                        <a:rPr lang="en-US" sz="1400" dirty="0" smtClean="0"/>
                        <a:t> order)</a:t>
                      </a:r>
                    </a:p>
                    <a:p>
                      <a:endParaRPr lang="en-US" sz="1400" dirty="0"/>
                    </a:p>
                  </a:txBody>
                  <a:tcPr/>
                </a:tc>
              </a:tr>
              <a:tr h="370840">
                <a:tc>
                  <a:txBody>
                    <a:bodyPr/>
                    <a:lstStyle/>
                    <a:p>
                      <a:r>
                        <a:rPr lang="en-US" sz="1400" dirty="0" smtClean="0"/>
                        <a:t>Indonesia</a:t>
                      </a:r>
                      <a:endParaRPr lang="en-US" sz="1400" dirty="0"/>
                    </a:p>
                  </a:txBody>
                  <a:tcPr/>
                </a:tc>
                <a:tc>
                  <a:txBody>
                    <a:bodyPr/>
                    <a:lstStyle/>
                    <a:p>
                      <a:r>
                        <a:rPr lang="en-US" sz="1400" dirty="0" smtClean="0"/>
                        <a:t>Friday trading hours are different due to </a:t>
                      </a:r>
                      <a:r>
                        <a:rPr lang="en-US" sz="1400" b="1" dirty="0" smtClean="0">
                          <a:solidFill>
                            <a:srgbClr val="0070C0"/>
                          </a:solidFill>
                        </a:rPr>
                        <a:t>religious</a:t>
                      </a:r>
                      <a:r>
                        <a:rPr lang="en-US" sz="1400" b="1" baseline="0" dirty="0" smtClean="0">
                          <a:solidFill>
                            <a:srgbClr val="0070C0"/>
                          </a:solidFill>
                        </a:rPr>
                        <a:t> reason</a:t>
                      </a:r>
                      <a:endParaRPr lang="en-US" sz="1400" b="1" dirty="0">
                        <a:solidFill>
                          <a:srgbClr val="0070C0"/>
                        </a:solidFill>
                      </a:endParaRPr>
                    </a:p>
                  </a:txBody>
                  <a:tcPr/>
                </a:tc>
              </a:tr>
            </a:tbl>
          </a:graphicData>
        </a:graphic>
      </p:graphicFrame>
    </p:spTree>
    <p:extLst>
      <p:ext uri="{BB962C8B-B14F-4D97-AF65-F5344CB8AC3E}">
        <p14:creationId xmlns:p14="http://schemas.microsoft.com/office/powerpoint/2010/main" val="265530212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14</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Trading </a:t>
            </a:r>
            <a:r>
              <a:rPr lang="en-US" dirty="0" smtClean="0"/>
              <a:t>Strategies – </a:t>
            </a:r>
            <a:r>
              <a:rPr lang="en-US" dirty="0"/>
              <a:t>HK Warrant</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9592" y="1700808"/>
            <a:ext cx="6948214" cy="41021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1547664" y="5776554"/>
            <a:ext cx="5865708" cy="923330"/>
          </a:xfrm>
          <a:prstGeom prst="rect">
            <a:avLst/>
          </a:prstGeom>
          <a:noFill/>
        </p:spPr>
        <p:txBody>
          <a:bodyPr wrap="none" rtlCol="0">
            <a:spAutoFit/>
          </a:bodyPr>
          <a:lstStyle/>
          <a:p>
            <a:r>
              <a:rPr lang="en-US" sz="1800" dirty="0" smtClean="0">
                <a:solidFill>
                  <a:srgbClr val="0070C0"/>
                </a:solidFill>
              </a:rPr>
              <a:t>Has enough liquidity and volatile enough for day trading</a:t>
            </a:r>
          </a:p>
          <a:p>
            <a:r>
              <a:rPr lang="en-US" sz="1800" dirty="0">
                <a:solidFill>
                  <a:srgbClr val="0070C0"/>
                </a:solidFill>
              </a:rPr>
              <a:t>Back by big issuers (investment banks)</a:t>
            </a:r>
          </a:p>
          <a:p>
            <a:endParaRPr lang="en-US" sz="1800" dirty="0">
              <a:solidFill>
                <a:srgbClr val="0070C0"/>
              </a:solidFill>
            </a:endParaRPr>
          </a:p>
        </p:txBody>
      </p:sp>
    </p:spTree>
    <p:extLst>
      <p:ext uri="{BB962C8B-B14F-4D97-AF65-F5344CB8AC3E}">
        <p14:creationId xmlns:p14="http://schemas.microsoft.com/office/powerpoint/2010/main" val="207805273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15</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Trading </a:t>
            </a:r>
            <a:r>
              <a:rPr lang="en-US" dirty="0" smtClean="0"/>
              <a:t>Strategies – HK Warrant</a:t>
            </a:r>
            <a:endParaRPr lang="en-US" dirty="0"/>
          </a:p>
        </p:txBody>
      </p:sp>
      <p:sp>
        <p:nvSpPr>
          <p:cNvPr id="7" name="Content Placeholder 1"/>
          <p:cNvSpPr txBox="1">
            <a:spLocks/>
          </p:cNvSpPr>
          <p:nvPr/>
        </p:nvSpPr>
        <p:spPr>
          <a:xfrm>
            <a:off x="395536" y="1700808"/>
            <a:ext cx="8640960" cy="4392488"/>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800" b="1" dirty="0" smtClean="0"/>
              <a:t>Objective</a:t>
            </a:r>
            <a:r>
              <a:rPr lang="en-US" sz="1800" dirty="0" smtClean="0"/>
              <a:t>: Try to </a:t>
            </a:r>
            <a:r>
              <a:rPr lang="en-US" sz="1800" b="1" dirty="0" smtClean="0">
                <a:solidFill>
                  <a:srgbClr val="0070C0"/>
                </a:solidFill>
              </a:rPr>
              <a:t>follow a “super trader” </a:t>
            </a:r>
            <a:r>
              <a:rPr lang="en-US" sz="1800" dirty="0"/>
              <a:t>(aka God of Gambler </a:t>
            </a:r>
            <a:r>
              <a:rPr lang="zh-TW" altLang="en-US" sz="1800" b="1" dirty="0">
                <a:solidFill>
                  <a:srgbClr val="FF0000"/>
                </a:solidFill>
              </a:rPr>
              <a:t>賭神</a:t>
            </a:r>
            <a:r>
              <a:rPr lang="en-US" altLang="zh-TW" sz="1800" dirty="0" smtClean="0"/>
              <a:t>) </a:t>
            </a:r>
            <a:r>
              <a:rPr lang="en-US" sz="1800" dirty="0"/>
              <a:t>and profit from it</a:t>
            </a:r>
            <a:r>
              <a:rPr lang="en-US" sz="1800" dirty="0" smtClean="0"/>
              <a:t>. Similar to </a:t>
            </a:r>
            <a:r>
              <a:rPr lang="en-US" sz="1800" dirty="0" smtClean="0">
                <a:solidFill>
                  <a:srgbClr val="00B050"/>
                </a:solidFill>
              </a:rPr>
              <a:t>Social </a:t>
            </a:r>
            <a:r>
              <a:rPr lang="en-US" sz="1800" dirty="0">
                <a:solidFill>
                  <a:srgbClr val="00B050"/>
                </a:solidFill>
              </a:rPr>
              <a:t>Trading / Trending </a:t>
            </a:r>
            <a:r>
              <a:rPr lang="en-US" sz="1800" dirty="0" smtClean="0">
                <a:solidFill>
                  <a:srgbClr val="00B050"/>
                </a:solidFill>
              </a:rPr>
              <a:t>Following</a:t>
            </a:r>
            <a:endParaRPr lang="en-US" sz="1800" dirty="0"/>
          </a:p>
          <a:p>
            <a:pPr marL="0" indent="0"/>
            <a:endParaRPr lang="en-US" sz="1800" dirty="0"/>
          </a:p>
          <a:p>
            <a:pPr marL="0" indent="0"/>
            <a:endParaRPr lang="en-US" sz="1800" dirty="0"/>
          </a:p>
          <a:p>
            <a:pPr marL="0" indent="0"/>
            <a:endParaRPr lang="en-US" sz="1800" b="1" dirty="0">
              <a:solidFill>
                <a:srgbClr val="0070C0"/>
              </a:solidFill>
            </a:endParaRPr>
          </a:p>
          <a:p>
            <a:pPr marL="0" indent="0"/>
            <a:endParaRPr lang="en-US" sz="1800" dirty="0" smtClean="0"/>
          </a:p>
          <a:p>
            <a:pPr marL="0" indent="0"/>
            <a:endParaRPr lang="en-US" sz="1800" dirty="0"/>
          </a:p>
          <a:p>
            <a:pPr marL="0" indent="0"/>
            <a:endParaRPr lang="en-US" sz="1800" dirty="0" smtClean="0"/>
          </a:p>
          <a:p>
            <a:pPr marL="0" indent="0"/>
            <a:endParaRPr lang="en-US" sz="1800" dirty="0"/>
          </a:p>
          <a:p>
            <a:pPr marL="0" indent="0"/>
            <a:endParaRPr lang="en-US" sz="1800" dirty="0" smtClean="0"/>
          </a:p>
          <a:p>
            <a:pPr marL="0" indent="0"/>
            <a:endParaRPr lang="en-US" sz="1800" dirty="0"/>
          </a:p>
          <a:p>
            <a:pPr marL="0" indent="0"/>
            <a:endParaRPr lang="en-US" sz="1800" dirty="0" smtClean="0"/>
          </a:p>
          <a:p>
            <a:pPr marL="0" indent="0"/>
            <a:endParaRPr lang="en-US" sz="1800" dirty="0"/>
          </a:p>
        </p:txBody>
      </p:sp>
      <p:pic>
        <p:nvPicPr>
          <p:cNvPr id="6" name="Picture 2" descr="賭神的圖片搜尋結果"/>
          <p:cNvPicPr>
            <a:picLocks noChangeAspect="1" noChangeArrowheads="1"/>
          </p:cNvPicPr>
          <p:nvPr/>
        </p:nvPicPr>
        <p:blipFill rotWithShape="1">
          <a:blip r:embed="rId2">
            <a:extLst>
              <a:ext uri="{28A0092B-C50C-407E-A947-70E740481C1C}">
                <a14:useLocalDpi xmlns:a14="http://schemas.microsoft.com/office/drawing/2010/main" val="0"/>
              </a:ext>
            </a:extLst>
          </a:blip>
          <a:srcRect l="20337" r="16218"/>
          <a:stretch/>
        </p:blipFill>
        <p:spPr bwMode="auto">
          <a:xfrm>
            <a:off x="2411760" y="2497782"/>
            <a:ext cx="4041414" cy="35955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697646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16</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Trading </a:t>
            </a:r>
            <a:r>
              <a:rPr lang="en-US" dirty="0" smtClean="0"/>
              <a:t>Strategies – HK Warrant</a:t>
            </a:r>
            <a:endParaRPr lang="en-US" dirty="0"/>
          </a:p>
        </p:txBody>
      </p:sp>
      <p:sp>
        <p:nvSpPr>
          <p:cNvPr id="7" name="Content Placeholder 1"/>
          <p:cNvSpPr txBox="1">
            <a:spLocks/>
          </p:cNvSpPr>
          <p:nvPr/>
        </p:nvSpPr>
        <p:spPr>
          <a:xfrm>
            <a:off x="395536" y="1700808"/>
            <a:ext cx="7416824" cy="4608512"/>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600" b="1" dirty="0">
                <a:solidFill>
                  <a:srgbClr val="0070C0"/>
                </a:solidFill>
              </a:rPr>
              <a:t>Automated trading system </a:t>
            </a:r>
            <a:r>
              <a:rPr lang="en-US" sz="1600" dirty="0" smtClean="0"/>
              <a:t>monitors </a:t>
            </a:r>
            <a:r>
              <a:rPr lang="en-US" sz="1600" b="1" dirty="0">
                <a:solidFill>
                  <a:srgbClr val="0070C0"/>
                </a:solidFill>
              </a:rPr>
              <a:t>few hundred active warrants </a:t>
            </a:r>
            <a:r>
              <a:rPr lang="en-US" sz="1600" dirty="0"/>
              <a:t>in </a:t>
            </a:r>
            <a:r>
              <a:rPr lang="en-US" sz="1600" b="1" dirty="0" smtClean="0">
                <a:solidFill>
                  <a:srgbClr val="0070C0"/>
                </a:solidFill>
              </a:rPr>
              <a:t>real-time</a:t>
            </a:r>
            <a:r>
              <a:rPr lang="en-US" sz="1600" dirty="0" smtClean="0"/>
              <a:t> for the following conditions:</a:t>
            </a:r>
          </a:p>
          <a:p>
            <a:pPr marL="0" indent="0"/>
            <a:endParaRPr lang="en-US" sz="1600" b="1" dirty="0" smtClean="0"/>
          </a:p>
          <a:p>
            <a:pPr marL="285750">
              <a:buFont typeface="Arial" panose="020B0604020202020204" pitchFamily="34" charset="0"/>
              <a:buChar char="•"/>
            </a:pPr>
            <a:r>
              <a:rPr lang="en-US" sz="1600" b="1" dirty="0" smtClean="0"/>
              <a:t>Enter Trade </a:t>
            </a:r>
            <a:r>
              <a:rPr lang="en-US" sz="1600" dirty="0" smtClean="0"/>
              <a:t>when "</a:t>
            </a:r>
            <a:r>
              <a:rPr lang="en-US" sz="1600" b="1" dirty="0">
                <a:solidFill>
                  <a:srgbClr val="FF0000"/>
                </a:solidFill>
              </a:rPr>
              <a:t>super user</a:t>
            </a:r>
            <a:r>
              <a:rPr lang="en-US" sz="1600" dirty="0"/>
              <a:t>" </a:t>
            </a:r>
            <a:r>
              <a:rPr lang="en-US" sz="1600" dirty="0" smtClean="0"/>
              <a:t>trade </a:t>
            </a:r>
            <a:br>
              <a:rPr lang="en-US" sz="1600" dirty="0" smtClean="0"/>
            </a:br>
            <a:endParaRPr lang="en-US" sz="1600" dirty="0" smtClean="0"/>
          </a:p>
          <a:p>
            <a:pPr marL="0" lvl="1" indent="0">
              <a:buClrTx/>
              <a:buNone/>
            </a:pPr>
            <a:r>
              <a:rPr lang="en-US" sz="1400" dirty="0" smtClean="0"/>
              <a:t>	1: </a:t>
            </a:r>
            <a:r>
              <a:rPr lang="en-US" sz="1400" b="1" dirty="0" smtClean="0"/>
              <a:t>Large Notional</a:t>
            </a:r>
            <a:r>
              <a:rPr lang="en-US" sz="1400" dirty="0" smtClean="0"/>
              <a:t>: a </a:t>
            </a:r>
            <a:r>
              <a:rPr lang="en-US" sz="1400" b="1" dirty="0" smtClean="0">
                <a:solidFill>
                  <a:srgbClr val="0070C0"/>
                </a:solidFill>
              </a:rPr>
              <a:t>single trade </a:t>
            </a:r>
            <a:r>
              <a:rPr lang="en-US" sz="1400" dirty="0" smtClean="0"/>
              <a:t>&gt; $HK 50,000</a:t>
            </a:r>
          </a:p>
          <a:p>
            <a:pPr marL="0" indent="0"/>
            <a:endParaRPr lang="en-US" sz="1400" dirty="0"/>
          </a:p>
          <a:p>
            <a:pPr marL="0" indent="0"/>
            <a:r>
              <a:rPr lang="en-US" sz="1400" dirty="0"/>
              <a:t>	2: </a:t>
            </a:r>
            <a:r>
              <a:rPr lang="en-US" sz="1400" b="1" dirty="0" smtClean="0"/>
              <a:t>Price move up immediately</a:t>
            </a:r>
            <a:r>
              <a:rPr lang="en-US" sz="1400" dirty="0" smtClean="0"/>
              <a:t>: </a:t>
            </a:r>
            <a:r>
              <a:rPr lang="en-US" sz="1400" b="1" dirty="0" smtClean="0">
                <a:solidFill>
                  <a:srgbClr val="0070C0"/>
                </a:solidFill>
              </a:rPr>
              <a:t>Ask price move </a:t>
            </a:r>
            <a:r>
              <a:rPr lang="en-US" sz="1400" b="1" dirty="0">
                <a:solidFill>
                  <a:srgbClr val="0070C0"/>
                </a:solidFill>
              </a:rPr>
              <a:t>up</a:t>
            </a:r>
            <a:r>
              <a:rPr lang="en-US" sz="1400" dirty="0"/>
              <a:t> (&gt;= 1 </a:t>
            </a:r>
            <a:r>
              <a:rPr lang="en-US" sz="1400" dirty="0" smtClean="0"/>
              <a:t>tick </a:t>
            </a:r>
            <a:r>
              <a:rPr lang="en-US" sz="1400" b="1" dirty="0" smtClean="0">
                <a:solidFill>
                  <a:srgbClr val="0070C0"/>
                </a:solidFill>
              </a:rPr>
              <a:t>within</a:t>
            </a:r>
            <a:r>
              <a:rPr lang="en-US" sz="1400" dirty="0" smtClean="0">
                <a:solidFill>
                  <a:srgbClr val="0070C0"/>
                </a:solidFill>
              </a:rPr>
              <a:t> </a:t>
            </a:r>
            <a:r>
              <a:rPr lang="en-US" sz="1400" dirty="0" smtClean="0"/>
              <a:t>5s)</a:t>
            </a:r>
            <a:endParaRPr lang="en-US" sz="1400" dirty="0"/>
          </a:p>
          <a:p>
            <a:pPr marL="0" indent="0"/>
            <a:r>
              <a:rPr lang="en-US" sz="1600" dirty="0"/>
              <a:t>		</a:t>
            </a:r>
          </a:p>
          <a:p>
            <a:pPr marL="285750">
              <a:buFont typeface="Arial" panose="020B0604020202020204" pitchFamily="34" charset="0"/>
              <a:buChar char="•"/>
            </a:pPr>
            <a:r>
              <a:rPr lang="en-US" sz="1600" b="1" dirty="0" smtClean="0"/>
              <a:t>Exit Trade </a:t>
            </a:r>
            <a:r>
              <a:rPr lang="en-US" sz="1600" dirty="0" smtClean="0"/>
              <a:t>in these 3 modes</a:t>
            </a:r>
            <a:endParaRPr lang="en-US" sz="1600" dirty="0"/>
          </a:p>
          <a:p>
            <a:pPr marL="0" indent="0"/>
            <a:endParaRPr lang="en-US" sz="1400" dirty="0" smtClean="0"/>
          </a:p>
          <a:p>
            <a:pPr marL="0" indent="0"/>
            <a:r>
              <a:rPr lang="en-US" sz="1400" dirty="0"/>
              <a:t>	</a:t>
            </a:r>
            <a:r>
              <a:rPr lang="en-US" sz="1400" dirty="0" smtClean="0"/>
              <a:t>1</a:t>
            </a:r>
            <a:r>
              <a:rPr lang="en-US" sz="1400" dirty="0"/>
              <a:t>: </a:t>
            </a:r>
            <a:r>
              <a:rPr lang="en-US" sz="1400" b="1" dirty="0" smtClean="0"/>
              <a:t>Profit </a:t>
            </a:r>
            <a:r>
              <a:rPr lang="en-US" sz="1400" b="1" dirty="0"/>
              <a:t>mode</a:t>
            </a:r>
            <a:r>
              <a:rPr lang="en-US" sz="1400" dirty="0"/>
              <a:t>: Sell if </a:t>
            </a:r>
            <a:r>
              <a:rPr lang="en-US" sz="1400" dirty="0" smtClean="0"/>
              <a:t>bid + 2 ticks &gt;= </a:t>
            </a:r>
            <a:r>
              <a:rPr lang="en-US" sz="1400" dirty="0" err="1"/>
              <a:t>avg</a:t>
            </a:r>
            <a:r>
              <a:rPr lang="en-US" sz="1400" dirty="0"/>
              <a:t> </a:t>
            </a:r>
            <a:r>
              <a:rPr lang="en-US" sz="1400" dirty="0" err="1"/>
              <a:t>px</a:t>
            </a:r>
            <a:endParaRPr lang="en-US" sz="1400" dirty="0"/>
          </a:p>
          <a:p>
            <a:pPr marL="0" indent="0"/>
            <a:endParaRPr lang="en-US" sz="1400" dirty="0" smtClean="0"/>
          </a:p>
          <a:p>
            <a:pPr marL="0" indent="0"/>
            <a:r>
              <a:rPr lang="en-US" sz="1400" dirty="0"/>
              <a:t>	</a:t>
            </a:r>
            <a:r>
              <a:rPr lang="en-US" sz="1400" dirty="0" smtClean="0"/>
              <a:t>2</a:t>
            </a:r>
            <a:r>
              <a:rPr lang="en-US" sz="1400" dirty="0"/>
              <a:t>: </a:t>
            </a:r>
            <a:r>
              <a:rPr lang="en-US" sz="1400" b="1" dirty="0"/>
              <a:t>Stop Loss</a:t>
            </a:r>
            <a:r>
              <a:rPr lang="en-US" sz="1400" dirty="0"/>
              <a:t>: </a:t>
            </a:r>
            <a:r>
              <a:rPr lang="en-US" sz="1400" dirty="0" err="1"/>
              <a:t>avg</a:t>
            </a:r>
            <a:r>
              <a:rPr lang="en-US" sz="1400" dirty="0"/>
              <a:t> </a:t>
            </a:r>
            <a:r>
              <a:rPr lang="en-US" sz="1400" dirty="0" err="1"/>
              <a:t>px</a:t>
            </a:r>
            <a:r>
              <a:rPr lang="en-US" sz="1400" dirty="0"/>
              <a:t> - bid &gt;= </a:t>
            </a:r>
            <a:r>
              <a:rPr lang="en-US" sz="1400" b="1" dirty="0">
                <a:solidFill>
                  <a:srgbClr val="00B050"/>
                </a:solidFill>
              </a:rPr>
              <a:t>3 </a:t>
            </a:r>
            <a:r>
              <a:rPr lang="en-US" sz="1400" b="1" dirty="0" smtClean="0">
                <a:solidFill>
                  <a:srgbClr val="00B050"/>
                </a:solidFill>
              </a:rPr>
              <a:t>ticks</a:t>
            </a:r>
          </a:p>
          <a:p>
            <a:pPr marL="0" indent="0"/>
            <a:endParaRPr lang="en-US" sz="1400" dirty="0" smtClean="0"/>
          </a:p>
          <a:p>
            <a:pPr marL="0" indent="0"/>
            <a:r>
              <a:rPr lang="en-US" sz="1400" dirty="0"/>
              <a:t>	</a:t>
            </a:r>
            <a:r>
              <a:rPr lang="en-US" sz="1400" dirty="0" smtClean="0"/>
              <a:t>3: </a:t>
            </a:r>
            <a:r>
              <a:rPr lang="en-US" sz="1400" b="1" dirty="0" smtClean="0"/>
              <a:t>Time mode</a:t>
            </a:r>
            <a:r>
              <a:rPr lang="en-US" sz="1400" dirty="0" smtClean="0"/>
              <a:t>: 15 mins before market close </a:t>
            </a:r>
          </a:p>
          <a:p>
            <a:pPr marL="0" indent="0"/>
            <a:endParaRPr lang="en-US" sz="1400" dirty="0" smtClean="0"/>
          </a:p>
          <a:p>
            <a:pPr marL="0" indent="0"/>
            <a:endParaRPr lang="en-US" sz="1400" dirty="0" smtClean="0"/>
          </a:p>
          <a:p>
            <a:pPr marL="0" indent="0"/>
            <a:endParaRPr lang="en-US" sz="1400" dirty="0" smtClean="0"/>
          </a:p>
          <a:p>
            <a:pPr marL="0" indent="0"/>
            <a:r>
              <a:rPr lang="en-US" sz="1600" dirty="0" smtClean="0"/>
              <a:t>				</a:t>
            </a:r>
          </a:p>
          <a:p>
            <a:pPr marL="0" indent="0"/>
            <a:r>
              <a:rPr lang="en-US" sz="1800" dirty="0"/>
              <a:t>		</a:t>
            </a:r>
          </a:p>
        </p:txBody>
      </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0996" t="5664" r="19337" b="10938"/>
          <a:stretch/>
        </p:blipFill>
        <p:spPr bwMode="auto">
          <a:xfrm>
            <a:off x="5503383" y="4077072"/>
            <a:ext cx="2885041" cy="20162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3347864" y="6053594"/>
            <a:ext cx="5544617" cy="338554"/>
          </a:xfrm>
          <a:prstGeom prst="rect">
            <a:avLst/>
          </a:prstGeom>
          <a:noFill/>
        </p:spPr>
        <p:txBody>
          <a:bodyPr wrap="square" rtlCol="0">
            <a:spAutoFit/>
          </a:bodyPr>
          <a:lstStyle/>
          <a:p>
            <a:r>
              <a:rPr lang="en-US" sz="1600" dirty="0" smtClean="0">
                <a:solidFill>
                  <a:srgbClr val="00B050"/>
                </a:solidFill>
              </a:rPr>
              <a:t>Canberra Blackjack Experience for the 3 ticks stop loss</a:t>
            </a:r>
            <a:endParaRPr lang="en-US" sz="1600" dirty="0">
              <a:solidFill>
                <a:srgbClr val="00B050"/>
              </a:solidFill>
            </a:endParaRPr>
          </a:p>
        </p:txBody>
      </p:sp>
    </p:spTree>
    <p:extLst>
      <p:ext uri="{BB962C8B-B14F-4D97-AF65-F5344CB8AC3E}">
        <p14:creationId xmlns:p14="http://schemas.microsoft.com/office/powerpoint/2010/main" val="2646051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17</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Trading </a:t>
            </a:r>
            <a:r>
              <a:rPr lang="en-US" dirty="0" smtClean="0"/>
              <a:t>Strategies – HK Warrant</a:t>
            </a:r>
            <a:endParaRPr lang="en-US" dirty="0"/>
          </a:p>
        </p:txBody>
      </p:sp>
      <p:sp>
        <p:nvSpPr>
          <p:cNvPr id="7" name="Content Placeholder 1"/>
          <p:cNvSpPr txBox="1">
            <a:spLocks/>
          </p:cNvSpPr>
          <p:nvPr/>
        </p:nvSpPr>
        <p:spPr>
          <a:xfrm>
            <a:off x="395536" y="1700808"/>
            <a:ext cx="8640960" cy="381642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endParaRPr lang="en-US" sz="1800" dirty="0"/>
          </a:p>
        </p:txBody>
      </p:sp>
      <p:sp>
        <p:nvSpPr>
          <p:cNvPr id="8" name="TextBox 7"/>
          <p:cNvSpPr txBox="1"/>
          <p:nvPr/>
        </p:nvSpPr>
        <p:spPr>
          <a:xfrm>
            <a:off x="539552" y="1988840"/>
            <a:ext cx="7477472" cy="2031325"/>
          </a:xfrm>
          <a:prstGeom prst="rect">
            <a:avLst/>
          </a:prstGeom>
          <a:noFill/>
        </p:spPr>
        <p:txBody>
          <a:bodyPr wrap="square" rtlCol="0">
            <a:spAutoFit/>
          </a:bodyPr>
          <a:lstStyle/>
          <a:p>
            <a:r>
              <a:rPr lang="en-US" sz="1800" b="1" u="sng" dirty="0">
                <a:solidFill>
                  <a:schemeClr val="tx2"/>
                </a:solidFill>
              </a:rPr>
              <a:t>Possible </a:t>
            </a:r>
            <a:r>
              <a:rPr lang="en-US" sz="1800" b="1" u="sng" dirty="0" smtClean="0">
                <a:solidFill>
                  <a:schemeClr val="tx2"/>
                </a:solidFill>
              </a:rPr>
              <a:t>Price-related enhancements</a:t>
            </a:r>
            <a:r>
              <a:rPr lang="en-US" sz="1800" u="sng" dirty="0">
                <a:solidFill>
                  <a:schemeClr val="tx2"/>
                </a:solidFill>
              </a:rPr>
              <a:t>: </a:t>
            </a:r>
          </a:p>
          <a:p>
            <a:endParaRPr lang="en-US" sz="1800" dirty="0" smtClean="0"/>
          </a:p>
          <a:p>
            <a:r>
              <a:rPr lang="en-US" sz="1800" b="1" dirty="0" smtClean="0"/>
              <a:t>Enter Trade</a:t>
            </a:r>
            <a:r>
              <a:rPr lang="en-US" sz="1800" dirty="0" smtClean="0"/>
              <a:t>: Look at </a:t>
            </a:r>
            <a:r>
              <a:rPr lang="en-US" sz="1800" b="1" dirty="0" smtClean="0">
                <a:solidFill>
                  <a:srgbClr val="0070C0"/>
                </a:solidFill>
              </a:rPr>
              <a:t>more factors</a:t>
            </a:r>
            <a:r>
              <a:rPr lang="en-US" sz="1800" dirty="0" smtClean="0"/>
              <a:t> such the warrant implied volatility, market index, stocks and options movement etc.</a:t>
            </a:r>
            <a:endParaRPr lang="en-US" sz="1800" dirty="0"/>
          </a:p>
          <a:p>
            <a:endParaRPr lang="en-US" sz="1800" dirty="0"/>
          </a:p>
          <a:p>
            <a:r>
              <a:rPr lang="en-US" sz="1800" b="1" dirty="0" smtClean="0"/>
              <a:t>Exit Trade</a:t>
            </a:r>
            <a:r>
              <a:rPr lang="en-US" sz="1800" dirty="0" smtClean="0"/>
              <a:t>: </a:t>
            </a:r>
            <a:r>
              <a:rPr lang="en-US" sz="1800" dirty="0"/>
              <a:t>Improve </a:t>
            </a:r>
            <a:r>
              <a:rPr lang="en-US" sz="1800" dirty="0" smtClean="0"/>
              <a:t>profit </a:t>
            </a:r>
            <a:r>
              <a:rPr lang="en-US" sz="1800" dirty="0"/>
              <a:t>mode (let the ball rolling) </a:t>
            </a:r>
            <a:r>
              <a:rPr lang="en-US" sz="1800" dirty="0" smtClean="0"/>
              <a:t>by </a:t>
            </a:r>
            <a:r>
              <a:rPr lang="en-US" sz="1800" b="1" dirty="0" smtClean="0">
                <a:solidFill>
                  <a:srgbClr val="0070C0"/>
                </a:solidFill>
              </a:rPr>
              <a:t>predicting </a:t>
            </a:r>
            <a:r>
              <a:rPr lang="en-US" sz="1800" b="1" dirty="0">
                <a:solidFill>
                  <a:srgbClr val="0070C0"/>
                </a:solidFill>
              </a:rPr>
              <a:t>short term </a:t>
            </a:r>
            <a:r>
              <a:rPr lang="en-US" sz="1800" b="1" dirty="0" smtClean="0">
                <a:solidFill>
                  <a:srgbClr val="0070C0"/>
                </a:solidFill>
              </a:rPr>
              <a:t>movement</a:t>
            </a:r>
            <a:r>
              <a:rPr lang="en-US" sz="1800" dirty="0" smtClean="0"/>
              <a:t> from the </a:t>
            </a:r>
            <a:r>
              <a:rPr lang="en-US" sz="1800" b="1" dirty="0">
                <a:solidFill>
                  <a:srgbClr val="0070C0"/>
                </a:solidFill>
              </a:rPr>
              <a:t>order </a:t>
            </a:r>
            <a:r>
              <a:rPr lang="en-US" sz="1800" b="1" dirty="0" smtClean="0">
                <a:solidFill>
                  <a:srgbClr val="0070C0"/>
                </a:solidFill>
              </a:rPr>
              <a:t>book imbalance </a:t>
            </a:r>
            <a:r>
              <a:rPr lang="en-US" sz="1800" dirty="0" smtClean="0"/>
              <a:t>and </a:t>
            </a:r>
            <a:r>
              <a:rPr lang="en-US" sz="1800" b="1" dirty="0" smtClean="0">
                <a:solidFill>
                  <a:srgbClr val="0070C0"/>
                </a:solidFill>
              </a:rPr>
              <a:t>money flow</a:t>
            </a:r>
            <a:endParaRPr lang="en-US" sz="1800" b="1" dirty="0">
              <a:solidFill>
                <a:srgbClr val="0070C0"/>
              </a:solidFill>
            </a:endParaRPr>
          </a:p>
        </p:txBody>
      </p:sp>
      <p:pic>
        <p:nvPicPr>
          <p:cNvPr id="1026" name="Picture 2" descr="Pricing warrants - The Chin Famil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99184" y="4221088"/>
            <a:ext cx="5029200" cy="17430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075300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18</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Trading </a:t>
            </a:r>
            <a:r>
              <a:rPr lang="en-US" dirty="0" smtClean="0"/>
              <a:t>Strategies – HK Warrant</a:t>
            </a:r>
            <a:endParaRPr lang="en-US" dirty="0"/>
          </a:p>
        </p:txBody>
      </p:sp>
      <p:sp>
        <p:nvSpPr>
          <p:cNvPr id="7" name="Content Placeholder 1"/>
          <p:cNvSpPr txBox="1">
            <a:spLocks/>
          </p:cNvSpPr>
          <p:nvPr/>
        </p:nvSpPr>
        <p:spPr>
          <a:xfrm>
            <a:off x="395536" y="1700808"/>
            <a:ext cx="8640960" cy="381642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endParaRPr lang="en-US" sz="1800" dirty="0"/>
          </a:p>
        </p:txBody>
      </p:sp>
      <p:sp>
        <p:nvSpPr>
          <p:cNvPr id="8" name="TextBox 7"/>
          <p:cNvSpPr txBox="1"/>
          <p:nvPr/>
        </p:nvSpPr>
        <p:spPr>
          <a:xfrm>
            <a:off x="539552" y="1988840"/>
            <a:ext cx="5112568" cy="3139321"/>
          </a:xfrm>
          <a:prstGeom prst="rect">
            <a:avLst/>
          </a:prstGeom>
          <a:noFill/>
        </p:spPr>
        <p:txBody>
          <a:bodyPr wrap="square" rtlCol="0">
            <a:spAutoFit/>
          </a:bodyPr>
          <a:lstStyle/>
          <a:p>
            <a:r>
              <a:rPr lang="en-US" sz="1800" b="1" u="sng" dirty="0" smtClean="0"/>
              <a:t>Betting Size (Notional $)</a:t>
            </a:r>
          </a:p>
          <a:p>
            <a:endParaRPr lang="en-US" sz="1800" dirty="0" smtClean="0"/>
          </a:p>
          <a:p>
            <a:r>
              <a:rPr lang="en-US" sz="1800" dirty="0" smtClean="0"/>
              <a:t>When your first trade with $10,000 lose, how much will you bet in the next trade?</a:t>
            </a:r>
          </a:p>
          <a:p>
            <a:endParaRPr lang="en-US" sz="1800" dirty="0"/>
          </a:p>
          <a:p>
            <a:pPr marL="342900" indent="-342900">
              <a:buFont typeface="+mj-lt"/>
              <a:buAutoNum type="alphaUcPeriod"/>
            </a:pPr>
            <a:r>
              <a:rPr lang="en-US" sz="1800" dirty="0" smtClean="0"/>
              <a:t>Same $10,000</a:t>
            </a:r>
          </a:p>
          <a:p>
            <a:pPr marL="342900" indent="-342900">
              <a:buFont typeface="+mj-lt"/>
              <a:buAutoNum type="alphaUcPeriod"/>
            </a:pPr>
            <a:r>
              <a:rPr lang="en-US" sz="1800" dirty="0" smtClean="0"/>
              <a:t>More than $10,000</a:t>
            </a:r>
          </a:p>
          <a:p>
            <a:pPr marL="342900" indent="-342900">
              <a:buFont typeface="+mj-lt"/>
              <a:buAutoNum type="alphaUcPeriod"/>
            </a:pPr>
            <a:r>
              <a:rPr lang="en-US" sz="1800" dirty="0" smtClean="0"/>
              <a:t>Less than $10,000</a:t>
            </a:r>
          </a:p>
          <a:p>
            <a:pPr marL="342900" indent="-342900">
              <a:buFont typeface="+mj-lt"/>
              <a:buAutoNum type="alphaUcPeriod"/>
            </a:pPr>
            <a:r>
              <a:rPr lang="en-US" sz="1800" dirty="0" smtClean="0"/>
              <a:t>All-in</a:t>
            </a:r>
          </a:p>
          <a:p>
            <a:endParaRPr lang="en-US" sz="1800" dirty="0" smtClean="0"/>
          </a:p>
          <a:p>
            <a:endParaRPr lang="en-US" sz="1800" dirty="0"/>
          </a:p>
        </p:txBody>
      </p:sp>
      <p:pic>
        <p:nvPicPr>
          <p:cNvPr id="2050" name="Picture 2" descr="赌侠2之上海滩赌圣-腾讯视频"/>
          <p:cNvPicPr>
            <a:picLocks noChangeAspect="1" noChangeArrowheads="1"/>
          </p:cNvPicPr>
          <p:nvPr/>
        </p:nvPicPr>
        <p:blipFill rotWithShape="1">
          <a:blip r:embed="rId2">
            <a:extLst>
              <a:ext uri="{28A0092B-C50C-407E-A947-70E740481C1C}">
                <a14:useLocalDpi xmlns:a14="http://schemas.microsoft.com/office/drawing/2010/main" val="0"/>
              </a:ext>
            </a:extLst>
          </a:blip>
          <a:srcRect l="13525" r="22564" b="11658"/>
          <a:stretch/>
        </p:blipFill>
        <p:spPr bwMode="auto">
          <a:xfrm>
            <a:off x="5441006" y="1988840"/>
            <a:ext cx="3019426" cy="235609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6084168" y="4437112"/>
            <a:ext cx="1095172" cy="707886"/>
          </a:xfrm>
          <a:prstGeom prst="rect">
            <a:avLst/>
          </a:prstGeom>
          <a:noFill/>
        </p:spPr>
        <p:txBody>
          <a:bodyPr wrap="none" rtlCol="0">
            <a:spAutoFit/>
          </a:bodyPr>
          <a:lstStyle/>
          <a:p>
            <a:r>
              <a:rPr lang="en-US" altLang="zh-TW" sz="2000" dirty="0" smtClean="0"/>
              <a:t>All-in !</a:t>
            </a:r>
          </a:p>
          <a:p>
            <a:r>
              <a:rPr lang="zh-TW" altLang="en-US" sz="2000" dirty="0" smtClean="0"/>
              <a:t>晒</a:t>
            </a:r>
            <a:r>
              <a:rPr lang="zh-TW" altLang="en-US" sz="2000" dirty="0"/>
              <a:t>你</a:t>
            </a:r>
            <a:r>
              <a:rPr lang="zh-TW" altLang="en-US" sz="2000" dirty="0" smtClean="0"/>
              <a:t>冷 </a:t>
            </a:r>
            <a:r>
              <a:rPr lang="en-US" altLang="zh-TW" sz="2000" dirty="0" smtClean="0"/>
              <a:t>!</a:t>
            </a:r>
            <a:endParaRPr lang="en-US" sz="2000" dirty="0"/>
          </a:p>
        </p:txBody>
      </p:sp>
      <p:sp>
        <p:nvSpPr>
          <p:cNvPr id="4" name="TextBox 3"/>
          <p:cNvSpPr txBox="1"/>
          <p:nvPr/>
        </p:nvSpPr>
        <p:spPr>
          <a:xfrm>
            <a:off x="467544" y="5301208"/>
            <a:ext cx="7272808" cy="892552"/>
          </a:xfrm>
          <a:prstGeom prst="rect">
            <a:avLst/>
          </a:prstGeom>
          <a:noFill/>
        </p:spPr>
        <p:txBody>
          <a:bodyPr wrap="square" rtlCol="0">
            <a:spAutoFit/>
          </a:bodyPr>
          <a:lstStyle/>
          <a:p>
            <a:r>
              <a:rPr lang="en-US" sz="1800" dirty="0"/>
              <a:t>Rather than placing same </a:t>
            </a:r>
            <a:r>
              <a:rPr lang="en-US" sz="1800" dirty="0" smtClean="0"/>
              <a:t>notional or randomly each </a:t>
            </a:r>
            <a:r>
              <a:rPr lang="en-US" sz="1800" dirty="0"/>
              <a:t>time, </a:t>
            </a:r>
            <a:r>
              <a:rPr lang="en-US" sz="1800" b="1" dirty="0">
                <a:solidFill>
                  <a:srgbClr val="0070C0"/>
                </a:solidFill>
              </a:rPr>
              <a:t>optimizing the betting size </a:t>
            </a:r>
            <a:r>
              <a:rPr lang="en-US" sz="1800" dirty="0"/>
              <a:t>for each trade…</a:t>
            </a:r>
          </a:p>
          <a:p>
            <a:endParaRPr lang="en-US" sz="1600" dirty="0"/>
          </a:p>
        </p:txBody>
      </p:sp>
    </p:spTree>
    <p:extLst>
      <p:ext uri="{BB962C8B-B14F-4D97-AF65-F5344CB8AC3E}">
        <p14:creationId xmlns:p14="http://schemas.microsoft.com/office/powerpoint/2010/main" val="217805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martingale betting system的圖片搜尋結果"/>
          <p:cNvPicPr>
            <a:picLocks noChangeAspect="1" noChangeArrowheads="1"/>
          </p:cNvPicPr>
          <p:nvPr/>
        </p:nvPicPr>
        <p:blipFill rotWithShape="1">
          <a:blip r:embed="rId2">
            <a:extLst>
              <a:ext uri="{28A0092B-C50C-407E-A947-70E740481C1C}">
                <a14:useLocalDpi xmlns:a14="http://schemas.microsoft.com/office/drawing/2010/main" val="0"/>
              </a:ext>
            </a:extLst>
          </a:blip>
          <a:srcRect r="42293"/>
          <a:stretch/>
        </p:blipFill>
        <p:spPr bwMode="auto">
          <a:xfrm>
            <a:off x="467544" y="1484784"/>
            <a:ext cx="3582119" cy="4896544"/>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19</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Trading </a:t>
            </a:r>
            <a:r>
              <a:rPr lang="en-US" dirty="0" smtClean="0"/>
              <a:t>Strategies – HK Warrant</a:t>
            </a:r>
            <a:endParaRPr lang="en-US" dirty="0"/>
          </a:p>
        </p:txBody>
      </p:sp>
      <p:sp>
        <p:nvSpPr>
          <p:cNvPr id="7" name="Content Placeholder 1"/>
          <p:cNvSpPr txBox="1">
            <a:spLocks/>
          </p:cNvSpPr>
          <p:nvPr/>
        </p:nvSpPr>
        <p:spPr>
          <a:xfrm>
            <a:off x="395536" y="1700808"/>
            <a:ext cx="8640960" cy="381642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endParaRPr lang="en-US" sz="1800" dirty="0"/>
          </a:p>
        </p:txBody>
      </p:sp>
      <p:grpSp>
        <p:nvGrpSpPr>
          <p:cNvPr id="4" name="Group 3"/>
          <p:cNvGrpSpPr/>
          <p:nvPr/>
        </p:nvGrpSpPr>
        <p:grpSpPr>
          <a:xfrm>
            <a:off x="6156176" y="4005064"/>
            <a:ext cx="1847850" cy="2038290"/>
            <a:chOff x="5143475" y="3789040"/>
            <a:chExt cx="1847850" cy="2038290"/>
          </a:xfrm>
        </p:grpSpPr>
        <p:pic>
          <p:nvPicPr>
            <p:cNvPr id="1028" name="Picture 4" descr="地獄黑仔王| 香港網絡大典| Fandom"/>
            <p:cNvPicPr>
              <a:picLocks noChangeAspect="1" noChangeArrowheads="1"/>
            </p:cNvPicPr>
            <p:nvPr/>
          </p:nvPicPr>
          <p:blipFill rotWithShape="1">
            <a:blip r:embed="rId3">
              <a:extLst>
                <a:ext uri="{28A0092B-C50C-407E-A947-70E740481C1C}">
                  <a14:useLocalDpi xmlns:a14="http://schemas.microsoft.com/office/drawing/2010/main" val="0"/>
                </a:ext>
              </a:extLst>
            </a:blip>
            <a:srcRect l="5728" t="11342" r="16673" b="14679"/>
            <a:stretch/>
          </p:blipFill>
          <p:spPr bwMode="auto">
            <a:xfrm>
              <a:off x="5143475" y="3789040"/>
              <a:ext cx="1847850" cy="132474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5148064" y="5180999"/>
              <a:ext cx="1800493" cy="646331"/>
            </a:xfrm>
            <a:prstGeom prst="rect">
              <a:avLst/>
            </a:prstGeom>
            <a:noFill/>
          </p:spPr>
          <p:txBody>
            <a:bodyPr wrap="none" rtlCol="0">
              <a:spAutoFit/>
            </a:bodyPr>
            <a:lstStyle/>
            <a:p>
              <a:r>
                <a:rPr lang="zh-TW" altLang="en-US" sz="1800" dirty="0" smtClean="0"/>
                <a:t>地獄黑仔王 </a:t>
              </a:r>
              <a:endParaRPr lang="en-US" altLang="zh-TW" sz="1800" dirty="0" smtClean="0"/>
            </a:p>
            <a:p>
              <a:r>
                <a:rPr lang="en-US" altLang="zh-TW" sz="1800" dirty="0" smtClean="0"/>
                <a:t>Bad luck as hell</a:t>
              </a:r>
            </a:p>
          </p:txBody>
        </p:sp>
      </p:grpSp>
      <p:sp>
        <p:nvSpPr>
          <p:cNvPr id="6" name="TextBox 5"/>
          <p:cNvSpPr txBox="1"/>
          <p:nvPr/>
        </p:nvSpPr>
        <p:spPr>
          <a:xfrm>
            <a:off x="4400525" y="2114853"/>
            <a:ext cx="4419947" cy="1323439"/>
          </a:xfrm>
          <a:prstGeom prst="rect">
            <a:avLst/>
          </a:prstGeom>
          <a:noFill/>
        </p:spPr>
        <p:txBody>
          <a:bodyPr wrap="square" rtlCol="0">
            <a:spAutoFit/>
          </a:bodyPr>
          <a:lstStyle/>
          <a:p>
            <a:pPr marL="285750" indent="-285750">
              <a:buFont typeface="Arial" panose="020B0604020202020204" pitchFamily="34" charset="0"/>
              <a:buChar char="•"/>
            </a:pPr>
            <a:r>
              <a:rPr lang="en-US" sz="1600" dirty="0"/>
              <a:t>B</a:t>
            </a:r>
            <a:r>
              <a:rPr lang="en-US" sz="1600" dirty="0" smtClean="0"/>
              <a:t>et $1 the first round and </a:t>
            </a:r>
            <a:r>
              <a:rPr lang="en-US" sz="1600" dirty="0"/>
              <a:t>stop if win</a:t>
            </a:r>
          </a:p>
          <a:p>
            <a:pPr marL="285750" indent="-285750">
              <a:buFont typeface="Arial" panose="020B0604020202020204" pitchFamily="34" charset="0"/>
              <a:buChar char="•"/>
            </a:pPr>
            <a:r>
              <a:rPr lang="en-US" sz="1600" dirty="0" smtClean="0"/>
              <a:t>If </a:t>
            </a:r>
            <a:r>
              <a:rPr lang="en-US" sz="1600" b="1" dirty="0">
                <a:solidFill>
                  <a:srgbClr val="0070C0"/>
                </a:solidFill>
              </a:rPr>
              <a:t>you lose, keep doubling the bet </a:t>
            </a:r>
            <a:r>
              <a:rPr lang="en-US" sz="1600" dirty="0" smtClean="0"/>
              <a:t>until you win</a:t>
            </a:r>
          </a:p>
          <a:p>
            <a:pPr marL="285750" indent="-285750">
              <a:buFont typeface="Arial" panose="020B0604020202020204" pitchFamily="34" charset="0"/>
              <a:buChar char="•"/>
            </a:pPr>
            <a:r>
              <a:rPr lang="en-US" sz="1600" dirty="0" smtClean="0"/>
              <a:t>Eventual winning will cover all your previous losses and have $1 profit</a:t>
            </a:r>
            <a:endParaRPr lang="en-US" sz="1600" dirty="0"/>
          </a:p>
        </p:txBody>
      </p:sp>
      <p:graphicFrame>
        <p:nvGraphicFramePr>
          <p:cNvPr id="9" name="Table 8"/>
          <p:cNvGraphicFramePr>
            <a:graphicFrameLocks noGrp="1"/>
          </p:cNvGraphicFramePr>
          <p:nvPr>
            <p:extLst>
              <p:ext uri="{D42A27DB-BD31-4B8C-83A1-F6EECF244321}">
                <p14:modId xmlns:p14="http://schemas.microsoft.com/office/powerpoint/2010/main" val="4090225455"/>
              </p:ext>
            </p:extLst>
          </p:nvPr>
        </p:nvGraphicFramePr>
        <p:xfrm>
          <a:off x="4572000" y="3972272"/>
          <a:ext cx="1368152" cy="1905000"/>
        </p:xfrm>
        <a:graphic>
          <a:graphicData uri="http://schemas.openxmlformats.org/drawingml/2006/table">
            <a:tbl>
              <a:tblPr>
                <a:tableStyleId>{5C22544A-7EE6-4342-B048-85BDC9FD1C3A}</a:tableStyleId>
              </a:tblPr>
              <a:tblGrid>
                <a:gridCol w="216024"/>
                <a:gridCol w="504056"/>
                <a:gridCol w="648072"/>
              </a:tblGrid>
              <a:tr h="190500">
                <a:tc>
                  <a:txBody>
                    <a:bodyPr/>
                    <a:lstStyle/>
                    <a:p>
                      <a:pPr algn="r" fontAlgn="b"/>
                      <a:r>
                        <a:rPr lang="en-US" sz="1100" u="none" strike="noStrike" dirty="0">
                          <a:effectLst/>
                        </a:rPr>
                        <a:t>1</a:t>
                      </a:r>
                      <a:endParaRPr lang="en-US" sz="1100" b="0" i="0" u="none" strike="noStrike" dirty="0">
                        <a:solidFill>
                          <a:srgbClr val="000000"/>
                        </a:solidFill>
                        <a:effectLst/>
                        <a:latin typeface="Calibri"/>
                      </a:endParaRPr>
                    </a:p>
                  </a:txBody>
                  <a:tcPr marL="9525" marR="9525" marT="9525" marB="0" anchor="b"/>
                </a:tc>
                <a:tc>
                  <a:txBody>
                    <a:bodyPr/>
                    <a:lstStyle/>
                    <a:p>
                      <a:pPr marL="0" algn="r" defTabSz="457200" rtl="0" eaLnBrk="1" fontAlgn="b" latinLnBrk="0" hangingPunct="1"/>
                      <a:r>
                        <a:rPr lang="en-US" sz="1100" u="none" strike="noStrike" kern="1200" dirty="0" smtClean="0">
                          <a:solidFill>
                            <a:schemeClr val="dk1"/>
                          </a:solidFill>
                          <a:effectLst/>
                          <a:latin typeface="+mn-lt"/>
                          <a:ea typeface="+mn-ea"/>
                          <a:cs typeface="+mn-cs"/>
                        </a:rPr>
                        <a:t>$1</a:t>
                      </a:r>
                      <a:endParaRPr lang="en-US" sz="1100" u="none" strike="noStrike" kern="1200" dirty="0">
                        <a:solidFill>
                          <a:schemeClr val="dk1"/>
                        </a:solidFill>
                        <a:effectLst/>
                        <a:latin typeface="+mn-lt"/>
                        <a:ea typeface="+mn-ea"/>
                        <a:cs typeface="+mn-cs"/>
                      </a:endParaRPr>
                    </a:p>
                  </a:txBody>
                  <a:tcPr marL="9525" marR="9525" marT="9525" marB="0" anchor="b"/>
                </a:tc>
                <a:tc>
                  <a:txBody>
                    <a:bodyPr/>
                    <a:lstStyle/>
                    <a:p>
                      <a:pPr algn="r" fontAlgn="b"/>
                      <a:r>
                        <a:rPr lang="en-US" sz="1100" u="none" strike="noStrike" dirty="0">
                          <a:effectLst/>
                        </a:rPr>
                        <a:t>50.00%</a:t>
                      </a:r>
                      <a:endParaRPr lang="en-US" sz="1100" b="0" i="0" u="none" strike="noStrike" dirty="0">
                        <a:solidFill>
                          <a:srgbClr val="000000"/>
                        </a:solidFill>
                        <a:effectLst/>
                        <a:latin typeface="Calibri"/>
                      </a:endParaRPr>
                    </a:p>
                  </a:txBody>
                  <a:tcPr marL="9525" marR="9525" marT="9525" marB="0" anchor="b"/>
                </a:tc>
              </a:tr>
              <a:tr h="190500">
                <a:tc>
                  <a:txBody>
                    <a:bodyPr/>
                    <a:lstStyle/>
                    <a:p>
                      <a:pPr algn="r" fontAlgn="b"/>
                      <a:r>
                        <a:rPr lang="en-US" sz="1100" u="none" strike="noStrike">
                          <a:effectLst/>
                        </a:rPr>
                        <a:t>2</a:t>
                      </a:r>
                      <a:endParaRPr lang="en-US" sz="1100" b="0" i="0" u="none" strike="noStrike">
                        <a:solidFill>
                          <a:srgbClr val="000000"/>
                        </a:solidFill>
                        <a:effectLst/>
                        <a:latin typeface="Calibri"/>
                      </a:endParaRPr>
                    </a:p>
                  </a:txBody>
                  <a:tcPr marL="9525" marR="9525" marT="9525" marB="0" anchor="b"/>
                </a:tc>
                <a:tc>
                  <a:txBody>
                    <a:bodyPr/>
                    <a:lstStyle/>
                    <a:p>
                      <a:pPr marL="0" algn="r" defTabSz="457200" rtl="0" eaLnBrk="1" fontAlgn="b" latinLnBrk="0" hangingPunct="1"/>
                      <a:r>
                        <a:rPr lang="en-US" sz="1100" u="none" strike="noStrike" kern="1200" dirty="0" smtClean="0">
                          <a:solidFill>
                            <a:schemeClr val="dk1"/>
                          </a:solidFill>
                          <a:effectLst/>
                          <a:latin typeface="+mn-lt"/>
                          <a:ea typeface="+mn-ea"/>
                          <a:cs typeface="+mn-cs"/>
                        </a:rPr>
                        <a:t>$2</a:t>
                      </a:r>
                      <a:endParaRPr lang="en-US" sz="1100" u="none" strike="noStrike" kern="1200" dirty="0">
                        <a:solidFill>
                          <a:schemeClr val="dk1"/>
                        </a:solidFill>
                        <a:effectLst/>
                        <a:latin typeface="+mn-lt"/>
                        <a:ea typeface="+mn-ea"/>
                        <a:cs typeface="+mn-cs"/>
                      </a:endParaRPr>
                    </a:p>
                  </a:txBody>
                  <a:tcPr marL="9525" marR="9525" marT="9525" marB="0" anchor="b"/>
                </a:tc>
                <a:tc>
                  <a:txBody>
                    <a:bodyPr/>
                    <a:lstStyle/>
                    <a:p>
                      <a:pPr algn="r" fontAlgn="b"/>
                      <a:r>
                        <a:rPr lang="en-US" sz="1100" u="none" strike="noStrike" dirty="0">
                          <a:effectLst/>
                        </a:rPr>
                        <a:t>25.00%</a:t>
                      </a:r>
                      <a:endParaRPr lang="en-US" sz="1100" b="0" i="0" u="none" strike="noStrike" dirty="0">
                        <a:solidFill>
                          <a:srgbClr val="000000"/>
                        </a:solidFill>
                        <a:effectLst/>
                        <a:latin typeface="Calibri"/>
                      </a:endParaRPr>
                    </a:p>
                  </a:txBody>
                  <a:tcPr marL="9525" marR="9525" marT="9525" marB="0" anchor="b"/>
                </a:tc>
              </a:tr>
              <a:tr h="190500">
                <a:tc>
                  <a:txBody>
                    <a:bodyPr/>
                    <a:lstStyle/>
                    <a:p>
                      <a:pPr algn="r" fontAlgn="b"/>
                      <a:r>
                        <a:rPr lang="en-US" sz="1100" u="none" strike="noStrike" dirty="0">
                          <a:effectLst/>
                        </a:rPr>
                        <a:t>3</a:t>
                      </a:r>
                      <a:endParaRPr lang="en-US" sz="1100" b="0" i="0" u="none" strike="noStrike" dirty="0">
                        <a:solidFill>
                          <a:srgbClr val="000000"/>
                        </a:solidFill>
                        <a:effectLst/>
                        <a:latin typeface="Calibri"/>
                      </a:endParaRPr>
                    </a:p>
                  </a:txBody>
                  <a:tcPr marL="9525" marR="9525" marT="9525" marB="0" anchor="b"/>
                </a:tc>
                <a:tc>
                  <a:txBody>
                    <a:bodyPr/>
                    <a:lstStyle/>
                    <a:p>
                      <a:pPr marL="0" algn="r" defTabSz="457200" rtl="0" eaLnBrk="1" fontAlgn="b" latinLnBrk="0" hangingPunct="1"/>
                      <a:r>
                        <a:rPr lang="en-US" sz="1100" u="none" strike="noStrike" kern="1200" dirty="0" smtClean="0">
                          <a:solidFill>
                            <a:schemeClr val="dk1"/>
                          </a:solidFill>
                          <a:effectLst/>
                          <a:latin typeface="+mn-lt"/>
                          <a:ea typeface="+mn-ea"/>
                          <a:cs typeface="+mn-cs"/>
                        </a:rPr>
                        <a:t>$4</a:t>
                      </a:r>
                      <a:endParaRPr lang="en-US" sz="1100" u="none" strike="noStrike" kern="1200" dirty="0">
                        <a:solidFill>
                          <a:schemeClr val="dk1"/>
                        </a:solidFill>
                        <a:effectLst/>
                        <a:latin typeface="+mn-lt"/>
                        <a:ea typeface="+mn-ea"/>
                        <a:cs typeface="+mn-cs"/>
                      </a:endParaRPr>
                    </a:p>
                  </a:txBody>
                  <a:tcPr marL="9525" marR="9525" marT="9525" marB="0" anchor="b"/>
                </a:tc>
                <a:tc>
                  <a:txBody>
                    <a:bodyPr/>
                    <a:lstStyle/>
                    <a:p>
                      <a:pPr algn="r" fontAlgn="b"/>
                      <a:r>
                        <a:rPr lang="en-US" sz="1100" u="none" strike="noStrike" dirty="0">
                          <a:effectLst/>
                        </a:rPr>
                        <a:t>12.50%</a:t>
                      </a:r>
                      <a:endParaRPr lang="en-US" sz="1100" b="0" i="0" u="none" strike="noStrike" dirty="0">
                        <a:solidFill>
                          <a:srgbClr val="000000"/>
                        </a:solidFill>
                        <a:effectLst/>
                        <a:latin typeface="Calibri"/>
                      </a:endParaRPr>
                    </a:p>
                  </a:txBody>
                  <a:tcPr marL="9525" marR="9525" marT="9525" marB="0" anchor="b"/>
                </a:tc>
              </a:tr>
              <a:tr h="190500">
                <a:tc>
                  <a:txBody>
                    <a:bodyPr/>
                    <a:lstStyle/>
                    <a:p>
                      <a:pPr algn="r" fontAlgn="b"/>
                      <a:r>
                        <a:rPr lang="en-US" sz="1100" u="none" strike="noStrike">
                          <a:effectLst/>
                        </a:rPr>
                        <a:t>4</a:t>
                      </a:r>
                      <a:endParaRPr lang="en-US" sz="1100" b="0" i="0" u="none" strike="noStrike">
                        <a:solidFill>
                          <a:srgbClr val="000000"/>
                        </a:solidFill>
                        <a:effectLst/>
                        <a:latin typeface="Calibri"/>
                      </a:endParaRPr>
                    </a:p>
                  </a:txBody>
                  <a:tcPr marL="9525" marR="9525" marT="9525" marB="0" anchor="b"/>
                </a:tc>
                <a:tc>
                  <a:txBody>
                    <a:bodyPr/>
                    <a:lstStyle/>
                    <a:p>
                      <a:pPr marL="0" algn="r" defTabSz="457200" rtl="0" eaLnBrk="1" fontAlgn="b" latinLnBrk="0" hangingPunct="1"/>
                      <a:r>
                        <a:rPr lang="en-US" sz="1100" u="none" strike="noStrike" kern="1200" dirty="0" smtClean="0">
                          <a:solidFill>
                            <a:schemeClr val="dk1"/>
                          </a:solidFill>
                          <a:effectLst/>
                          <a:latin typeface="+mn-lt"/>
                          <a:ea typeface="+mn-ea"/>
                          <a:cs typeface="+mn-cs"/>
                        </a:rPr>
                        <a:t>$8</a:t>
                      </a:r>
                      <a:endParaRPr lang="en-US" sz="1100" u="none" strike="noStrike" kern="1200" dirty="0">
                        <a:solidFill>
                          <a:schemeClr val="dk1"/>
                        </a:solidFill>
                        <a:effectLst/>
                        <a:latin typeface="+mn-lt"/>
                        <a:ea typeface="+mn-ea"/>
                        <a:cs typeface="+mn-cs"/>
                      </a:endParaRPr>
                    </a:p>
                  </a:txBody>
                  <a:tcPr marL="9525" marR="9525" marT="9525" marB="0" anchor="b"/>
                </a:tc>
                <a:tc>
                  <a:txBody>
                    <a:bodyPr/>
                    <a:lstStyle/>
                    <a:p>
                      <a:pPr algn="r" fontAlgn="b"/>
                      <a:r>
                        <a:rPr lang="en-US" sz="1100" u="none" strike="noStrike">
                          <a:effectLst/>
                        </a:rPr>
                        <a:t>6.25%</a:t>
                      </a:r>
                      <a:endParaRPr lang="en-US" sz="1100" b="0" i="0" u="none" strike="noStrike">
                        <a:solidFill>
                          <a:srgbClr val="000000"/>
                        </a:solidFill>
                        <a:effectLst/>
                        <a:latin typeface="Calibri"/>
                      </a:endParaRPr>
                    </a:p>
                  </a:txBody>
                  <a:tcPr marL="9525" marR="9525" marT="9525" marB="0" anchor="b"/>
                </a:tc>
              </a:tr>
              <a:tr h="190500">
                <a:tc>
                  <a:txBody>
                    <a:bodyPr/>
                    <a:lstStyle/>
                    <a:p>
                      <a:pPr algn="r" fontAlgn="b"/>
                      <a:r>
                        <a:rPr lang="en-US" sz="1100" u="none" strike="noStrike">
                          <a:effectLst/>
                        </a:rPr>
                        <a:t>5</a:t>
                      </a:r>
                      <a:endParaRPr lang="en-US" sz="1100" b="0" i="0" u="none" strike="noStrike">
                        <a:solidFill>
                          <a:srgbClr val="000000"/>
                        </a:solidFill>
                        <a:effectLst/>
                        <a:latin typeface="Calibri"/>
                      </a:endParaRPr>
                    </a:p>
                  </a:txBody>
                  <a:tcPr marL="9525" marR="9525" marT="9525" marB="0" anchor="b"/>
                </a:tc>
                <a:tc>
                  <a:txBody>
                    <a:bodyPr/>
                    <a:lstStyle/>
                    <a:p>
                      <a:pPr marL="0" algn="r" defTabSz="457200" rtl="0" eaLnBrk="1" fontAlgn="b" latinLnBrk="0" hangingPunct="1"/>
                      <a:r>
                        <a:rPr lang="en-US" sz="1100" u="none" strike="noStrike" kern="1200" dirty="0" smtClean="0">
                          <a:solidFill>
                            <a:schemeClr val="dk1"/>
                          </a:solidFill>
                          <a:effectLst/>
                          <a:latin typeface="+mn-lt"/>
                          <a:ea typeface="+mn-ea"/>
                          <a:cs typeface="+mn-cs"/>
                        </a:rPr>
                        <a:t>$16</a:t>
                      </a:r>
                      <a:endParaRPr lang="en-US" sz="1100" u="none" strike="noStrike" kern="1200" dirty="0">
                        <a:solidFill>
                          <a:schemeClr val="dk1"/>
                        </a:solidFill>
                        <a:effectLst/>
                        <a:latin typeface="+mn-lt"/>
                        <a:ea typeface="+mn-ea"/>
                        <a:cs typeface="+mn-cs"/>
                      </a:endParaRPr>
                    </a:p>
                  </a:txBody>
                  <a:tcPr marL="9525" marR="9525" marT="9525" marB="0" anchor="b"/>
                </a:tc>
                <a:tc>
                  <a:txBody>
                    <a:bodyPr/>
                    <a:lstStyle/>
                    <a:p>
                      <a:pPr algn="r" fontAlgn="b"/>
                      <a:r>
                        <a:rPr lang="en-US" sz="1100" u="none" strike="noStrike" dirty="0">
                          <a:effectLst/>
                        </a:rPr>
                        <a:t>3.13%</a:t>
                      </a:r>
                      <a:endParaRPr lang="en-US" sz="1100" b="0" i="0" u="none" strike="noStrike" dirty="0">
                        <a:solidFill>
                          <a:srgbClr val="000000"/>
                        </a:solidFill>
                        <a:effectLst/>
                        <a:latin typeface="Calibri"/>
                      </a:endParaRPr>
                    </a:p>
                  </a:txBody>
                  <a:tcPr marL="9525" marR="9525" marT="9525" marB="0" anchor="b"/>
                </a:tc>
              </a:tr>
              <a:tr h="190500">
                <a:tc>
                  <a:txBody>
                    <a:bodyPr/>
                    <a:lstStyle/>
                    <a:p>
                      <a:pPr algn="r" fontAlgn="b"/>
                      <a:r>
                        <a:rPr lang="en-US" sz="1100" u="none" strike="noStrike">
                          <a:effectLst/>
                        </a:rPr>
                        <a:t>6</a:t>
                      </a:r>
                      <a:endParaRPr lang="en-US" sz="1100" b="0" i="0" u="none" strike="noStrike">
                        <a:solidFill>
                          <a:srgbClr val="000000"/>
                        </a:solidFill>
                        <a:effectLst/>
                        <a:latin typeface="Calibri"/>
                      </a:endParaRPr>
                    </a:p>
                  </a:txBody>
                  <a:tcPr marL="9525" marR="9525" marT="9525" marB="0" anchor="b"/>
                </a:tc>
                <a:tc>
                  <a:txBody>
                    <a:bodyPr/>
                    <a:lstStyle/>
                    <a:p>
                      <a:pPr marL="0" algn="r" defTabSz="457200" rtl="0" eaLnBrk="1" fontAlgn="b" latinLnBrk="0" hangingPunct="1"/>
                      <a:r>
                        <a:rPr lang="en-US" sz="1100" u="none" strike="noStrike" kern="1200" dirty="0" smtClean="0">
                          <a:solidFill>
                            <a:schemeClr val="dk1"/>
                          </a:solidFill>
                          <a:effectLst/>
                          <a:latin typeface="+mn-lt"/>
                          <a:ea typeface="+mn-ea"/>
                          <a:cs typeface="+mn-cs"/>
                        </a:rPr>
                        <a:t>$32</a:t>
                      </a:r>
                      <a:endParaRPr lang="en-US" sz="1100" u="none" strike="noStrike" kern="1200" dirty="0">
                        <a:solidFill>
                          <a:schemeClr val="dk1"/>
                        </a:solidFill>
                        <a:effectLst/>
                        <a:latin typeface="+mn-lt"/>
                        <a:ea typeface="+mn-ea"/>
                        <a:cs typeface="+mn-cs"/>
                      </a:endParaRPr>
                    </a:p>
                  </a:txBody>
                  <a:tcPr marL="9525" marR="9525" marT="9525" marB="0" anchor="b"/>
                </a:tc>
                <a:tc>
                  <a:txBody>
                    <a:bodyPr/>
                    <a:lstStyle/>
                    <a:p>
                      <a:pPr algn="r" fontAlgn="b"/>
                      <a:r>
                        <a:rPr lang="en-US" sz="1100" u="none" strike="noStrike" dirty="0">
                          <a:effectLst/>
                        </a:rPr>
                        <a:t>1.56%</a:t>
                      </a:r>
                      <a:endParaRPr lang="en-US" sz="1100" b="0" i="0" u="none" strike="noStrike" dirty="0">
                        <a:solidFill>
                          <a:srgbClr val="000000"/>
                        </a:solidFill>
                        <a:effectLst/>
                        <a:latin typeface="Calibri"/>
                      </a:endParaRPr>
                    </a:p>
                  </a:txBody>
                  <a:tcPr marL="9525" marR="9525" marT="9525" marB="0" anchor="b"/>
                </a:tc>
              </a:tr>
              <a:tr h="190500">
                <a:tc>
                  <a:txBody>
                    <a:bodyPr/>
                    <a:lstStyle/>
                    <a:p>
                      <a:pPr algn="r" fontAlgn="b"/>
                      <a:r>
                        <a:rPr lang="en-US" sz="1100" u="none" strike="noStrike">
                          <a:effectLst/>
                        </a:rPr>
                        <a:t>7</a:t>
                      </a:r>
                      <a:endParaRPr lang="en-US" sz="1100" b="0" i="0" u="none" strike="noStrike">
                        <a:solidFill>
                          <a:srgbClr val="000000"/>
                        </a:solidFill>
                        <a:effectLst/>
                        <a:latin typeface="Calibri"/>
                      </a:endParaRPr>
                    </a:p>
                  </a:txBody>
                  <a:tcPr marL="9525" marR="9525" marT="9525" marB="0" anchor="b"/>
                </a:tc>
                <a:tc>
                  <a:txBody>
                    <a:bodyPr/>
                    <a:lstStyle/>
                    <a:p>
                      <a:pPr marL="0" algn="r" defTabSz="457200" rtl="0" eaLnBrk="1" fontAlgn="b" latinLnBrk="0" hangingPunct="1"/>
                      <a:r>
                        <a:rPr lang="en-US" sz="1100" u="none" strike="noStrike" kern="1200" dirty="0" smtClean="0">
                          <a:solidFill>
                            <a:schemeClr val="dk1"/>
                          </a:solidFill>
                          <a:effectLst/>
                          <a:latin typeface="+mn-lt"/>
                          <a:ea typeface="+mn-ea"/>
                          <a:cs typeface="+mn-cs"/>
                        </a:rPr>
                        <a:t>$64</a:t>
                      </a:r>
                      <a:endParaRPr lang="en-US" sz="1100" u="none" strike="noStrike" kern="1200" dirty="0">
                        <a:solidFill>
                          <a:schemeClr val="dk1"/>
                        </a:solidFill>
                        <a:effectLst/>
                        <a:latin typeface="+mn-lt"/>
                        <a:ea typeface="+mn-ea"/>
                        <a:cs typeface="+mn-cs"/>
                      </a:endParaRPr>
                    </a:p>
                  </a:txBody>
                  <a:tcPr marL="9525" marR="9525" marT="9525" marB="0" anchor="b"/>
                </a:tc>
                <a:tc>
                  <a:txBody>
                    <a:bodyPr/>
                    <a:lstStyle/>
                    <a:p>
                      <a:pPr algn="r" fontAlgn="b"/>
                      <a:r>
                        <a:rPr lang="en-US" sz="1100" u="none" strike="noStrike" dirty="0">
                          <a:effectLst/>
                        </a:rPr>
                        <a:t>0.78%</a:t>
                      </a:r>
                      <a:endParaRPr lang="en-US" sz="1100" b="0" i="0" u="none" strike="noStrike" dirty="0">
                        <a:solidFill>
                          <a:srgbClr val="000000"/>
                        </a:solidFill>
                        <a:effectLst/>
                        <a:latin typeface="Calibri"/>
                      </a:endParaRPr>
                    </a:p>
                  </a:txBody>
                  <a:tcPr marL="9525" marR="9525" marT="9525" marB="0" anchor="b"/>
                </a:tc>
              </a:tr>
              <a:tr h="190500">
                <a:tc>
                  <a:txBody>
                    <a:bodyPr/>
                    <a:lstStyle/>
                    <a:p>
                      <a:pPr algn="r" fontAlgn="b"/>
                      <a:r>
                        <a:rPr lang="en-US" sz="1100" u="none" strike="noStrike">
                          <a:effectLst/>
                        </a:rPr>
                        <a:t>8</a:t>
                      </a:r>
                      <a:endParaRPr lang="en-US" sz="1100" b="0" i="0" u="none" strike="noStrike">
                        <a:solidFill>
                          <a:srgbClr val="000000"/>
                        </a:solidFill>
                        <a:effectLst/>
                        <a:latin typeface="Calibri"/>
                      </a:endParaRPr>
                    </a:p>
                  </a:txBody>
                  <a:tcPr marL="9525" marR="9525" marT="9525" marB="0" anchor="b"/>
                </a:tc>
                <a:tc>
                  <a:txBody>
                    <a:bodyPr/>
                    <a:lstStyle/>
                    <a:p>
                      <a:pPr marL="0" algn="r" defTabSz="457200" rtl="0" eaLnBrk="1" fontAlgn="b" latinLnBrk="0" hangingPunct="1"/>
                      <a:r>
                        <a:rPr lang="en-US" sz="1100" u="none" strike="noStrike" kern="1200" dirty="0" smtClean="0">
                          <a:solidFill>
                            <a:schemeClr val="dk1"/>
                          </a:solidFill>
                          <a:effectLst/>
                          <a:latin typeface="+mn-lt"/>
                          <a:ea typeface="+mn-ea"/>
                          <a:cs typeface="+mn-cs"/>
                        </a:rPr>
                        <a:t>$128</a:t>
                      </a:r>
                      <a:endParaRPr lang="en-US" sz="1100" u="none" strike="noStrike" kern="1200" dirty="0">
                        <a:solidFill>
                          <a:schemeClr val="dk1"/>
                        </a:solidFill>
                        <a:effectLst/>
                        <a:latin typeface="+mn-lt"/>
                        <a:ea typeface="+mn-ea"/>
                        <a:cs typeface="+mn-cs"/>
                      </a:endParaRPr>
                    </a:p>
                  </a:txBody>
                  <a:tcPr marL="9525" marR="9525" marT="9525" marB="0" anchor="b"/>
                </a:tc>
                <a:tc>
                  <a:txBody>
                    <a:bodyPr/>
                    <a:lstStyle/>
                    <a:p>
                      <a:pPr algn="r" fontAlgn="b"/>
                      <a:r>
                        <a:rPr lang="en-US" sz="1100" u="none" strike="noStrike">
                          <a:effectLst/>
                        </a:rPr>
                        <a:t>0.39%</a:t>
                      </a:r>
                      <a:endParaRPr lang="en-US" sz="1100" b="0" i="0" u="none" strike="noStrike">
                        <a:solidFill>
                          <a:srgbClr val="000000"/>
                        </a:solidFill>
                        <a:effectLst/>
                        <a:latin typeface="Calibri"/>
                      </a:endParaRPr>
                    </a:p>
                  </a:txBody>
                  <a:tcPr marL="9525" marR="9525" marT="9525" marB="0" anchor="b"/>
                </a:tc>
              </a:tr>
              <a:tr h="190500">
                <a:tc>
                  <a:txBody>
                    <a:bodyPr/>
                    <a:lstStyle/>
                    <a:p>
                      <a:pPr algn="r" fontAlgn="b"/>
                      <a:r>
                        <a:rPr lang="en-US" sz="1100" u="none" strike="noStrike">
                          <a:effectLst/>
                        </a:rPr>
                        <a:t>9</a:t>
                      </a:r>
                      <a:endParaRPr lang="en-US" sz="1100" b="0" i="0" u="none" strike="noStrike">
                        <a:solidFill>
                          <a:srgbClr val="000000"/>
                        </a:solidFill>
                        <a:effectLst/>
                        <a:latin typeface="Calibri"/>
                      </a:endParaRPr>
                    </a:p>
                  </a:txBody>
                  <a:tcPr marL="9525" marR="9525" marT="9525" marB="0" anchor="b"/>
                </a:tc>
                <a:tc>
                  <a:txBody>
                    <a:bodyPr/>
                    <a:lstStyle/>
                    <a:p>
                      <a:pPr marL="0" algn="r" defTabSz="457200" rtl="0" eaLnBrk="1" fontAlgn="b" latinLnBrk="0" hangingPunct="1"/>
                      <a:r>
                        <a:rPr lang="en-US" sz="1100" u="none" strike="noStrike" kern="1200" dirty="0" smtClean="0">
                          <a:solidFill>
                            <a:schemeClr val="dk1"/>
                          </a:solidFill>
                          <a:effectLst/>
                          <a:latin typeface="+mn-lt"/>
                          <a:ea typeface="+mn-ea"/>
                          <a:cs typeface="+mn-cs"/>
                        </a:rPr>
                        <a:t>$256</a:t>
                      </a:r>
                      <a:endParaRPr lang="en-US" sz="1100" u="none" strike="noStrike" kern="1200" dirty="0">
                        <a:solidFill>
                          <a:schemeClr val="dk1"/>
                        </a:solidFill>
                        <a:effectLst/>
                        <a:latin typeface="+mn-lt"/>
                        <a:ea typeface="+mn-ea"/>
                        <a:cs typeface="+mn-cs"/>
                      </a:endParaRPr>
                    </a:p>
                  </a:txBody>
                  <a:tcPr marL="9525" marR="9525" marT="9525" marB="0" anchor="b"/>
                </a:tc>
                <a:tc>
                  <a:txBody>
                    <a:bodyPr/>
                    <a:lstStyle/>
                    <a:p>
                      <a:pPr algn="r" fontAlgn="b"/>
                      <a:r>
                        <a:rPr lang="en-US" sz="1100" u="none" strike="noStrike" dirty="0">
                          <a:effectLst/>
                        </a:rPr>
                        <a:t>0.20%</a:t>
                      </a:r>
                      <a:endParaRPr lang="en-US" sz="1100" b="0" i="0" u="none" strike="noStrike" dirty="0">
                        <a:solidFill>
                          <a:srgbClr val="000000"/>
                        </a:solidFill>
                        <a:effectLst/>
                        <a:latin typeface="Calibri"/>
                      </a:endParaRPr>
                    </a:p>
                  </a:txBody>
                  <a:tcPr marL="9525" marR="9525" marT="9525" marB="0" anchor="b"/>
                </a:tc>
              </a:tr>
              <a:tr h="190500">
                <a:tc>
                  <a:txBody>
                    <a:bodyPr/>
                    <a:lstStyle/>
                    <a:p>
                      <a:pPr algn="r" fontAlgn="b"/>
                      <a:r>
                        <a:rPr lang="en-US" sz="1100" u="none" strike="noStrike" dirty="0">
                          <a:effectLst/>
                        </a:rPr>
                        <a:t>10</a:t>
                      </a:r>
                      <a:endParaRPr lang="en-US" sz="1100" b="0" i="0" u="none" strike="noStrike" dirty="0">
                        <a:solidFill>
                          <a:srgbClr val="000000"/>
                        </a:solidFill>
                        <a:effectLst/>
                        <a:latin typeface="Calibri"/>
                      </a:endParaRPr>
                    </a:p>
                  </a:txBody>
                  <a:tcPr marL="9525" marR="9525" marT="9525" marB="0" anchor="b"/>
                </a:tc>
                <a:tc>
                  <a:txBody>
                    <a:bodyPr/>
                    <a:lstStyle/>
                    <a:p>
                      <a:pPr marL="0" algn="r" defTabSz="457200" rtl="0" eaLnBrk="1" fontAlgn="b" latinLnBrk="0" hangingPunct="1"/>
                      <a:r>
                        <a:rPr lang="en-US" sz="1100" u="none" strike="noStrike" kern="1200" dirty="0" smtClean="0">
                          <a:solidFill>
                            <a:schemeClr val="dk1"/>
                          </a:solidFill>
                          <a:effectLst/>
                          <a:latin typeface="+mn-lt"/>
                          <a:ea typeface="+mn-ea"/>
                          <a:cs typeface="+mn-cs"/>
                        </a:rPr>
                        <a:t>$512</a:t>
                      </a:r>
                      <a:endParaRPr lang="en-US" sz="1100" u="none" strike="noStrike" kern="1200" dirty="0">
                        <a:solidFill>
                          <a:schemeClr val="dk1"/>
                        </a:solidFill>
                        <a:effectLst/>
                        <a:latin typeface="+mn-lt"/>
                        <a:ea typeface="+mn-ea"/>
                        <a:cs typeface="+mn-cs"/>
                      </a:endParaRPr>
                    </a:p>
                  </a:txBody>
                  <a:tcPr marL="9525" marR="9525" marT="9525" marB="0" anchor="b"/>
                </a:tc>
                <a:tc>
                  <a:txBody>
                    <a:bodyPr/>
                    <a:lstStyle/>
                    <a:p>
                      <a:pPr algn="r" fontAlgn="b"/>
                      <a:r>
                        <a:rPr lang="en-US" sz="1100" u="none" strike="noStrike" dirty="0">
                          <a:effectLst/>
                        </a:rPr>
                        <a:t>0.10%</a:t>
                      </a:r>
                      <a:endParaRPr lang="en-US" sz="1100" b="0" i="0" u="none" strike="noStrike" dirty="0">
                        <a:solidFill>
                          <a:srgbClr val="000000"/>
                        </a:solidFill>
                        <a:effectLst/>
                        <a:latin typeface="Calibri"/>
                      </a:endParaRPr>
                    </a:p>
                  </a:txBody>
                  <a:tcPr marL="9525" marR="9525" marT="9525" marB="0" anchor="b"/>
                </a:tc>
              </a:tr>
            </a:tbl>
          </a:graphicData>
        </a:graphic>
      </p:graphicFrame>
    </p:spTree>
    <p:extLst>
      <p:ext uri="{BB962C8B-B14F-4D97-AF65-F5344CB8AC3E}">
        <p14:creationId xmlns:p14="http://schemas.microsoft.com/office/powerpoint/2010/main" val="1195472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83232" y="620688"/>
            <a:ext cx="8077200" cy="1000125"/>
          </a:xfrm>
        </p:spPr>
        <p:txBody>
          <a:bodyPr/>
          <a:lstStyle/>
          <a:p>
            <a:r>
              <a:rPr lang="en-US" dirty="0" smtClean="0"/>
              <a:t>My Background</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lvl="1"/>
            <a:r>
              <a:rPr lang="en-US" sz="2000" dirty="0" smtClean="0"/>
              <a:t>Study Computer Science</a:t>
            </a:r>
          </a:p>
          <a:p>
            <a:pPr lvl="1"/>
            <a:r>
              <a:rPr lang="en-US" sz="2000" dirty="0" err="1" smtClean="0"/>
              <a:t>iBanks</a:t>
            </a:r>
            <a:r>
              <a:rPr lang="en-US" sz="2000" dirty="0" smtClean="0"/>
              <a:t> </a:t>
            </a:r>
            <a:r>
              <a:rPr lang="en-US" sz="2000" dirty="0"/>
              <a:t>Algo trade </a:t>
            </a:r>
            <a:r>
              <a:rPr lang="en-US" sz="2000" dirty="0" smtClean="0"/>
              <a:t>technologist</a:t>
            </a:r>
            <a:endParaRPr lang="en-US" sz="2000" dirty="0"/>
          </a:p>
          <a:p>
            <a:pPr lvl="1"/>
            <a:r>
              <a:rPr lang="en-US" sz="2000" dirty="0"/>
              <a:t>Startup on Quant Trading, Big Data and AI</a:t>
            </a:r>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2</a:t>
            </a:fld>
            <a:endParaRPr lang="en-US" sz="1400" dirty="0">
              <a:latin typeface="Arial" charset="0"/>
            </a:endParaRPr>
          </a:p>
        </p:txBody>
      </p:sp>
      <p:sp>
        <p:nvSpPr>
          <p:cNvPr id="4" name="AutoShape 2" descr="http://app.datatact.com/images/logo.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99992" y="4437112"/>
            <a:ext cx="952500" cy="952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9" name="Picture 5" descr="goldman sachs的圖片搜尋結果"/>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48830" y="4326110"/>
            <a:ext cx="1263130" cy="1263130"/>
          </a:xfrm>
          <a:prstGeom prst="rect">
            <a:avLst/>
          </a:prstGeom>
          <a:noFill/>
          <a:extLst>
            <a:ext uri="{909E8E84-426E-40DD-AFC4-6F175D3DCCD1}">
              <a14:hiddenFill xmlns:a14="http://schemas.microsoft.com/office/drawing/2010/main">
                <a:solidFill>
                  <a:srgbClr val="FFFFFF"/>
                </a:solidFill>
              </a14:hiddenFill>
            </a:ext>
          </a:extLst>
        </p:spPr>
      </p:pic>
      <p:pic>
        <p:nvPicPr>
          <p:cNvPr id="1031" name="Picture 7" descr="credit suisse的圖片搜尋結果"/>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7975" y="4270970"/>
            <a:ext cx="2813995" cy="834922"/>
          </a:xfrm>
          <a:prstGeom prst="rect">
            <a:avLst/>
          </a:prstGeom>
          <a:noFill/>
          <a:extLst>
            <a:ext uri="{909E8E84-426E-40DD-AFC4-6F175D3DCCD1}">
              <a14:hiddenFill xmlns:a14="http://schemas.microsoft.com/office/drawing/2010/main">
                <a:solidFill>
                  <a:srgbClr val="FFFFFF"/>
                </a:solidFill>
              </a14:hiddenFill>
            </a:ext>
          </a:extLst>
        </p:spPr>
      </p:pic>
      <p:pic>
        <p:nvPicPr>
          <p:cNvPr id="1035" name="Picture 11" descr="university of southern california的圖片搜尋結果"/>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62647" y="2996952"/>
            <a:ext cx="1068710" cy="1068710"/>
          </a:xfrm>
          <a:prstGeom prst="rect">
            <a:avLst/>
          </a:prstGeom>
          <a:noFill/>
          <a:extLst>
            <a:ext uri="{909E8E84-426E-40DD-AFC4-6F175D3DCCD1}">
              <a14:hiddenFill xmlns:a14="http://schemas.microsoft.com/office/drawing/2010/main">
                <a:solidFill>
                  <a:srgbClr val="FFFFFF"/>
                </a:solidFill>
              </a14:hiddenFill>
            </a:ext>
          </a:extLst>
        </p:spPr>
      </p:pic>
      <p:pic>
        <p:nvPicPr>
          <p:cNvPr id="1037" name="Picture 13" descr="university of warwick的圖片搜尋結果"/>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16016" y="2924944"/>
            <a:ext cx="1546503" cy="113965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1331640" y="5589240"/>
            <a:ext cx="5848652" cy="923330"/>
          </a:xfrm>
          <a:prstGeom prst="rect">
            <a:avLst/>
          </a:prstGeom>
          <a:noFill/>
        </p:spPr>
        <p:txBody>
          <a:bodyPr wrap="none" rtlCol="0">
            <a:spAutoFit/>
          </a:bodyPr>
          <a:lstStyle/>
          <a:p>
            <a:r>
              <a:rPr lang="en-US" sz="1800" dirty="0" smtClean="0"/>
              <a:t>Email: </a:t>
            </a:r>
            <a:r>
              <a:rPr lang="en-US" sz="1800" dirty="0" smtClean="0">
                <a:hlinkClick r:id="rId7"/>
              </a:rPr>
              <a:t>wkliu_x@yahoo.com</a:t>
            </a:r>
            <a:endParaRPr lang="en-US" sz="1800" dirty="0" smtClean="0"/>
          </a:p>
          <a:p>
            <a:r>
              <a:rPr lang="en-US" sz="1800" dirty="0"/>
              <a:t>LinkedIn: </a:t>
            </a:r>
            <a:r>
              <a:rPr lang="en-US" sz="1800" dirty="0">
                <a:hlinkClick r:id="rId8"/>
              </a:rPr>
              <a:t>https://www.linkedin.com/in/ken-liu-76b11575</a:t>
            </a:r>
            <a:r>
              <a:rPr lang="en-US" sz="1800" dirty="0" smtClean="0">
                <a:hlinkClick r:id="rId8"/>
              </a:rPr>
              <a:t>/</a:t>
            </a:r>
            <a:endParaRPr lang="en-US" sz="1800" dirty="0" smtClean="0"/>
          </a:p>
          <a:p>
            <a:endParaRPr lang="en-US" sz="1800" dirty="0"/>
          </a:p>
        </p:txBody>
      </p:sp>
      <p:pic>
        <p:nvPicPr>
          <p:cNvPr id="1026" name="Picture 2" descr="Daiwa Capital Markets Europe. Information about the issuer. (LEI  MIM2K09LFYD4IB163W58, SWIFT DEUAGB21XXX). News and credit ratings. Tables  with accounting and financial reports."/>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012160" y="3789040"/>
            <a:ext cx="1968252" cy="19682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317598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20</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Trading </a:t>
            </a:r>
            <a:r>
              <a:rPr lang="en-US" dirty="0" smtClean="0"/>
              <a:t>Strategies – HK Warrant</a:t>
            </a:r>
            <a:endParaRPr lang="en-US" dirty="0"/>
          </a:p>
        </p:txBody>
      </p:sp>
      <p:sp>
        <p:nvSpPr>
          <p:cNvPr id="7" name="Content Placeholder 1"/>
          <p:cNvSpPr txBox="1">
            <a:spLocks/>
          </p:cNvSpPr>
          <p:nvPr/>
        </p:nvSpPr>
        <p:spPr>
          <a:xfrm>
            <a:off x="395536" y="1700808"/>
            <a:ext cx="8640960" cy="381642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endParaRPr lang="en-US" sz="1800" dirty="0"/>
          </a:p>
        </p:txBody>
      </p:sp>
      <p:sp>
        <p:nvSpPr>
          <p:cNvPr id="4" name="TextBox 3"/>
          <p:cNvSpPr txBox="1"/>
          <p:nvPr/>
        </p:nvSpPr>
        <p:spPr>
          <a:xfrm>
            <a:off x="899592" y="5539679"/>
            <a:ext cx="6696744" cy="584775"/>
          </a:xfrm>
          <a:prstGeom prst="rect">
            <a:avLst/>
          </a:prstGeom>
          <a:noFill/>
        </p:spPr>
        <p:txBody>
          <a:bodyPr wrap="square" rtlCol="0">
            <a:spAutoFit/>
          </a:bodyPr>
          <a:lstStyle/>
          <a:p>
            <a:r>
              <a:rPr lang="en-US" sz="1600" dirty="0" smtClean="0">
                <a:hlinkClick r:id="rId2"/>
              </a:rPr>
              <a:t>Kelly Bet</a:t>
            </a:r>
            <a:r>
              <a:rPr lang="en-US" sz="1600" dirty="0" smtClean="0"/>
              <a:t>: </a:t>
            </a:r>
            <a:r>
              <a:rPr lang="en-US" sz="1600" dirty="0"/>
              <a:t>is a formula for bet sizing that leads almost surely to higher wealth compared to any other strategy in the long run</a:t>
            </a:r>
          </a:p>
        </p:txBody>
      </p:sp>
      <p:pic>
        <p:nvPicPr>
          <p:cNvPr id="3076" name="Picture 4" descr="Online Blackjack – Thing To Remember For Online Blackjack Tournament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0695" y="2061568"/>
            <a:ext cx="5848441" cy="3236292"/>
          </a:xfrm>
          <a:prstGeom prst="rect">
            <a:avLst/>
          </a:prstGeom>
          <a:noFill/>
          <a:extLst>
            <a:ext uri="{909E8E84-426E-40DD-AFC4-6F175D3DCCD1}">
              <a14:hiddenFill xmlns:a14="http://schemas.microsoft.com/office/drawing/2010/main">
                <a:solidFill>
                  <a:srgbClr val="FFFFFF"/>
                </a:solidFill>
              </a14:hiddenFill>
            </a:ext>
          </a:extLst>
        </p:spPr>
      </p:pic>
      <p:sp>
        <p:nvSpPr>
          <p:cNvPr id="2" name="Oval 1"/>
          <p:cNvSpPr/>
          <p:nvPr/>
        </p:nvSpPr>
        <p:spPr bwMode="auto">
          <a:xfrm>
            <a:off x="4490839" y="1927895"/>
            <a:ext cx="1080120" cy="504056"/>
          </a:xfrm>
          <a:prstGeom prst="ellipse">
            <a:avLst/>
          </a:prstGeom>
          <a:noFill/>
          <a:ln w="28575"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Tree>
    <p:extLst>
      <p:ext uri="{BB962C8B-B14F-4D97-AF65-F5344CB8AC3E}">
        <p14:creationId xmlns:p14="http://schemas.microsoft.com/office/powerpoint/2010/main" val="209153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21</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Trading </a:t>
            </a:r>
            <a:r>
              <a:rPr lang="en-US" dirty="0" smtClean="0"/>
              <a:t>Strategies – HK </a:t>
            </a:r>
            <a:r>
              <a:rPr lang="en-US" dirty="0"/>
              <a:t>S</a:t>
            </a:r>
            <a:r>
              <a:rPr lang="en-US" dirty="0" smtClean="0"/>
              <a:t>mall Caps</a:t>
            </a:r>
            <a:endParaRPr lang="en-US" dirty="0"/>
          </a:p>
        </p:txBody>
      </p:sp>
      <p:sp>
        <p:nvSpPr>
          <p:cNvPr id="7" name="Content Placeholder 1"/>
          <p:cNvSpPr txBox="1">
            <a:spLocks/>
          </p:cNvSpPr>
          <p:nvPr/>
        </p:nvSpPr>
        <p:spPr>
          <a:xfrm>
            <a:off x="395536" y="1700808"/>
            <a:ext cx="7848872" cy="648072"/>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800" b="1" dirty="0" smtClean="0"/>
              <a:t>Objective</a:t>
            </a:r>
            <a:r>
              <a:rPr lang="en-US" sz="1800" dirty="0" smtClean="0"/>
              <a:t>: Track </a:t>
            </a:r>
            <a:r>
              <a:rPr lang="en-US" sz="1800" b="1" dirty="0" smtClean="0">
                <a:solidFill>
                  <a:srgbClr val="0070C0"/>
                </a:solidFill>
              </a:rPr>
              <a:t>abnormal movements </a:t>
            </a:r>
            <a:r>
              <a:rPr lang="en-US" sz="1800" dirty="0" smtClean="0"/>
              <a:t>for </a:t>
            </a:r>
            <a:r>
              <a:rPr lang="en-US" sz="1800" b="1" dirty="0" smtClean="0">
                <a:solidFill>
                  <a:srgbClr val="0070C0"/>
                </a:solidFill>
              </a:rPr>
              <a:t>small caps </a:t>
            </a:r>
            <a:r>
              <a:rPr lang="en-US" sz="1800" dirty="0" smtClean="0"/>
              <a:t>HK names</a:t>
            </a:r>
          </a:p>
          <a:p>
            <a:pPr marL="0" indent="0"/>
            <a:endParaRPr lang="en-US" sz="1800" dirty="0" smtClean="0"/>
          </a:p>
          <a:p>
            <a:pPr marL="400050" lvl="1" indent="0">
              <a:buNone/>
            </a:pPr>
            <a:r>
              <a:rPr lang="en-US" sz="1800" dirty="0"/>
              <a:t>	</a:t>
            </a:r>
          </a:p>
        </p:txBody>
      </p:sp>
      <p:pic>
        <p:nvPicPr>
          <p:cNvPr id="1026" name="Picture 2" descr="http://hkpic.crntt.com/upload/201505/16/103755263.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7624" y="2403723"/>
            <a:ext cx="6096000" cy="3381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878665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22</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Trading </a:t>
            </a:r>
            <a:r>
              <a:rPr lang="en-US" dirty="0" smtClean="0"/>
              <a:t>Strategies – HK Small Caps</a:t>
            </a:r>
            <a:endParaRPr lang="en-US" dirty="0"/>
          </a:p>
        </p:txBody>
      </p:sp>
      <p:sp>
        <p:nvSpPr>
          <p:cNvPr id="7" name="Content Placeholder 1"/>
          <p:cNvSpPr txBox="1">
            <a:spLocks/>
          </p:cNvSpPr>
          <p:nvPr/>
        </p:nvSpPr>
        <p:spPr>
          <a:xfrm>
            <a:off x="395536" y="1700808"/>
            <a:ext cx="5184576"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800" b="1" dirty="0" smtClean="0"/>
              <a:t>Criteria</a:t>
            </a:r>
            <a:r>
              <a:rPr lang="en-US" sz="1800" dirty="0" smtClean="0"/>
              <a:t>:</a:t>
            </a:r>
          </a:p>
          <a:p>
            <a:pPr marL="685800" lvl="1">
              <a:buFont typeface="Arial" panose="020B0604020202020204" pitchFamily="34" charset="0"/>
              <a:buChar char="•"/>
            </a:pPr>
            <a:r>
              <a:rPr lang="en-US" sz="1600" dirty="0" smtClean="0"/>
              <a:t>Daily movement &gt; 10% </a:t>
            </a:r>
          </a:p>
          <a:p>
            <a:pPr marL="685800" lvl="1">
              <a:buFont typeface="Arial" panose="020B0604020202020204" pitchFamily="34" charset="0"/>
              <a:buChar char="•"/>
            </a:pPr>
            <a:r>
              <a:rPr lang="en-US" sz="1600" dirty="0" smtClean="0"/>
              <a:t>Market cap &lt; HK$ 5 billions</a:t>
            </a:r>
          </a:p>
          <a:p>
            <a:pPr marL="685800" lvl="1">
              <a:buFont typeface="Arial" panose="020B0604020202020204" pitchFamily="34" charset="0"/>
              <a:buChar char="•"/>
            </a:pPr>
            <a:r>
              <a:rPr lang="en-US" sz="1600" dirty="0" smtClean="0"/>
              <a:t>Daily volume &gt; HK$10M</a:t>
            </a:r>
          </a:p>
          <a:p>
            <a:pPr marL="685800" lvl="1">
              <a:buFont typeface="Arial" panose="020B0604020202020204" pitchFamily="34" charset="0"/>
              <a:buChar char="•"/>
            </a:pPr>
            <a:r>
              <a:rPr lang="en-US" sz="1600" dirty="0" smtClean="0"/>
              <a:t>No. of trades &gt; 200 (or 10x last 50 day </a:t>
            </a:r>
            <a:r>
              <a:rPr lang="en-US" sz="1600" dirty="0" err="1" smtClean="0"/>
              <a:t>avg</a:t>
            </a:r>
            <a:r>
              <a:rPr lang="en-US" sz="1600" dirty="0" smtClean="0"/>
              <a:t>)</a:t>
            </a:r>
          </a:p>
          <a:p>
            <a:pPr marL="685800" lvl="1">
              <a:buFont typeface="Arial" panose="020B0604020202020204" pitchFamily="34" charset="0"/>
              <a:buChar char="•"/>
            </a:pPr>
            <a:endParaRPr lang="en-US" sz="1600" dirty="0"/>
          </a:p>
          <a:p>
            <a:pPr marL="0" indent="0"/>
            <a:r>
              <a:rPr lang="en-US" sz="1800" b="1" dirty="0" smtClean="0"/>
              <a:t>Other Suggestions</a:t>
            </a:r>
          </a:p>
          <a:p>
            <a:pPr marL="685800" lvl="1">
              <a:buFont typeface="Arial" panose="020B0604020202020204" pitchFamily="34" charset="0"/>
              <a:buChar char="•"/>
            </a:pPr>
            <a:r>
              <a:rPr lang="en-US" sz="1600" dirty="0" smtClean="0"/>
              <a:t>Focus on semi new stocks (e.g. few months after IPO)</a:t>
            </a:r>
            <a:endParaRPr lang="en-US" sz="1600" dirty="0"/>
          </a:p>
          <a:p>
            <a:pPr marL="685800" lvl="1">
              <a:buFont typeface="Arial" panose="020B0604020202020204" pitchFamily="34" charset="0"/>
              <a:buChar char="•"/>
            </a:pPr>
            <a:r>
              <a:rPr lang="en-US" sz="1600" dirty="0" smtClean="0"/>
              <a:t>Only very few shareholders (CCASS) </a:t>
            </a:r>
            <a:endParaRPr lang="en-US" sz="1600" dirty="0"/>
          </a:p>
          <a:p>
            <a:pPr marL="0" indent="0"/>
            <a:endParaRPr lang="en-US" sz="2000" dirty="0"/>
          </a:p>
        </p:txBody>
      </p:sp>
      <p:pic>
        <p:nvPicPr>
          <p:cNvPr id="12291" name="Picture 3" descr="T:\gDrive\ML\MrShe\charts\trendGraph.jpe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9271" t="6528" r="25729" b="15139"/>
          <a:stretch/>
        </p:blipFill>
        <p:spPr bwMode="auto">
          <a:xfrm>
            <a:off x="5940152" y="1700808"/>
            <a:ext cx="3145633" cy="3062276"/>
          </a:xfrm>
          <a:prstGeom prst="rect">
            <a:avLst/>
          </a:prstGeom>
          <a:noFill/>
          <a:extLst>
            <a:ext uri="{909E8E84-426E-40DD-AFC4-6F175D3DCCD1}">
              <a14:hiddenFill xmlns:a14="http://schemas.microsoft.com/office/drawing/2010/main">
                <a:solidFill>
                  <a:srgbClr val="FFFFFF"/>
                </a:solidFill>
              </a14:hiddenFill>
            </a:ext>
          </a:extLst>
        </p:spPr>
      </p:pic>
      <p:pic>
        <p:nvPicPr>
          <p:cNvPr id="12290" name="Picture 2" descr="T:\gDrive\ML\MrShe\charts\d9bcb563-5ac9-487a-b6a8-0a7d79744fca.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4326" t="27778" r="3125" b="16111"/>
          <a:stretch/>
        </p:blipFill>
        <p:spPr bwMode="auto">
          <a:xfrm>
            <a:off x="4935052" y="4440113"/>
            <a:ext cx="4138428" cy="18817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658605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23</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Trading </a:t>
            </a:r>
            <a:r>
              <a:rPr lang="en-US" dirty="0" smtClean="0"/>
              <a:t>Strategies – HK Small Caps</a:t>
            </a:r>
            <a:endParaRPr lang="en-US" dirty="0"/>
          </a:p>
        </p:txBody>
      </p:sp>
      <p:sp>
        <p:nvSpPr>
          <p:cNvPr id="7" name="Content Placeholder 1"/>
          <p:cNvSpPr txBox="1">
            <a:spLocks/>
          </p:cNvSpPr>
          <p:nvPr/>
        </p:nvSpPr>
        <p:spPr>
          <a:xfrm>
            <a:off x="395536" y="1700808"/>
            <a:ext cx="7056784" cy="10801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800" dirty="0" smtClean="0"/>
              <a:t>At the end, didn’t go ahead this strategy</a:t>
            </a:r>
          </a:p>
          <a:p>
            <a:pPr marL="400050" lvl="1" indent="0">
              <a:buNone/>
            </a:pPr>
            <a:r>
              <a:rPr lang="en-US" sz="1800" dirty="0"/>
              <a:t>	</a:t>
            </a:r>
          </a:p>
        </p:txBody>
      </p:sp>
      <p:pic>
        <p:nvPicPr>
          <p:cNvPr id="5124" name="Picture 4" descr="hk stock trading suspensionçåçæå°çµæ"/>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5656" y="2219139"/>
            <a:ext cx="5472608" cy="307136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589782" y="5465721"/>
            <a:ext cx="7244355" cy="923330"/>
          </a:xfrm>
          <a:prstGeom prst="rect">
            <a:avLst/>
          </a:prstGeom>
          <a:noFill/>
        </p:spPr>
        <p:txBody>
          <a:bodyPr wrap="none" rtlCol="0">
            <a:spAutoFit/>
          </a:bodyPr>
          <a:lstStyle/>
          <a:p>
            <a:pPr marL="285750" indent="-285750">
              <a:buFont typeface="Arial" panose="020B0604020202020204" pitchFamily="34" charset="0"/>
              <a:buChar char="•"/>
            </a:pPr>
            <a:r>
              <a:rPr lang="en-US" sz="1800" dirty="0">
                <a:hlinkClick r:id="rId3"/>
              </a:rPr>
              <a:t>Hong Kong stock exchange enlists AI in fight against rule breakers</a:t>
            </a:r>
            <a:endParaRPr lang="en-US" sz="1800" dirty="0"/>
          </a:p>
          <a:p>
            <a:pPr marL="285750" indent="-285750">
              <a:buFont typeface="Arial" panose="020B0604020202020204" pitchFamily="34" charset="0"/>
              <a:buChar char="•"/>
            </a:pPr>
            <a:r>
              <a:rPr lang="en-US" sz="1800" dirty="0">
                <a:hlinkClick r:id="rId4"/>
              </a:rPr>
              <a:t>The Enigma Network: 50 stocks not to own (David Webb</a:t>
            </a:r>
            <a:r>
              <a:rPr lang="en-US" sz="1800" dirty="0"/>
              <a:t>)</a:t>
            </a:r>
          </a:p>
          <a:p>
            <a:endParaRPr lang="en-US" sz="1800" dirty="0"/>
          </a:p>
        </p:txBody>
      </p:sp>
    </p:spTree>
    <p:extLst>
      <p:ext uri="{BB962C8B-B14F-4D97-AF65-F5344CB8AC3E}">
        <p14:creationId xmlns:p14="http://schemas.microsoft.com/office/powerpoint/2010/main" val="1915633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24</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Demo: Bit Coin Trading</a:t>
            </a:r>
            <a:endParaRPr lang="en-US" dirty="0"/>
          </a:p>
        </p:txBody>
      </p:sp>
      <p:sp>
        <p:nvSpPr>
          <p:cNvPr id="7" name="Content Placeholder 1"/>
          <p:cNvSpPr txBox="1">
            <a:spLocks/>
          </p:cNvSpPr>
          <p:nvPr/>
        </p:nvSpPr>
        <p:spPr>
          <a:xfrm>
            <a:off x="380702" y="1916832"/>
            <a:ext cx="4263306" cy="4005486"/>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800" b="1" u="sng" dirty="0" smtClean="0">
                <a:solidFill>
                  <a:srgbClr val="0070C0"/>
                </a:solidFill>
              </a:rPr>
              <a:t>2010-May-22:</a:t>
            </a:r>
          </a:p>
          <a:p>
            <a:pPr marL="0" indent="0"/>
            <a:r>
              <a:rPr lang="en-US" sz="1800" dirty="0" smtClean="0"/>
              <a:t>Laszlo </a:t>
            </a:r>
            <a:r>
              <a:rPr lang="en-US" sz="1800" dirty="0" err="1"/>
              <a:t>Hanyecz</a:t>
            </a:r>
            <a:r>
              <a:rPr lang="en-US" sz="1800" dirty="0"/>
              <a:t> agreed to </a:t>
            </a:r>
            <a:r>
              <a:rPr lang="en-US" sz="1800" dirty="0" smtClean="0"/>
              <a:t>pay </a:t>
            </a:r>
            <a:r>
              <a:rPr lang="en-US" sz="1800" b="1" u="sng" dirty="0" smtClean="0">
                <a:solidFill>
                  <a:srgbClr val="FF0000"/>
                </a:solidFill>
              </a:rPr>
              <a:t>10,000 Bitcoins</a:t>
            </a:r>
            <a:r>
              <a:rPr lang="en-US" sz="1800" dirty="0" smtClean="0"/>
              <a:t> </a:t>
            </a:r>
            <a:r>
              <a:rPr lang="en-US" sz="1800" dirty="0"/>
              <a:t>for two delivered Papa John's </a:t>
            </a:r>
            <a:r>
              <a:rPr lang="en-US" sz="1800" dirty="0" smtClean="0"/>
              <a:t>pizzas</a:t>
            </a:r>
          </a:p>
          <a:p>
            <a:pPr>
              <a:buFont typeface="Arial" panose="020B0604020202020204" pitchFamily="34" charset="0"/>
              <a:buChar char="•"/>
            </a:pPr>
            <a:endParaRPr lang="en-US" sz="1800" dirty="0"/>
          </a:p>
          <a:p>
            <a:pPr marL="0" indent="0"/>
            <a:r>
              <a:rPr lang="en-US" sz="1800" b="1" u="sng" dirty="0" smtClean="0">
                <a:solidFill>
                  <a:srgbClr val="0070C0"/>
                </a:solidFill>
              </a:rPr>
              <a:t>2021-Nov-28: </a:t>
            </a:r>
            <a:endParaRPr lang="en-US" sz="1800" b="1" u="sng" dirty="0">
              <a:solidFill>
                <a:srgbClr val="0070C0"/>
              </a:solidFill>
            </a:endParaRPr>
          </a:p>
          <a:p>
            <a:pPr marL="0" indent="0"/>
            <a:r>
              <a:rPr lang="en-US" sz="1800" dirty="0" smtClean="0"/>
              <a:t>1 bitcoin = US$ 54,600 (~HK$ 425,900)</a:t>
            </a:r>
          </a:p>
          <a:p>
            <a:pPr marL="0" indent="0"/>
            <a:endParaRPr lang="en-US" sz="1800" dirty="0"/>
          </a:p>
          <a:p>
            <a:pPr marL="0" indent="0"/>
            <a:r>
              <a:rPr lang="en-US" sz="1800" dirty="0" smtClean="0"/>
              <a:t>2 Pizzas worth:</a:t>
            </a:r>
          </a:p>
          <a:p>
            <a:pPr marL="0" indent="0"/>
            <a:r>
              <a:rPr lang="en-US" sz="1800" dirty="0" smtClean="0"/>
              <a:t>	</a:t>
            </a:r>
            <a:r>
              <a:rPr lang="en-US" sz="1800" b="1" dirty="0" smtClean="0">
                <a:solidFill>
                  <a:srgbClr val="FF0000"/>
                </a:solidFill>
              </a:rPr>
              <a:t>US$ 546 </a:t>
            </a:r>
            <a:r>
              <a:rPr lang="en-US" sz="1800" b="1" dirty="0" err="1">
                <a:solidFill>
                  <a:srgbClr val="FF0000"/>
                </a:solidFill>
              </a:rPr>
              <a:t>Millons</a:t>
            </a:r>
            <a:endParaRPr lang="en-US" sz="1800" b="1" dirty="0" smtClean="0">
              <a:solidFill>
                <a:srgbClr val="FF0000"/>
              </a:solidFill>
            </a:endParaRPr>
          </a:p>
          <a:p>
            <a:pPr marL="0" indent="0"/>
            <a:r>
              <a:rPr lang="en-US" sz="1800" b="1" dirty="0">
                <a:solidFill>
                  <a:srgbClr val="FF0000"/>
                </a:solidFill>
              </a:rPr>
              <a:t>	</a:t>
            </a:r>
            <a:r>
              <a:rPr lang="en-US" sz="1800" b="1" dirty="0" smtClean="0">
                <a:solidFill>
                  <a:srgbClr val="FF0000"/>
                </a:solidFill>
              </a:rPr>
              <a:t>HK$ 4.26 Billons</a:t>
            </a:r>
            <a:endParaRPr lang="en-US" sz="1600" b="1" dirty="0">
              <a:solidFill>
                <a:srgbClr val="FF0000"/>
              </a:solidFill>
            </a:endParaRPr>
          </a:p>
        </p:txBody>
      </p:sp>
      <p:pic>
        <p:nvPicPr>
          <p:cNvPr id="1026" name="Picture 2" descr="bitcoin pizza day的圖片搜尋結果"/>
          <p:cNvPicPr>
            <a:picLocks noChangeAspect="1" noChangeArrowheads="1"/>
          </p:cNvPicPr>
          <p:nvPr/>
        </p:nvPicPr>
        <p:blipFill rotWithShape="1">
          <a:blip r:embed="rId2">
            <a:extLst>
              <a:ext uri="{28A0092B-C50C-407E-A947-70E740481C1C}">
                <a14:useLocalDpi xmlns:a14="http://schemas.microsoft.com/office/drawing/2010/main" val="0"/>
              </a:ext>
            </a:extLst>
          </a:blip>
          <a:srcRect l="13553" r="9576"/>
          <a:stretch/>
        </p:blipFill>
        <p:spPr bwMode="auto">
          <a:xfrm>
            <a:off x="4734247" y="1916832"/>
            <a:ext cx="4086225" cy="39868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204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7037" y="1916831"/>
            <a:ext cx="6696744" cy="43420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25</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Demo: Bit Coin Trading</a:t>
            </a:r>
            <a:endParaRPr lang="en-US" dirty="0"/>
          </a:p>
        </p:txBody>
      </p:sp>
      <p:sp>
        <p:nvSpPr>
          <p:cNvPr id="7" name="Content Placeholder 1"/>
          <p:cNvSpPr txBox="1">
            <a:spLocks/>
          </p:cNvSpPr>
          <p:nvPr/>
        </p:nvSpPr>
        <p:spPr>
          <a:xfrm>
            <a:off x="1187624" y="1916832"/>
            <a:ext cx="5343426" cy="2952328"/>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800" b="1" u="sng" dirty="0" smtClean="0">
                <a:solidFill>
                  <a:srgbClr val="0070C0"/>
                </a:solidFill>
              </a:rPr>
              <a:t>2016-May-22:</a:t>
            </a:r>
          </a:p>
          <a:p>
            <a:pPr marL="0" indent="0"/>
            <a:r>
              <a:rPr lang="en-US" sz="1800" dirty="0" smtClean="0"/>
              <a:t>1 bitcoin = US$ 434 (~HK$ 3,385)</a:t>
            </a:r>
            <a:br>
              <a:rPr lang="en-US" sz="1800" dirty="0" smtClean="0"/>
            </a:br>
            <a:r>
              <a:rPr lang="en-US" sz="1800" dirty="0" smtClean="0"/>
              <a:t>100 bitcoins = US$ 43,4000 (~</a:t>
            </a:r>
            <a:r>
              <a:rPr lang="en-US" sz="1800" dirty="0"/>
              <a:t>HK$ </a:t>
            </a:r>
            <a:r>
              <a:rPr lang="en-US" sz="1800" dirty="0" smtClean="0"/>
              <a:t>338,500)</a:t>
            </a:r>
          </a:p>
          <a:p>
            <a:pPr marL="0" indent="0"/>
            <a:endParaRPr lang="en-US" sz="1800" b="1" u="sng" dirty="0" smtClean="0">
              <a:solidFill>
                <a:srgbClr val="0070C0"/>
              </a:solidFill>
            </a:endParaRPr>
          </a:p>
          <a:p>
            <a:pPr marL="0" indent="0"/>
            <a:r>
              <a:rPr lang="en-US" sz="1800" b="1" u="sng" dirty="0" smtClean="0">
                <a:solidFill>
                  <a:srgbClr val="0070C0"/>
                </a:solidFill>
              </a:rPr>
              <a:t>2021-Nov-28: </a:t>
            </a:r>
            <a:endParaRPr lang="en-US" sz="1800" b="1" u="sng" dirty="0">
              <a:solidFill>
                <a:srgbClr val="0070C0"/>
              </a:solidFill>
            </a:endParaRPr>
          </a:p>
          <a:p>
            <a:pPr marL="0" indent="0"/>
            <a:r>
              <a:rPr lang="en-US" sz="1800" dirty="0" smtClean="0"/>
              <a:t>100 bitcoin = US$ 5,460,000 </a:t>
            </a:r>
            <a:r>
              <a:rPr lang="en-US" sz="1800" b="1" u="sng" dirty="0" smtClean="0">
                <a:solidFill>
                  <a:srgbClr val="FF0000"/>
                </a:solidFill>
              </a:rPr>
              <a:t>(~HK$ 42,590,000)</a:t>
            </a:r>
          </a:p>
          <a:p>
            <a:pPr marL="0" indent="0"/>
            <a:endParaRPr lang="en-US" sz="1800" dirty="0"/>
          </a:p>
        </p:txBody>
      </p:sp>
      <p:sp>
        <p:nvSpPr>
          <p:cNvPr id="4" name="TextBox 3"/>
          <p:cNvSpPr txBox="1"/>
          <p:nvPr/>
        </p:nvSpPr>
        <p:spPr>
          <a:xfrm>
            <a:off x="4766383" y="4211796"/>
            <a:ext cx="2109873" cy="338554"/>
          </a:xfrm>
          <a:prstGeom prst="rect">
            <a:avLst/>
          </a:prstGeom>
          <a:noFill/>
        </p:spPr>
        <p:txBody>
          <a:bodyPr wrap="none" rtlCol="0">
            <a:spAutoFit/>
          </a:bodyPr>
          <a:lstStyle/>
          <a:p>
            <a:r>
              <a:rPr lang="en-US" sz="1600" dirty="0" smtClean="0"/>
              <a:t>My Bitcoin Pizza Day</a:t>
            </a:r>
            <a:endParaRPr lang="en-US" sz="1600" dirty="0"/>
          </a:p>
        </p:txBody>
      </p:sp>
      <p:sp>
        <p:nvSpPr>
          <p:cNvPr id="6" name="Down Arrow 5"/>
          <p:cNvSpPr/>
          <p:nvPr/>
        </p:nvSpPr>
        <p:spPr bwMode="auto">
          <a:xfrm>
            <a:off x="5580112" y="4581128"/>
            <a:ext cx="432048" cy="720080"/>
          </a:xfrm>
          <a:prstGeom prst="down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Tree>
    <p:extLst>
      <p:ext uri="{BB962C8B-B14F-4D97-AF65-F5344CB8AC3E}">
        <p14:creationId xmlns:p14="http://schemas.microsoft.com/office/powerpoint/2010/main" val="537069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26</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Demo: Bit Coin Trading</a:t>
            </a:r>
            <a:endParaRPr lang="en-US" dirty="0"/>
          </a:p>
        </p:txBody>
      </p:sp>
      <p:sp>
        <p:nvSpPr>
          <p:cNvPr id="7" name="Content Placeholder 1"/>
          <p:cNvSpPr txBox="1">
            <a:spLocks/>
          </p:cNvSpPr>
          <p:nvPr/>
        </p:nvSpPr>
        <p:spPr>
          <a:xfrm>
            <a:off x="395536" y="1700808"/>
            <a:ext cx="8640960" cy="57606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800" b="1" dirty="0"/>
              <a:t>SMA </a:t>
            </a:r>
            <a:r>
              <a:rPr lang="en-US" sz="1800" b="1" dirty="0" smtClean="0"/>
              <a:t>Crossover Strategy: </a:t>
            </a:r>
            <a:r>
              <a:rPr lang="en-US" sz="1800" b="1" dirty="0" smtClean="0">
                <a:solidFill>
                  <a:srgbClr val="0070C0"/>
                </a:solidFill>
              </a:rPr>
              <a:t>leading</a:t>
            </a:r>
            <a:r>
              <a:rPr lang="en-US" sz="1800" dirty="0" smtClean="0"/>
              <a:t> </a:t>
            </a:r>
            <a:r>
              <a:rPr lang="en-US" sz="1800" dirty="0"/>
              <a:t>and a </a:t>
            </a:r>
            <a:r>
              <a:rPr lang="en-US" sz="1800" b="1" dirty="0">
                <a:solidFill>
                  <a:srgbClr val="0070C0"/>
                </a:solidFill>
              </a:rPr>
              <a:t>lagging</a:t>
            </a:r>
            <a:r>
              <a:rPr lang="en-US" sz="1800" dirty="0"/>
              <a:t> simple moving </a:t>
            </a:r>
            <a:r>
              <a:rPr lang="en-US" sz="1800" dirty="0" smtClean="0"/>
              <a:t>averages</a:t>
            </a:r>
          </a:p>
          <a:p>
            <a:r>
              <a:rPr lang="en-US" sz="1800" dirty="0"/>
              <a:t>  </a:t>
            </a:r>
            <a:endParaRPr lang="en-US" sz="1800" dirty="0" smtClean="0"/>
          </a:p>
          <a:p>
            <a:endParaRPr lang="en-US" sz="1800" dirty="0" smtClean="0">
              <a:hlinkClick r:id="rId2"/>
            </a:endParaRPr>
          </a:p>
          <a:p>
            <a:endParaRPr lang="en-US" sz="1800" dirty="0">
              <a:hlinkClick r:id="rId2"/>
            </a:endParaRPr>
          </a:p>
          <a:p>
            <a:endParaRPr lang="en-US" sz="1800" dirty="0" smtClean="0">
              <a:hlinkClick r:id="rId2"/>
            </a:endParaRPr>
          </a:p>
          <a:p>
            <a:endParaRPr lang="en-US" sz="1800" dirty="0">
              <a:hlinkClick r:id="rId2"/>
            </a:endParaRPr>
          </a:p>
          <a:p>
            <a:endParaRPr lang="en-US" sz="1800" dirty="0" smtClean="0">
              <a:hlinkClick r:id="rId2"/>
            </a:endParaRPr>
          </a:p>
          <a:p>
            <a:endParaRPr lang="en-US" sz="1800" dirty="0">
              <a:hlinkClick r:id="rId2"/>
            </a:endParaRPr>
          </a:p>
          <a:p>
            <a:endParaRPr lang="en-US" sz="1800" dirty="0" smtClean="0">
              <a:hlinkClick r:id="rId2"/>
            </a:endParaRPr>
          </a:p>
          <a:p>
            <a:endParaRPr lang="en-US" sz="1800" dirty="0">
              <a:hlinkClick r:id="rId2"/>
            </a:endParaRPr>
          </a:p>
          <a:p>
            <a:endParaRPr lang="en-US" sz="1800" dirty="0" smtClean="0">
              <a:hlinkClick r:id="rId2"/>
            </a:endParaRPr>
          </a:p>
          <a:p>
            <a:endParaRPr lang="en-US" sz="1800" dirty="0">
              <a:hlinkClick r:id="rId2"/>
            </a:endParaRPr>
          </a:p>
        </p:txBody>
      </p:sp>
      <p:sp>
        <p:nvSpPr>
          <p:cNvPr id="2" name="Sun 1"/>
          <p:cNvSpPr/>
          <p:nvPr/>
        </p:nvSpPr>
        <p:spPr bwMode="auto">
          <a:xfrm>
            <a:off x="2592846" y="5589240"/>
            <a:ext cx="554360" cy="511671"/>
          </a:xfrm>
          <a:prstGeom prst="sun">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pic>
        <p:nvPicPr>
          <p:cNvPr id="1026" name="Picture 2" descr="https://forextraininggroup.com/wp-content/uploads/2016/05/Moving-Average-Crossov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9592" y="2178199"/>
            <a:ext cx="7378162" cy="331236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3195092" y="5589240"/>
            <a:ext cx="2291012" cy="830997"/>
          </a:xfrm>
          <a:prstGeom prst="rect">
            <a:avLst/>
          </a:prstGeom>
          <a:noFill/>
        </p:spPr>
        <p:txBody>
          <a:bodyPr wrap="none" rtlCol="0">
            <a:spAutoFit/>
          </a:bodyPr>
          <a:lstStyle/>
          <a:p>
            <a:r>
              <a:rPr lang="en-US" dirty="0">
                <a:hlinkClick r:id="rId2"/>
              </a:rPr>
              <a:t>Code Example</a:t>
            </a:r>
            <a:r>
              <a:rPr lang="en-US" dirty="0"/>
              <a:t> </a:t>
            </a:r>
          </a:p>
          <a:p>
            <a:endParaRPr lang="en-US" dirty="0"/>
          </a:p>
        </p:txBody>
      </p:sp>
    </p:spTree>
    <p:extLst>
      <p:ext uri="{BB962C8B-B14F-4D97-AF65-F5344CB8AC3E}">
        <p14:creationId xmlns:p14="http://schemas.microsoft.com/office/powerpoint/2010/main" val="41115892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27</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Demo: Bit Coin Trading</a:t>
            </a:r>
            <a:endParaRPr lang="en-US" dirty="0"/>
          </a:p>
        </p:txBody>
      </p:sp>
      <p:sp>
        <p:nvSpPr>
          <p:cNvPr id="7" name="Content Placeholder 1"/>
          <p:cNvSpPr txBox="1">
            <a:spLocks/>
          </p:cNvSpPr>
          <p:nvPr/>
        </p:nvSpPr>
        <p:spPr>
          <a:xfrm>
            <a:off x="395536" y="1700808"/>
            <a:ext cx="3888432" cy="4464496"/>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800" dirty="0" smtClean="0"/>
              <a:t>Back test shows good performance. But doesn’t consider the following:</a:t>
            </a:r>
          </a:p>
          <a:p>
            <a:pPr marL="0" indent="0"/>
            <a:endParaRPr lang="en-US" sz="1800" b="1" u="sng" dirty="0" smtClean="0"/>
          </a:p>
          <a:p>
            <a:pPr marL="0" indent="0"/>
            <a:r>
              <a:rPr lang="en-US" sz="1800" b="1" u="sng" dirty="0" smtClean="0"/>
              <a:t>Transaction Cost</a:t>
            </a:r>
            <a:endParaRPr lang="en-US" sz="1800" b="1" u="sng" dirty="0"/>
          </a:p>
          <a:p>
            <a:pPr marL="685800" lvl="1">
              <a:buFont typeface="Arial" panose="020B0604020202020204" pitchFamily="34" charset="0"/>
              <a:buChar char="•"/>
            </a:pPr>
            <a:r>
              <a:rPr lang="en-US" sz="1600" dirty="0" smtClean="0"/>
              <a:t>Infrastructure cost</a:t>
            </a:r>
          </a:p>
          <a:p>
            <a:pPr marL="685800" lvl="1">
              <a:buFont typeface="Arial" panose="020B0604020202020204" pitchFamily="34" charset="0"/>
              <a:buChar char="•"/>
            </a:pPr>
            <a:r>
              <a:rPr lang="en-US" sz="1600" dirty="0" smtClean="0"/>
              <a:t>Commissions</a:t>
            </a:r>
          </a:p>
          <a:p>
            <a:pPr marL="685800" lvl="1">
              <a:buFont typeface="Arial" panose="020B0604020202020204" pitchFamily="34" charset="0"/>
              <a:buChar char="•"/>
            </a:pPr>
            <a:r>
              <a:rPr lang="en-US" sz="1600" dirty="0" smtClean="0"/>
              <a:t>Shorting (cost or legal)</a:t>
            </a:r>
          </a:p>
          <a:p>
            <a:pPr marL="685800" lvl="1">
              <a:buFont typeface="Arial" panose="020B0604020202020204" pitchFamily="34" charset="0"/>
              <a:buChar char="•"/>
            </a:pPr>
            <a:r>
              <a:rPr lang="en-US" sz="1600" dirty="0" smtClean="0"/>
              <a:t>Slippage (Latency, Spread, Volatility, Liquidity)</a:t>
            </a:r>
          </a:p>
          <a:p>
            <a:pPr marL="685800" lvl="1">
              <a:buFont typeface="Arial" panose="020B0604020202020204" pitchFamily="34" charset="0"/>
              <a:buChar char="•"/>
            </a:pPr>
            <a:r>
              <a:rPr lang="en-US" sz="1600" dirty="0" smtClean="0"/>
              <a:t>Market Impact</a:t>
            </a:r>
          </a:p>
          <a:p>
            <a:pPr marL="685800" lvl="1">
              <a:buFont typeface="Arial" panose="020B0604020202020204" pitchFamily="34" charset="0"/>
              <a:buChar char="•"/>
            </a:pPr>
            <a:endParaRPr lang="en-US" sz="1600" dirty="0"/>
          </a:p>
          <a:p>
            <a:pPr marL="285750" indent="-285750">
              <a:buFont typeface="Arial" panose="020B0604020202020204" pitchFamily="34" charset="0"/>
              <a:buChar char="•"/>
            </a:pPr>
            <a:endParaRPr lang="en-US" sz="1800" dirty="0" smtClean="0"/>
          </a:p>
        </p:txBody>
      </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6139" b="4501"/>
          <a:stretch/>
        </p:blipFill>
        <p:spPr bwMode="auto">
          <a:xfrm>
            <a:off x="4572000" y="1781175"/>
            <a:ext cx="3872505" cy="43841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16061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28</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Demo: Bit Coin Trading</a:t>
            </a:r>
            <a:endParaRPr lang="en-US" dirty="0"/>
          </a:p>
        </p:txBody>
      </p:sp>
      <p:sp>
        <p:nvSpPr>
          <p:cNvPr id="7" name="Content Placeholder 1"/>
          <p:cNvSpPr txBox="1">
            <a:spLocks/>
          </p:cNvSpPr>
          <p:nvPr/>
        </p:nvSpPr>
        <p:spPr>
          <a:xfrm>
            <a:off x="395536" y="1700808"/>
            <a:ext cx="8064896" cy="345638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600" b="1" dirty="0" smtClean="0"/>
              <a:t>Selection Bias: </a:t>
            </a:r>
            <a:r>
              <a:rPr lang="en-US" sz="1600" dirty="0" smtClean="0"/>
              <a:t>happens to see a positive result based on certain set of data</a:t>
            </a:r>
            <a:endParaRPr lang="en-US" sz="1600" b="1" dirty="0" smtClean="0"/>
          </a:p>
          <a:p>
            <a:pPr>
              <a:buFont typeface="Arial" panose="020B0604020202020204" pitchFamily="34" charset="0"/>
              <a:buChar char="•"/>
            </a:pPr>
            <a:endParaRPr lang="en-US" sz="1600" b="1" dirty="0"/>
          </a:p>
          <a:p>
            <a:pPr>
              <a:buFont typeface="Arial" panose="020B0604020202020204" pitchFamily="34" charset="0"/>
              <a:buChar char="•"/>
            </a:pPr>
            <a:r>
              <a:rPr lang="en-US" sz="1600" b="1" dirty="0" smtClean="0"/>
              <a:t>Regime Switching</a:t>
            </a:r>
            <a:r>
              <a:rPr lang="en-US" sz="1600" dirty="0" smtClean="0"/>
              <a:t>: carefully select the period </a:t>
            </a:r>
            <a:r>
              <a:rPr lang="en-US" sz="1600" dirty="0"/>
              <a:t>and beware of </a:t>
            </a:r>
            <a:r>
              <a:rPr lang="en-US" sz="1600" b="1" dirty="0" smtClean="0">
                <a:solidFill>
                  <a:srgbClr val="0070C0"/>
                </a:solidFill>
              </a:rPr>
              <a:t>structural </a:t>
            </a:r>
            <a:r>
              <a:rPr lang="en-US" sz="1600" b="1" dirty="0">
                <a:solidFill>
                  <a:srgbClr val="0070C0"/>
                </a:solidFill>
              </a:rPr>
              <a:t>changes</a:t>
            </a:r>
            <a:r>
              <a:rPr lang="en-US" sz="1600" dirty="0"/>
              <a:t> in a data series</a:t>
            </a:r>
          </a:p>
          <a:p>
            <a:pPr marL="0" indent="0"/>
            <a:r>
              <a:rPr lang="en-US" sz="1600" dirty="0"/>
              <a:t> </a:t>
            </a:r>
          </a:p>
          <a:p>
            <a:pPr>
              <a:buFont typeface="Arial" panose="020B0604020202020204" pitchFamily="34" charset="0"/>
              <a:buChar char="•"/>
            </a:pPr>
            <a:r>
              <a:rPr lang="en-US" sz="1600" b="1" dirty="0" smtClean="0"/>
              <a:t>Data Frequency</a:t>
            </a:r>
            <a:r>
              <a:rPr lang="en-US" sz="1600" dirty="0" smtClean="0"/>
              <a:t>: the resolution of the data (day, minute, second, tick) to match the </a:t>
            </a:r>
            <a:r>
              <a:rPr lang="en-US" sz="1600" b="1" dirty="0">
                <a:solidFill>
                  <a:srgbClr val="0070C0"/>
                </a:solidFill>
              </a:rPr>
              <a:t>trading horizon </a:t>
            </a:r>
            <a:r>
              <a:rPr lang="en-US" sz="1600" dirty="0" smtClean="0"/>
              <a:t>(high to low frequency trading)</a:t>
            </a:r>
            <a:endParaRPr lang="en-US" sz="1600" dirty="0"/>
          </a:p>
          <a:p>
            <a:pPr marL="0" indent="0"/>
            <a:endParaRPr lang="en-US" sz="1600" dirty="0"/>
          </a:p>
          <a:p>
            <a:pPr>
              <a:buFont typeface="Arial" panose="020B0604020202020204" pitchFamily="34" charset="0"/>
              <a:buChar char="•"/>
            </a:pPr>
            <a:r>
              <a:rPr lang="en-US" sz="1600" b="1" dirty="0"/>
              <a:t>Performance Tuning</a:t>
            </a:r>
            <a:r>
              <a:rPr lang="en-US" sz="1600" dirty="0" smtClean="0"/>
              <a:t>: adjust the </a:t>
            </a:r>
            <a:r>
              <a:rPr lang="en-US" sz="1600" dirty="0" err="1" smtClean="0"/>
              <a:t>algos</a:t>
            </a:r>
            <a:r>
              <a:rPr lang="en-US" sz="1600" dirty="0" smtClean="0"/>
              <a:t> logic and </a:t>
            </a:r>
            <a:r>
              <a:rPr lang="en-US" sz="1600" dirty="0" err="1" smtClean="0"/>
              <a:t>params</a:t>
            </a:r>
            <a:r>
              <a:rPr lang="en-US" sz="1600" dirty="0" smtClean="0"/>
              <a:t> to </a:t>
            </a:r>
            <a:r>
              <a:rPr lang="en-US" sz="1600" dirty="0" smtClean="0">
                <a:solidFill>
                  <a:srgbClr val="0070C0"/>
                </a:solidFill>
              </a:rPr>
              <a:t>(over)</a:t>
            </a:r>
            <a:r>
              <a:rPr lang="en-US" sz="1600" dirty="0" smtClean="0"/>
              <a:t>fit </a:t>
            </a:r>
            <a:r>
              <a:rPr lang="en-US" sz="1600" dirty="0"/>
              <a:t>your </a:t>
            </a:r>
            <a:r>
              <a:rPr lang="en-US" sz="1600" dirty="0" smtClean="0"/>
              <a:t>historic </a:t>
            </a:r>
            <a:r>
              <a:rPr lang="en-US" sz="1600" dirty="0"/>
              <a:t>training data (</a:t>
            </a:r>
            <a:r>
              <a:rPr lang="en-US" sz="1600" dirty="0" smtClean="0"/>
              <a:t>does </a:t>
            </a:r>
            <a:r>
              <a:rPr lang="en-US" sz="1600" dirty="0"/>
              <a:t>future repeat </a:t>
            </a:r>
            <a:r>
              <a:rPr lang="en-US" sz="1600" dirty="0" smtClean="0"/>
              <a:t>itself? back test results are usually </a:t>
            </a:r>
            <a:r>
              <a:rPr lang="en-US" sz="1600" dirty="0" smtClean="0">
                <a:solidFill>
                  <a:srgbClr val="0070C0"/>
                </a:solidFill>
              </a:rPr>
              <a:t>“</a:t>
            </a:r>
            <a:r>
              <a:rPr lang="en-US" sz="1600" b="1" dirty="0" smtClean="0">
                <a:solidFill>
                  <a:srgbClr val="0070C0"/>
                </a:solidFill>
              </a:rPr>
              <a:t>over fit</a:t>
            </a:r>
            <a:r>
              <a:rPr lang="en-US" sz="1600" dirty="0" smtClean="0">
                <a:solidFill>
                  <a:srgbClr val="0070C0"/>
                </a:solidFill>
              </a:rPr>
              <a:t>”)</a:t>
            </a:r>
            <a:r>
              <a:rPr lang="en-US" sz="1600" dirty="0" smtClean="0"/>
              <a:t> </a:t>
            </a:r>
          </a:p>
          <a:p>
            <a:pPr marL="285750" indent="-285750">
              <a:buFont typeface="Arial" panose="020B0604020202020204" pitchFamily="34" charset="0"/>
              <a:buChar char="•"/>
            </a:pPr>
            <a:endParaRPr lang="en-US" sz="1600" dirty="0" smtClean="0"/>
          </a:p>
          <a:p>
            <a:pPr marL="285750" indent="-285750">
              <a:buFont typeface="Arial" panose="020B0604020202020204" pitchFamily="34" charset="0"/>
              <a:buChar char="•"/>
            </a:pPr>
            <a:r>
              <a:rPr lang="en-US" sz="1600" b="1" dirty="0"/>
              <a:t>(mini) Black swan</a:t>
            </a:r>
            <a:r>
              <a:rPr lang="en-US" sz="1600" dirty="0" smtClean="0"/>
              <a:t>: win </a:t>
            </a:r>
            <a:r>
              <a:rPr lang="en-US" sz="1600" dirty="0"/>
              <a:t>candy, lose </a:t>
            </a:r>
            <a:r>
              <a:rPr lang="en-US" sz="1600" dirty="0" smtClean="0"/>
              <a:t>factory</a:t>
            </a:r>
          </a:p>
          <a:p>
            <a:pPr marL="0" indent="0"/>
            <a:endParaRPr lang="en-US" sz="1800" dirty="0" smtClean="0"/>
          </a:p>
          <a:p>
            <a:pPr marL="0" indent="0"/>
            <a:r>
              <a:rPr lang="en-US" sz="1800" dirty="0" smtClean="0"/>
              <a:t>	</a:t>
            </a:r>
            <a:endParaRPr lang="en-US" sz="1800" dirty="0"/>
          </a:p>
        </p:txBody>
      </p:sp>
      <p:sp>
        <p:nvSpPr>
          <p:cNvPr id="2" name="Right Arrow 1"/>
          <p:cNvSpPr/>
          <p:nvPr/>
        </p:nvSpPr>
        <p:spPr bwMode="auto">
          <a:xfrm>
            <a:off x="2714092" y="5319389"/>
            <a:ext cx="648072" cy="432048"/>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4" name="TextBox 3"/>
          <p:cNvSpPr txBox="1"/>
          <p:nvPr/>
        </p:nvSpPr>
        <p:spPr>
          <a:xfrm>
            <a:off x="3563888" y="5319363"/>
            <a:ext cx="2120132" cy="830997"/>
          </a:xfrm>
          <a:prstGeom prst="rect">
            <a:avLst/>
          </a:prstGeom>
          <a:noFill/>
        </p:spPr>
        <p:txBody>
          <a:bodyPr wrap="none" rtlCol="0">
            <a:spAutoFit/>
          </a:bodyPr>
          <a:lstStyle/>
          <a:p>
            <a:r>
              <a:rPr lang="en-US" dirty="0">
                <a:solidFill>
                  <a:srgbClr val="00B050"/>
                </a:solidFill>
              </a:rPr>
              <a:t>Paper Trading</a:t>
            </a:r>
          </a:p>
          <a:p>
            <a:endParaRPr lang="en-US" dirty="0"/>
          </a:p>
        </p:txBody>
      </p:sp>
    </p:spTree>
    <p:extLst>
      <p:ext uri="{BB962C8B-B14F-4D97-AF65-F5344CB8AC3E}">
        <p14:creationId xmlns:p14="http://schemas.microsoft.com/office/powerpoint/2010/main" val="3262930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29</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Agency Execution </a:t>
            </a:r>
            <a:r>
              <a:rPr lang="en-US" dirty="0" err="1"/>
              <a:t>Algos</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endParaRPr lang="en-US" sz="2000" dirty="0" smtClean="0"/>
          </a:p>
          <a:p>
            <a:pPr>
              <a:buFont typeface="Arial" panose="020B0604020202020204" pitchFamily="34" charset="0"/>
              <a:buChar char="•"/>
            </a:pPr>
            <a:r>
              <a:rPr lang="en-US" sz="2000" dirty="0" smtClean="0"/>
              <a:t>Trading for </a:t>
            </a:r>
            <a:r>
              <a:rPr lang="en-US" sz="2000" b="1" dirty="0" smtClean="0">
                <a:solidFill>
                  <a:srgbClr val="0070C0"/>
                </a:solidFill>
              </a:rPr>
              <a:t>commissions</a:t>
            </a:r>
          </a:p>
          <a:p>
            <a:pPr>
              <a:buFont typeface="Arial" panose="020B0604020202020204" pitchFamily="34" charset="0"/>
              <a:buChar char="•"/>
            </a:pPr>
            <a:r>
              <a:rPr lang="en-US" sz="2000" dirty="0" smtClean="0"/>
              <a:t>Facilitate </a:t>
            </a:r>
            <a:r>
              <a:rPr lang="en-US" sz="2000" dirty="0"/>
              <a:t>Institutional clients</a:t>
            </a:r>
          </a:p>
          <a:p>
            <a:pPr>
              <a:buFont typeface="Arial" panose="020B0604020202020204" pitchFamily="34" charset="0"/>
              <a:buChar char="•"/>
            </a:pPr>
            <a:r>
              <a:rPr lang="en-US" sz="2000" dirty="0"/>
              <a:t>Does not own the </a:t>
            </a:r>
            <a:r>
              <a:rPr lang="en-US" sz="2000" dirty="0" err="1"/>
              <a:t>PnL</a:t>
            </a:r>
            <a:r>
              <a:rPr lang="en-US" sz="2000" dirty="0"/>
              <a:t> from the executions</a:t>
            </a:r>
          </a:p>
          <a:p>
            <a:pPr>
              <a:buFont typeface="Arial" panose="020B0604020202020204" pitchFamily="34" charset="0"/>
              <a:buChar char="•"/>
            </a:pPr>
            <a:endParaRPr lang="en-US" sz="2000" dirty="0"/>
          </a:p>
        </p:txBody>
      </p:sp>
      <p:sp>
        <p:nvSpPr>
          <p:cNvPr id="2" name="AutoShape 2" descr="commission的圖片搜尋結果"/>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commission的圖片搜尋結果"/>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5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79912" y="3284984"/>
            <a:ext cx="3742990" cy="30243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7662160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83232" y="620688"/>
            <a:ext cx="8077200" cy="1000125"/>
          </a:xfrm>
        </p:spPr>
        <p:txBody>
          <a:bodyPr/>
          <a:lstStyle/>
          <a:p>
            <a:r>
              <a:rPr lang="en-US" dirty="0" smtClean="0"/>
              <a:t>My Work</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2700" dirty="0" smtClean="0"/>
              <a:t>Sub-header/text/chart/table</a:t>
            </a:r>
            <a:endParaRPr lang="en-US" sz="2700" dirty="0"/>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3</a:t>
            </a:fld>
            <a:endParaRPr lang="en-US" sz="1400" dirty="0">
              <a:latin typeface="Arial" charset="0"/>
            </a:endParaRPr>
          </a:p>
        </p:txBody>
      </p:sp>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r="7003"/>
          <a:stretch/>
        </p:blipFill>
        <p:spPr>
          <a:xfrm>
            <a:off x="467544" y="1722967"/>
            <a:ext cx="6883515" cy="4163572"/>
          </a:xfrm>
          <a:prstGeom prst="rect">
            <a:avLst/>
          </a:prstGeom>
        </p:spPr>
      </p:pic>
      <p:sp>
        <p:nvSpPr>
          <p:cNvPr id="2" name="TextBox 1"/>
          <p:cNvSpPr txBox="1"/>
          <p:nvPr/>
        </p:nvSpPr>
        <p:spPr>
          <a:xfrm>
            <a:off x="251520" y="5930615"/>
            <a:ext cx="8404865" cy="369332"/>
          </a:xfrm>
          <a:prstGeom prst="rect">
            <a:avLst/>
          </a:prstGeom>
          <a:noFill/>
        </p:spPr>
        <p:txBody>
          <a:bodyPr wrap="none" rtlCol="0">
            <a:spAutoFit/>
          </a:bodyPr>
          <a:lstStyle/>
          <a:p>
            <a:r>
              <a:rPr lang="en-US" sz="1800" i="1" dirty="0" smtClean="0"/>
              <a:t>“In one second, my portfolio values can go up/down in tens of thousands dollars”</a:t>
            </a:r>
            <a:endParaRPr lang="en-US" sz="1800" i="1" dirty="0"/>
          </a:p>
        </p:txBody>
      </p:sp>
    </p:spTree>
    <p:extLst>
      <p:ext uri="{BB962C8B-B14F-4D97-AF65-F5344CB8AC3E}">
        <p14:creationId xmlns:p14="http://schemas.microsoft.com/office/powerpoint/2010/main" val="134221010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30</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Type </a:t>
            </a:r>
            <a:r>
              <a:rPr lang="en-US" dirty="0" smtClean="0"/>
              <a:t>1: Reduce Signaling </a:t>
            </a:r>
            <a:r>
              <a:rPr lang="en-US" dirty="0" err="1"/>
              <a:t>Algos</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lvl="1" indent="0">
              <a:buClrTx/>
              <a:buNone/>
            </a:pPr>
            <a:r>
              <a:rPr lang="en-US" sz="1800" dirty="0" smtClean="0"/>
              <a:t>Demand </a:t>
            </a:r>
            <a:r>
              <a:rPr lang="en-US" sz="1800" dirty="0"/>
              <a:t>liquidity </a:t>
            </a:r>
            <a:r>
              <a:rPr lang="en-US" sz="1800" b="1" dirty="0">
                <a:solidFill>
                  <a:srgbClr val="0070C0"/>
                </a:solidFill>
              </a:rPr>
              <a:t>without </a:t>
            </a:r>
            <a:r>
              <a:rPr lang="en-US" sz="1800" b="1" dirty="0" smtClean="0">
                <a:solidFill>
                  <a:srgbClr val="0070C0"/>
                </a:solidFill>
              </a:rPr>
              <a:t>signal </a:t>
            </a:r>
            <a:r>
              <a:rPr lang="en-US" sz="1800" dirty="0"/>
              <a:t>the market</a:t>
            </a:r>
          </a:p>
          <a:p>
            <a:pPr>
              <a:buFont typeface="Arial" panose="020B0604020202020204" pitchFamily="34" charset="0"/>
              <a:buChar char="•"/>
            </a:pPr>
            <a:r>
              <a:rPr lang="en-US" sz="1800" b="1" dirty="0" smtClean="0"/>
              <a:t>Objective</a:t>
            </a:r>
            <a:r>
              <a:rPr lang="en-US" sz="1800" dirty="0" smtClean="0"/>
              <a:t>: </a:t>
            </a:r>
            <a:r>
              <a:rPr lang="en-US" sz="1800" dirty="0"/>
              <a:t>H</a:t>
            </a:r>
            <a:r>
              <a:rPr lang="en-US" sz="1800" dirty="0" smtClean="0"/>
              <a:t>ide the true intent</a:t>
            </a:r>
          </a:p>
          <a:p>
            <a:pPr>
              <a:buFont typeface="Arial" panose="020B0604020202020204" pitchFamily="34" charset="0"/>
              <a:buChar char="•"/>
            </a:pPr>
            <a:r>
              <a:rPr lang="en-US" sz="1800" b="1" dirty="0" smtClean="0"/>
              <a:t>Example </a:t>
            </a:r>
            <a:r>
              <a:rPr lang="en-US" sz="1800" b="1" dirty="0" err="1" smtClean="0"/>
              <a:t>Algos</a:t>
            </a:r>
            <a:r>
              <a:rPr lang="en-US" sz="1800" dirty="0" smtClean="0"/>
              <a:t>: Stealth, Iceberg, Peg</a:t>
            </a:r>
            <a:endParaRPr lang="en-US" sz="1800" dirty="0"/>
          </a:p>
        </p:txBody>
      </p:sp>
      <p:pic>
        <p:nvPicPr>
          <p:cNvPr id="6"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9712" y="2996952"/>
            <a:ext cx="4869394" cy="32403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7280003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8" name="Picture 6" descr="å¤§å©å¸æ©çåçæå°çµæ"/>
          <p:cNvPicPr>
            <a:picLocks noChangeAspect="1" noChangeArrowheads="1"/>
          </p:cNvPicPr>
          <p:nvPr/>
        </p:nvPicPr>
        <p:blipFill rotWithShape="1">
          <a:blip r:embed="rId2">
            <a:extLst>
              <a:ext uri="{28A0092B-C50C-407E-A947-70E740481C1C}">
                <a14:useLocalDpi xmlns:a14="http://schemas.microsoft.com/office/drawing/2010/main" val="0"/>
              </a:ext>
            </a:extLst>
          </a:blip>
          <a:srcRect l="27036" t="6680" b="15439"/>
          <a:stretch/>
        </p:blipFill>
        <p:spPr bwMode="auto">
          <a:xfrm>
            <a:off x="4462527" y="2244451"/>
            <a:ext cx="4645977" cy="3272781"/>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p:cNvSpPr>
            <a:spLocks noGrp="1"/>
          </p:cNvSpPr>
          <p:nvPr>
            <p:ph type="sldNum" sz="quarter" idx="4294967295"/>
          </p:nvPr>
        </p:nvSpPr>
        <p:spPr>
          <a:xfrm>
            <a:off x="8628956" y="6525344"/>
            <a:ext cx="504056" cy="360040"/>
          </a:xfrm>
          <a:prstGeom prst="rect">
            <a:avLst/>
          </a:prstGeom>
        </p:spPr>
        <p:txBody>
          <a:bodyPr>
            <a:normAutofit/>
          </a:bodyPr>
          <a:lstStyle>
            <a:lvl1pPr>
              <a:defRPr>
                <a:solidFill>
                  <a:srgbClr val="152E82"/>
                </a:solidFill>
              </a:defRPr>
            </a:lvl1pPr>
          </a:lstStyle>
          <a:p>
            <a:fld id="{5DD0A2D2-7EFB-5840-AF99-D605BC1B2F97}" type="slidenum">
              <a:rPr lang="en-US" smtClean="0"/>
              <a:pPr/>
              <a:t>31</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Algo </a:t>
            </a:r>
            <a:r>
              <a:rPr lang="en-US" dirty="0" smtClean="0"/>
              <a:t>- Stealth</a:t>
            </a:r>
            <a:endParaRPr lang="en-US" dirty="0"/>
          </a:p>
        </p:txBody>
      </p:sp>
      <p:sp>
        <p:nvSpPr>
          <p:cNvPr id="7" name="Content Placeholder 1"/>
          <p:cNvSpPr txBox="1">
            <a:spLocks/>
          </p:cNvSpPr>
          <p:nvPr/>
        </p:nvSpPr>
        <p:spPr>
          <a:xfrm>
            <a:off x="107504" y="1844824"/>
            <a:ext cx="432048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285750" indent="-285750">
              <a:buFont typeface="Arial" panose="020B0604020202020204" pitchFamily="34" charset="0"/>
              <a:buChar char="•"/>
            </a:pPr>
            <a:r>
              <a:rPr lang="en-US" sz="1600" dirty="0"/>
              <a:t>HK Stock Exchange </a:t>
            </a:r>
            <a:r>
              <a:rPr lang="en-US" sz="1600" b="1" dirty="0">
                <a:solidFill>
                  <a:srgbClr val="0070C0"/>
                </a:solidFill>
              </a:rPr>
              <a:t>shows Broker </a:t>
            </a:r>
            <a:r>
              <a:rPr lang="en-US" sz="1600" b="1" dirty="0" smtClean="0">
                <a:solidFill>
                  <a:srgbClr val="0070C0"/>
                </a:solidFill>
              </a:rPr>
              <a:t>IDs </a:t>
            </a:r>
            <a:r>
              <a:rPr lang="en-US" sz="1600" dirty="0" smtClean="0"/>
              <a:t>and set max order size at </a:t>
            </a:r>
            <a:r>
              <a:rPr lang="en-US" sz="1600" b="1" dirty="0">
                <a:solidFill>
                  <a:srgbClr val="0070C0"/>
                </a:solidFill>
              </a:rPr>
              <a:t>3,000 lot</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smtClean="0"/>
              <a:t>For a very large order, it has to </a:t>
            </a:r>
            <a:r>
              <a:rPr lang="en-US" sz="1600" b="1" dirty="0">
                <a:solidFill>
                  <a:srgbClr val="0070C0"/>
                </a:solidFill>
              </a:rPr>
              <a:t>breaks up into many smaller orders </a:t>
            </a:r>
            <a:r>
              <a:rPr lang="en-US" sz="1600" dirty="0" smtClean="0"/>
              <a:t>(each not exceeding 3000 lot)</a:t>
            </a:r>
          </a:p>
          <a:p>
            <a:pPr marL="285750" indent="-285750">
              <a:buFont typeface="Arial" panose="020B0604020202020204" pitchFamily="34" charset="0"/>
              <a:buChar char="•"/>
            </a:pPr>
            <a:endParaRPr lang="en-US" sz="1600" dirty="0" smtClean="0"/>
          </a:p>
          <a:p>
            <a:pPr marL="285750" indent="-285750">
              <a:buFont typeface="Arial" panose="020B0604020202020204" pitchFamily="34" charset="0"/>
              <a:buChar char="•"/>
            </a:pPr>
            <a:r>
              <a:rPr lang="en-US" sz="1600" b="1" u="sng" dirty="0" smtClean="0"/>
              <a:t>Example</a:t>
            </a:r>
            <a:br>
              <a:rPr lang="en-US" sz="1600" b="1" u="sng" dirty="0" smtClean="0"/>
            </a:br>
            <a:r>
              <a:rPr lang="en-US" sz="1600" dirty="0" smtClean="0"/>
              <a:t>Buy 1,000,000 </a:t>
            </a:r>
            <a:r>
              <a:rPr lang="en-US" sz="1600" dirty="0" err="1" smtClean="0"/>
              <a:t>Tencent</a:t>
            </a:r>
            <a:r>
              <a:rPr lang="en-US" sz="1600" dirty="0" smtClean="0"/>
              <a:t>. </a:t>
            </a:r>
            <a:r>
              <a:rPr lang="en-US" sz="1600" dirty="0"/>
              <a:t/>
            </a:r>
            <a:br>
              <a:rPr lang="en-US" sz="1600" dirty="0"/>
            </a:br>
            <a:r>
              <a:rPr lang="en-US" sz="1600" dirty="0" smtClean="0"/>
              <a:t>As max </a:t>
            </a:r>
            <a:r>
              <a:rPr lang="en-US" sz="1600" dirty="0"/>
              <a:t>order size is </a:t>
            </a:r>
            <a:r>
              <a:rPr lang="en-US" sz="1600" dirty="0" smtClean="0"/>
              <a:t>300,000 shares (3000 lot x 100 share), needs to send 4 orders to the exchange</a:t>
            </a:r>
            <a:r>
              <a:rPr lang="en-US" sz="1600" dirty="0"/>
              <a:t> </a:t>
            </a:r>
            <a:r>
              <a:rPr lang="en-US" sz="1600" dirty="0" smtClean="0"/>
              <a:t>and hence shows </a:t>
            </a:r>
            <a:r>
              <a:rPr lang="en-US" sz="1600" b="1" dirty="0" smtClean="0">
                <a:solidFill>
                  <a:srgbClr val="0070C0"/>
                </a:solidFill>
              </a:rPr>
              <a:t>4 broker IDs </a:t>
            </a:r>
            <a:r>
              <a:rPr lang="en-US" sz="1600" dirty="0" smtClean="0"/>
              <a:t>in the order book broker queue</a:t>
            </a:r>
            <a:endParaRPr lang="en-US" sz="1600" dirty="0"/>
          </a:p>
          <a:p>
            <a:pPr marL="457200" indent="-457200">
              <a:buFont typeface="Arial" panose="020B0604020202020204" pitchFamily="34" charset="0"/>
              <a:buChar char="•"/>
            </a:pPr>
            <a:endParaRPr lang="en-US" sz="1600" dirty="0" smtClean="0"/>
          </a:p>
        </p:txBody>
      </p:sp>
    </p:spTree>
    <p:extLst>
      <p:ext uri="{BB962C8B-B14F-4D97-AF65-F5344CB8AC3E}">
        <p14:creationId xmlns:p14="http://schemas.microsoft.com/office/powerpoint/2010/main" val="112512409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normAutofit/>
          </a:bodyPr>
          <a:lstStyle>
            <a:lvl1pPr>
              <a:defRPr>
                <a:solidFill>
                  <a:srgbClr val="152E82"/>
                </a:solidFill>
              </a:defRPr>
            </a:lvl1pPr>
          </a:lstStyle>
          <a:p>
            <a:fld id="{5DD0A2D2-7EFB-5840-AF99-D605BC1B2F97}" type="slidenum">
              <a:rPr lang="en-US" smtClean="0"/>
              <a:pPr/>
              <a:t>32</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Algo </a:t>
            </a:r>
            <a:r>
              <a:rPr lang="en-US" dirty="0" smtClean="0"/>
              <a:t>- Stealth</a:t>
            </a:r>
            <a:endParaRPr lang="en-US" dirty="0"/>
          </a:p>
        </p:txBody>
      </p:sp>
      <p:sp>
        <p:nvSpPr>
          <p:cNvPr id="7" name="Content Placeholder 1"/>
          <p:cNvSpPr txBox="1">
            <a:spLocks/>
          </p:cNvSpPr>
          <p:nvPr/>
        </p:nvSpPr>
        <p:spPr>
          <a:xfrm>
            <a:off x="179512" y="1700808"/>
            <a:ext cx="8064896"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600" b="1" u="sng" dirty="0" smtClean="0"/>
              <a:t>Example : IPO Stabilization (</a:t>
            </a:r>
            <a:r>
              <a:rPr lang="zh-TW" altLang="en-US" sz="1600" b="1" u="sng" dirty="0" smtClean="0"/>
              <a:t>護</a:t>
            </a:r>
            <a:r>
              <a:rPr lang="zh-TW" altLang="en-US" sz="1600" b="1" u="sng" dirty="0"/>
              <a:t>盤</a:t>
            </a:r>
            <a:r>
              <a:rPr lang="en-US" sz="1600" b="1" u="sng" dirty="0" smtClean="0"/>
              <a:t>) </a:t>
            </a:r>
          </a:p>
          <a:p>
            <a:pPr marL="457200" indent="-457200">
              <a:buFont typeface="Arial" panose="020B0604020202020204" pitchFamily="34" charset="0"/>
              <a:buChar char="•"/>
            </a:pPr>
            <a:r>
              <a:rPr lang="en-US" sz="1600" dirty="0"/>
              <a:t>Bean Broker </a:t>
            </a:r>
            <a:r>
              <a:rPr lang="en-US" sz="1600" dirty="0" smtClean="0"/>
              <a:t>(BB) helps </a:t>
            </a:r>
            <a:r>
              <a:rPr lang="en-US" sz="1600" dirty="0" err="1" smtClean="0"/>
              <a:t>Alimama</a:t>
            </a:r>
            <a:r>
              <a:rPr lang="en-US" sz="1600" dirty="0" smtClean="0"/>
              <a:t> Ltd to go public. BB price the IPO at HK$10 and lot size is 1000 shares</a:t>
            </a:r>
          </a:p>
          <a:p>
            <a:pPr marL="457200" indent="-457200">
              <a:buFont typeface="Arial" panose="020B0604020202020204" pitchFamily="34" charset="0"/>
              <a:buChar char="•"/>
            </a:pPr>
            <a:endParaRPr lang="en-US" sz="1600" dirty="0"/>
          </a:p>
          <a:p>
            <a:pPr marL="457200" indent="-457200">
              <a:buFont typeface="Arial" panose="020B0604020202020204" pitchFamily="34" charset="0"/>
              <a:buChar char="•"/>
            </a:pPr>
            <a:r>
              <a:rPr lang="en-US" sz="1600" dirty="0" smtClean="0"/>
              <a:t>BB also acts as the </a:t>
            </a:r>
            <a:r>
              <a:rPr lang="en-US" sz="1600" b="1" dirty="0" smtClean="0">
                <a:solidFill>
                  <a:srgbClr val="0070C0"/>
                </a:solidFill>
              </a:rPr>
              <a:t>stabilizer</a:t>
            </a:r>
            <a:r>
              <a:rPr lang="en-US" sz="1600" dirty="0" smtClean="0"/>
              <a:t>. It tries to support the stock price </a:t>
            </a:r>
            <a:r>
              <a:rPr lang="en-US" sz="1600" b="1" dirty="0">
                <a:solidFill>
                  <a:srgbClr val="0070C0"/>
                </a:solidFill>
              </a:rPr>
              <a:t>not drop below the IPO price in the first 2 weeks</a:t>
            </a:r>
            <a:r>
              <a:rPr lang="en-US" sz="1600" dirty="0" smtClean="0"/>
              <a:t>.</a:t>
            </a:r>
          </a:p>
          <a:p>
            <a:pPr marL="457200" indent="-457200">
              <a:buFont typeface="Arial" panose="020B0604020202020204" pitchFamily="34" charset="0"/>
              <a:buChar char="•"/>
            </a:pPr>
            <a:endParaRPr lang="en-US" sz="1600" dirty="0"/>
          </a:p>
          <a:p>
            <a:pPr marL="457200" indent="-457200">
              <a:buFont typeface="Arial" panose="020B0604020202020204" pitchFamily="34" charset="0"/>
              <a:buChar char="•"/>
            </a:pPr>
            <a:r>
              <a:rPr lang="en-US" sz="1600" dirty="0" smtClean="0"/>
              <a:t>In the first 2 weeks, BB </a:t>
            </a:r>
            <a:r>
              <a:rPr lang="en-US" sz="1600" b="1" dirty="0">
                <a:solidFill>
                  <a:srgbClr val="0070C0"/>
                </a:solidFill>
              </a:rPr>
              <a:t>queue up </a:t>
            </a:r>
            <a:r>
              <a:rPr lang="en-US" sz="1600" b="1" dirty="0" smtClean="0">
                <a:solidFill>
                  <a:srgbClr val="0070C0"/>
                </a:solidFill>
              </a:rPr>
              <a:t>50,000,000 (i.e. 17) buy </a:t>
            </a:r>
            <a:r>
              <a:rPr lang="en-US" sz="1600" b="1" dirty="0">
                <a:solidFill>
                  <a:srgbClr val="0070C0"/>
                </a:solidFill>
              </a:rPr>
              <a:t>orders </a:t>
            </a:r>
            <a:r>
              <a:rPr lang="en-US" sz="1600" dirty="0" smtClean="0"/>
              <a:t>during market open at IPO price</a:t>
            </a:r>
          </a:p>
          <a:p>
            <a:pPr marL="457200" indent="-457200">
              <a:buFont typeface="Arial" panose="020B0604020202020204" pitchFamily="34" charset="0"/>
              <a:buChar char="•"/>
            </a:pPr>
            <a:endParaRPr lang="en-US" sz="1800" dirty="0" smtClean="0"/>
          </a:p>
        </p:txBody>
      </p:sp>
      <p:graphicFrame>
        <p:nvGraphicFramePr>
          <p:cNvPr id="6" name="Table 5"/>
          <p:cNvGraphicFramePr>
            <a:graphicFrameLocks noGrp="1"/>
          </p:cNvGraphicFramePr>
          <p:nvPr>
            <p:extLst>
              <p:ext uri="{D42A27DB-BD31-4B8C-83A1-F6EECF244321}">
                <p14:modId xmlns:p14="http://schemas.microsoft.com/office/powerpoint/2010/main" val="3904696823"/>
              </p:ext>
            </p:extLst>
          </p:nvPr>
        </p:nvGraphicFramePr>
        <p:xfrm>
          <a:off x="755576" y="4293097"/>
          <a:ext cx="7776864" cy="2027409"/>
        </p:xfrm>
        <a:graphic>
          <a:graphicData uri="http://schemas.openxmlformats.org/drawingml/2006/table">
            <a:tbl>
              <a:tblPr firstRow="1" firstCol="1" bandRow="1">
                <a:tableStyleId>{5C22544A-7EE6-4342-B048-85BDC9FD1C3A}</a:tableStyleId>
              </a:tblPr>
              <a:tblGrid>
                <a:gridCol w="1800200"/>
                <a:gridCol w="1440161"/>
                <a:gridCol w="617212"/>
                <a:gridCol w="757980"/>
                <a:gridCol w="1325108"/>
                <a:gridCol w="1836203"/>
              </a:tblGrid>
              <a:tr h="462115">
                <a:tc>
                  <a:txBody>
                    <a:bodyPr/>
                    <a:lstStyle/>
                    <a:p>
                      <a:pPr algn="r">
                        <a:lnSpc>
                          <a:spcPct val="115000"/>
                        </a:lnSpc>
                        <a:spcAft>
                          <a:spcPts val="0"/>
                        </a:spcAft>
                      </a:pPr>
                      <a:r>
                        <a:rPr lang="en-US" sz="1400" b="1" u="sng" kern="1200" dirty="0" smtClean="0">
                          <a:solidFill>
                            <a:schemeClr val="lt1"/>
                          </a:solidFill>
                          <a:effectLst/>
                          <a:latin typeface="+mn-lt"/>
                          <a:ea typeface="+mn-ea"/>
                          <a:cs typeface="+mn-cs"/>
                        </a:rPr>
                        <a:t>Broker Queue</a:t>
                      </a:r>
                      <a:endParaRPr lang="en-US" sz="1400" b="1" u="sng" kern="1200" dirty="0">
                        <a:solidFill>
                          <a:schemeClr val="lt1"/>
                        </a:solidFill>
                        <a:effectLst/>
                        <a:latin typeface="+mn-lt"/>
                        <a:ea typeface="+mn-ea"/>
                        <a:cs typeface="+mn-cs"/>
                      </a:endParaRPr>
                    </a:p>
                  </a:txBody>
                  <a:tcPr marL="68580" marR="68580" marT="0" marB="0"/>
                </a:tc>
                <a:tc>
                  <a:txBody>
                    <a:bodyPr/>
                    <a:lstStyle/>
                    <a:p>
                      <a:pPr algn="r">
                        <a:lnSpc>
                          <a:spcPct val="115000"/>
                        </a:lnSpc>
                        <a:spcAft>
                          <a:spcPts val="0"/>
                        </a:spcAft>
                      </a:pPr>
                      <a:r>
                        <a:rPr lang="en-US" sz="1400" b="1" u="sng" kern="1200" dirty="0">
                          <a:solidFill>
                            <a:schemeClr val="lt1"/>
                          </a:solidFill>
                          <a:effectLst/>
                          <a:latin typeface="+mn-lt"/>
                          <a:ea typeface="+mn-ea"/>
                          <a:cs typeface="+mn-cs"/>
                        </a:rPr>
                        <a:t>Size</a:t>
                      </a:r>
                    </a:p>
                  </a:txBody>
                  <a:tcPr marL="68580" marR="68580" marT="0" marB="0"/>
                </a:tc>
                <a:tc>
                  <a:txBody>
                    <a:bodyPr/>
                    <a:lstStyle/>
                    <a:p>
                      <a:pPr>
                        <a:lnSpc>
                          <a:spcPct val="115000"/>
                        </a:lnSpc>
                        <a:spcAft>
                          <a:spcPts val="0"/>
                        </a:spcAft>
                      </a:pPr>
                      <a:r>
                        <a:rPr lang="en-US" sz="1400" b="1" u="sng" kern="1200" dirty="0">
                          <a:solidFill>
                            <a:schemeClr val="lt1"/>
                          </a:solidFill>
                          <a:effectLst/>
                          <a:latin typeface="+mn-lt"/>
                          <a:ea typeface="+mn-ea"/>
                          <a:cs typeface="+mn-cs"/>
                        </a:rPr>
                        <a:t>Bid</a:t>
                      </a:r>
                    </a:p>
                  </a:txBody>
                  <a:tcPr marL="68580" marR="68580" marT="0" marB="0"/>
                </a:tc>
                <a:tc>
                  <a:txBody>
                    <a:bodyPr/>
                    <a:lstStyle/>
                    <a:p>
                      <a:pPr>
                        <a:lnSpc>
                          <a:spcPct val="115000"/>
                        </a:lnSpc>
                        <a:spcAft>
                          <a:spcPts val="0"/>
                        </a:spcAft>
                      </a:pPr>
                      <a:r>
                        <a:rPr lang="en-US" sz="1400" b="1" u="sng" kern="1200" dirty="0">
                          <a:solidFill>
                            <a:schemeClr val="lt1"/>
                          </a:solidFill>
                          <a:effectLst/>
                          <a:latin typeface="+mn-lt"/>
                          <a:ea typeface="+mn-ea"/>
                          <a:cs typeface="+mn-cs"/>
                        </a:rPr>
                        <a:t>Ask</a:t>
                      </a:r>
                    </a:p>
                  </a:txBody>
                  <a:tcPr marL="68580" marR="68580" marT="0" marB="0"/>
                </a:tc>
                <a:tc>
                  <a:txBody>
                    <a:bodyPr/>
                    <a:lstStyle/>
                    <a:p>
                      <a:pPr>
                        <a:lnSpc>
                          <a:spcPct val="115000"/>
                        </a:lnSpc>
                        <a:spcAft>
                          <a:spcPts val="0"/>
                        </a:spcAft>
                      </a:pPr>
                      <a:r>
                        <a:rPr lang="en-US" sz="1400" b="1" u="sng" kern="1200" dirty="0">
                          <a:solidFill>
                            <a:schemeClr val="lt1"/>
                          </a:solidFill>
                          <a:effectLst/>
                          <a:latin typeface="+mn-lt"/>
                          <a:ea typeface="+mn-ea"/>
                          <a:cs typeface="+mn-cs"/>
                        </a:rPr>
                        <a:t>Size</a:t>
                      </a:r>
                    </a:p>
                  </a:txBody>
                  <a:tcPr marL="68580" marR="68580" marT="0" marB="0"/>
                </a:tc>
                <a:tc>
                  <a:txBody>
                    <a:bodyPr/>
                    <a:lstStyle/>
                    <a:p>
                      <a:pPr marL="0" marR="0" indent="0" algn="l" defTabSz="457200" rtl="0" eaLnBrk="1" fontAlgn="auto" latinLnBrk="0" hangingPunct="1">
                        <a:lnSpc>
                          <a:spcPct val="115000"/>
                        </a:lnSpc>
                        <a:spcBef>
                          <a:spcPts val="0"/>
                        </a:spcBef>
                        <a:spcAft>
                          <a:spcPts val="0"/>
                        </a:spcAft>
                        <a:buClrTx/>
                        <a:buSzTx/>
                        <a:buFontTx/>
                        <a:buNone/>
                        <a:tabLst/>
                        <a:defRPr/>
                      </a:pPr>
                      <a:r>
                        <a:rPr lang="en-US" sz="1400" b="1" u="sng" kern="1200" dirty="0" smtClean="0">
                          <a:solidFill>
                            <a:schemeClr val="lt1"/>
                          </a:solidFill>
                          <a:effectLst/>
                          <a:latin typeface="+mn-lt"/>
                          <a:ea typeface="+mn-ea"/>
                          <a:cs typeface="+mn-cs"/>
                        </a:rPr>
                        <a:t>Broker Queue</a:t>
                      </a:r>
                      <a:endParaRPr lang="en-US" sz="1400" b="1" u="sng" kern="1200" dirty="0">
                        <a:solidFill>
                          <a:schemeClr val="lt1"/>
                        </a:solidFill>
                        <a:effectLst/>
                        <a:latin typeface="+mn-lt"/>
                        <a:ea typeface="+mn-ea"/>
                        <a:cs typeface="+mn-cs"/>
                      </a:endParaRPr>
                    </a:p>
                  </a:txBody>
                  <a:tcPr marL="68580" marR="68580" marT="0" marB="0"/>
                </a:tc>
              </a:tr>
              <a:tr h="724906">
                <a:tc>
                  <a:txBody>
                    <a:bodyPr/>
                    <a:lstStyle/>
                    <a:p>
                      <a:pPr algn="r">
                        <a:lnSpc>
                          <a:spcPct val="115000"/>
                        </a:lnSpc>
                        <a:spcAft>
                          <a:spcPts val="0"/>
                        </a:spcAft>
                      </a:pPr>
                      <a:r>
                        <a:rPr lang="en-US" sz="1400" dirty="0" smtClean="0">
                          <a:effectLst/>
                          <a:latin typeface="Calibri"/>
                          <a:ea typeface="新細明體"/>
                          <a:cs typeface="Times New Roman"/>
                        </a:rPr>
                        <a:t>BB </a:t>
                      </a:r>
                      <a:r>
                        <a:rPr lang="en-US" sz="1400" dirty="0" err="1" smtClean="0">
                          <a:effectLst/>
                          <a:latin typeface="Calibri"/>
                          <a:ea typeface="新細明體"/>
                          <a:cs typeface="Times New Roman"/>
                        </a:rPr>
                        <a:t>BB</a:t>
                      </a:r>
                      <a:r>
                        <a:rPr lang="en-US" sz="1400" dirty="0" smtClean="0">
                          <a:effectLst/>
                          <a:latin typeface="Calibri"/>
                          <a:ea typeface="新細明體"/>
                          <a:cs typeface="Times New Roman"/>
                        </a:rPr>
                        <a:t> </a:t>
                      </a:r>
                      <a:r>
                        <a:rPr lang="en-US" sz="1400" dirty="0" err="1" smtClean="0">
                          <a:effectLst/>
                          <a:latin typeface="Calibri"/>
                          <a:ea typeface="新細明體"/>
                          <a:cs typeface="Times New Roman"/>
                        </a:rPr>
                        <a:t>BB</a:t>
                      </a:r>
                      <a:r>
                        <a:rPr lang="en-US" sz="1400" dirty="0" smtClean="0">
                          <a:effectLst/>
                          <a:latin typeface="Calibri"/>
                          <a:ea typeface="新細明體"/>
                          <a:cs typeface="Times New Roman"/>
                        </a:rPr>
                        <a:t> </a:t>
                      </a:r>
                      <a:r>
                        <a:rPr lang="en-US" sz="1400" dirty="0" err="1" smtClean="0">
                          <a:effectLst/>
                          <a:latin typeface="Calibri"/>
                          <a:ea typeface="新細明體"/>
                          <a:cs typeface="Times New Roman"/>
                        </a:rPr>
                        <a:t>BB</a:t>
                      </a:r>
                      <a:r>
                        <a:rPr lang="en-US" sz="1400" dirty="0" smtClean="0">
                          <a:effectLst/>
                          <a:latin typeface="Calibri"/>
                          <a:ea typeface="新細明體"/>
                          <a:cs typeface="Times New Roman"/>
                        </a:rPr>
                        <a:t> </a:t>
                      </a:r>
                      <a:r>
                        <a:rPr lang="en-US" sz="1400" dirty="0" err="1" smtClean="0">
                          <a:effectLst/>
                          <a:latin typeface="Calibri"/>
                          <a:ea typeface="新細明體"/>
                          <a:cs typeface="Times New Roman"/>
                        </a:rPr>
                        <a:t>BB</a:t>
                      </a:r>
                      <a:r>
                        <a:rPr lang="en-US" sz="1400" dirty="0" smtClean="0">
                          <a:effectLst/>
                          <a:latin typeface="Calibri"/>
                          <a:ea typeface="新細明體"/>
                          <a:cs typeface="Times New Roman"/>
                        </a:rPr>
                        <a:t> </a:t>
                      </a:r>
                      <a:r>
                        <a:rPr lang="en-US" sz="1400" dirty="0" err="1" smtClean="0">
                          <a:effectLst/>
                          <a:latin typeface="Calibri"/>
                          <a:ea typeface="新細明體"/>
                          <a:cs typeface="Times New Roman"/>
                        </a:rPr>
                        <a:t>BB</a:t>
                      </a:r>
                      <a:r>
                        <a:rPr lang="en-US" sz="1400" dirty="0" smtClean="0">
                          <a:effectLst/>
                          <a:latin typeface="Calibri"/>
                          <a:ea typeface="新細明體"/>
                          <a:cs typeface="Times New Roman"/>
                        </a:rPr>
                        <a:t> </a:t>
                      </a:r>
                      <a:r>
                        <a:rPr lang="en-US" sz="1400" dirty="0" err="1" smtClean="0">
                          <a:effectLst/>
                          <a:latin typeface="Calibri"/>
                          <a:ea typeface="新細明體"/>
                          <a:cs typeface="Times New Roman"/>
                        </a:rPr>
                        <a:t>BB</a:t>
                      </a:r>
                      <a:r>
                        <a:rPr lang="en-US" sz="1400" dirty="0" smtClean="0">
                          <a:effectLst/>
                          <a:latin typeface="Calibri"/>
                          <a:ea typeface="新細明體"/>
                          <a:cs typeface="Times New Roman"/>
                        </a:rPr>
                        <a:t> </a:t>
                      </a:r>
                      <a:r>
                        <a:rPr lang="en-US" sz="1400" dirty="0" err="1" smtClean="0">
                          <a:effectLst/>
                          <a:latin typeface="Calibri"/>
                          <a:ea typeface="新細明體"/>
                          <a:cs typeface="Times New Roman"/>
                        </a:rPr>
                        <a:t>BB</a:t>
                      </a:r>
                      <a:r>
                        <a:rPr lang="en-US" sz="1400" dirty="0" smtClean="0">
                          <a:effectLst/>
                          <a:latin typeface="Calibri"/>
                          <a:ea typeface="新細明體"/>
                          <a:cs typeface="Times New Roman"/>
                        </a:rPr>
                        <a:t> </a:t>
                      </a:r>
                      <a:r>
                        <a:rPr lang="en-US" sz="1400" dirty="0" err="1" smtClean="0">
                          <a:effectLst/>
                          <a:latin typeface="Calibri"/>
                          <a:ea typeface="新細明體"/>
                          <a:cs typeface="Times New Roman"/>
                        </a:rPr>
                        <a:t>BB</a:t>
                      </a:r>
                      <a:r>
                        <a:rPr lang="en-US" sz="1400" dirty="0" smtClean="0">
                          <a:effectLst/>
                          <a:latin typeface="Calibri"/>
                          <a:ea typeface="新細明體"/>
                          <a:cs typeface="Times New Roman"/>
                        </a:rPr>
                        <a:t> </a:t>
                      </a:r>
                      <a:r>
                        <a:rPr lang="en-US" sz="1400" dirty="0" err="1" smtClean="0">
                          <a:effectLst/>
                          <a:latin typeface="Calibri"/>
                          <a:ea typeface="新細明體"/>
                          <a:cs typeface="Times New Roman"/>
                        </a:rPr>
                        <a:t>BB</a:t>
                      </a:r>
                      <a:r>
                        <a:rPr lang="en-US" sz="1400" dirty="0" smtClean="0">
                          <a:effectLst/>
                          <a:latin typeface="Calibri"/>
                          <a:ea typeface="新細明體"/>
                          <a:cs typeface="Times New Roman"/>
                        </a:rPr>
                        <a:t> </a:t>
                      </a:r>
                      <a:r>
                        <a:rPr lang="en-US" sz="1400" dirty="0" err="1" smtClean="0">
                          <a:effectLst/>
                          <a:latin typeface="Calibri"/>
                          <a:ea typeface="新細明體"/>
                          <a:cs typeface="Times New Roman"/>
                        </a:rPr>
                        <a:t>BB</a:t>
                      </a:r>
                      <a:r>
                        <a:rPr lang="en-US" sz="1400" dirty="0" smtClean="0">
                          <a:effectLst/>
                          <a:latin typeface="Calibri"/>
                          <a:ea typeface="新細明體"/>
                          <a:cs typeface="Times New Roman"/>
                        </a:rPr>
                        <a:t> </a:t>
                      </a:r>
                      <a:r>
                        <a:rPr lang="en-US" sz="1400" dirty="0" err="1" smtClean="0">
                          <a:effectLst/>
                          <a:latin typeface="Calibri"/>
                          <a:ea typeface="新細明體"/>
                          <a:cs typeface="Times New Roman"/>
                        </a:rPr>
                        <a:t>BB</a:t>
                      </a:r>
                      <a:r>
                        <a:rPr lang="en-US" sz="1400" dirty="0" smtClean="0">
                          <a:effectLst/>
                          <a:latin typeface="Calibri"/>
                          <a:ea typeface="新細明體"/>
                          <a:cs typeface="Times New Roman"/>
                        </a:rPr>
                        <a:t> </a:t>
                      </a:r>
                      <a:r>
                        <a:rPr lang="en-US" sz="1400" dirty="0" err="1" smtClean="0">
                          <a:effectLst/>
                          <a:latin typeface="Calibri"/>
                          <a:ea typeface="新細明體"/>
                          <a:cs typeface="Times New Roman"/>
                        </a:rPr>
                        <a:t>BB</a:t>
                      </a:r>
                      <a:r>
                        <a:rPr lang="en-US" sz="1400" dirty="0" smtClean="0">
                          <a:effectLst/>
                          <a:latin typeface="Calibri"/>
                          <a:ea typeface="新細明體"/>
                          <a:cs typeface="Times New Roman"/>
                        </a:rPr>
                        <a:t> </a:t>
                      </a:r>
                      <a:r>
                        <a:rPr lang="en-US" sz="1400" dirty="0" err="1" smtClean="0">
                          <a:effectLst/>
                          <a:latin typeface="Calibri"/>
                          <a:ea typeface="新細明體"/>
                          <a:cs typeface="Times New Roman"/>
                        </a:rPr>
                        <a:t>BB</a:t>
                      </a:r>
                      <a:r>
                        <a:rPr lang="en-US" sz="1400" dirty="0" smtClean="0">
                          <a:effectLst/>
                          <a:latin typeface="Calibri"/>
                          <a:ea typeface="新細明體"/>
                          <a:cs typeface="Times New Roman"/>
                        </a:rPr>
                        <a:t> </a:t>
                      </a:r>
                      <a:r>
                        <a:rPr lang="en-US" sz="1400" dirty="0" err="1" smtClean="0">
                          <a:effectLst/>
                          <a:latin typeface="Calibri"/>
                          <a:ea typeface="新細明體"/>
                          <a:cs typeface="Times New Roman"/>
                        </a:rPr>
                        <a:t>BB</a:t>
                      </a:r>
                      <a:r>
                        <a:rPr lang="en-US" sz="1400" dirty="0" smtClean="0">
                          <a:effectLst/>
                          <a:latin typeface="Calibri"/>
                          <a:ea typeface="新細明體"/>
                          <a:cs typeface="Times New Roman"/>
                        </a:rPr>
                        <a:t> </a:t>
                      </a:r>
                      <a:r>
                        <a:rPr lang="en-US" sz="1400" dirty="0" err="1" smtClean="0">
                          <a:effectLst/>
                          <a:latin typeface="Calibri"/>
                          <a:ea typeface="新細明體"/>
                          <a:cs typeface="Times New Roman"/>
                        </a:rPr>
                        <a:t>BB</a:t>
                      </a:r>
                      <a:r>
                        <a:rPr lang="en-US" sz="1400" dirty="0" smtClean="0">
                          <a:effectLst/>
                          <a:latin typeface="Calibri"/>
                          <a:ea typeface="新細明體"/>
                          <a:cs typeface="Times New Roman"/>
                        </a:rPr>
                        <a:t> </a:t>
                      </a:r>
                      <a:r>
                        <a:rPr lang="en-US" sz="1400" dirty="0" err="1" smtClean="0">
                          <a:effectLst/>
                          <a:latin typeface="Calibri"/>
                          <a:ea typeface="新細明體"/>
                          <a:cs typeface="Times New Roman"/>
                        </a:rPr>
                        <a:t>BB</a:t>
                      </a:r>
                      <a:r>
                        <a:rPr lang="en-US" sz="1400" dirty="0" smtClean="0">
                          <a:effectLst/>
                          <a:latin typeface="Calibri"/>
                          <a:ea typeface="新細明體"/>
                          <a:cs typeface="Times New Roman"/>
                        </a:rPr>
                        <a:t> GS CS</a:t>
                      </a:r>
                      <a:endParaRPr lang="en-US" sz="1400" dirty="0">
                        <a:effectLst/>
                        <a:latin typeface="Calibri"/>
                        <a:ea typeface="新細明體"/>
                        <a:cs typeface="Times New Roman"/>
                      </a:endParaRPr>
                    </a:p>
                  </a:txBody>
                  <a:tcPr marL="68580" marR="68580" marT="0" marB="0"/>
                </a:tc>
                <a:tc>
                  <a:txBody>
                    <a:bodyPr/>
                    <a:lstStyle/>
                    <a:p>
                      <a:pPr algn="r">
                        <a:lnSpc>
                          <a:spcPct val="115000"/>
                        </a:lnSpc>
                        <a:spcAft>
                          <a:spcPts val="0"/>
                        </a:spcAft>
                      </a:pPr>
                      <a:r>
                        <a:rPr lang="en-US" sz="1400" dirty="0" smtClean="0">
                          <a:effectLst/>
                        </a:rPr>
                        <a:t>50,200,000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smtClean="0">
                          <a:effectLst/>
                        </a:rPr>
                        <a:t>10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smtClean="0">
                          <a:effectLst/>
                        </a:rPr>
                        <a:t>10.01</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kern="1200" dirty="0" smtClean="0">
                          <a:solidFill>
                            <a:schemeClr val="dk1"/>
                          </a:solidFill>
                          <a:effectLst/>
                          <a:latin typeface="+mn-lt"/>
                          <a:ea typeface="+mn-ea"/>
                          <a:cs typeface="+mn-cs"/>
                        </a:rPr>
                        <a:t>600,000</a:t>
                      </a:r>
                      <a:endParaRPr lang="en-US" sz="1400" kern="1200" dirty="0">
                        <a:solidFill>
                          <a:schemeClr val="dk1"/>
                        </a:solidFill>
                        <a:effectLst/>
                        <a:latin typeface="+mn-lt"/>
                        <a:ea typeface="+mn-ea"/>
                        <a:cs typeface="+mn-cs"/>
                      </a:endParaRPr>
                    </a:p>
                  </a:txBody>
                  <a:tcPr marL="68580" marR="68580" marT="0" marB="0"/>
                </a:tc>
                <a:tc>
                  <a:txBody>
                    <a:bodyPr/>
                    <a:lstStyle/>
                    <a:p>
                      <a:pPr>
                        <a:lnSpc>
                          <a:spcPct val="115000"/>
                        </a:lnSpc>
                        <a:spcAft>
                          <a:spcPts val="0"/>
                        </a:spcAft>
                      </a:pPr>
                      <a:r>
                        <a:rPr lang="en-US" sz="1400" b="1" kern="1200" dirty="0" smtClean="0">
                          <a:solidFill>
                            <a:schemeClr val="lt1"/>
                          </a:solidFill>
                          <a:effectLst/>
                          <a:latin typeface="Calibri"/>
                          <a:ea typeface="新細明體"/>
                          <a:cs typeface="Times New Roman"/>
                        </a:rPr>
                        <a:t>GS CS DB SG GS CS MS MQ </a:t>
                      </a:r>
                      <a:r>
                        <a:rPr lang="en-US" sz="1400" b="1" kern="1200" dirty="0" err="1" smtClean="0">
                          <a:solidFill>
                            <a:schemeClr val="lt1"/>
                          </a:solidFill>
                          <a:effectLst/>
                          <a:latin typeface="Calibri"/>
                          <a:ea typeface="新細明體"/>
                          <a:cs typeface="Times New Roman"/>
                        </a:rPr>
                        <a:t>MQ</a:t>
                      </a:r>
                      <a:endParaRPr lang="en-US" sz="1400" b="1" kern="1200" dirty="0">
                        <a:solidFill>
                          <a:schemeClr val="lt1"/>
                        </a:solidFill>
                        <a:effectLst/>
                        <a:latin typeface="Calibri"/>
                        <a:ea typeface="新細明體"/>
                        <a:cs typeface="Times New Roman"/>
                      </a:endParaRPr>
                    </a:p>
                  </a:txBody>
                  <a:tcPr marL="68580" marR="68580" marT="0" marB="0">
                    <a:solidFill>
                      <a:schemeClr val="accent1"/>
                    </a:solidFill>
                  </a:tcPr>
                </a:tc>
              </a:tr>
              <a:tr h="462115">
                <a:tc>
                  <a:txBody>
                    <a:bodyPr/>
                    <a:lstStyle/>
                    <a:p>
                      <a:pPr algn="r">
                        <a:lnSpc>
                          <a:spcPct val="115000"/>
                        </a:lnSpc>
                        <a:spcAft>
                          <a:spcPts val="0"/>
                        </a:spcAft>
                      </a:pPr>
                      <a:r>
                        <a:rPr lang="en-US" sz="1400" dirty="0" smtClean="0">
                          <a:effectLst/>
                          <a:latin typeface="Calibri"/>
                          <a:ea typeface="新細明體"/>
                          <a:cs typeface="Times New Roman"/>
                        </a:rPr>
                        <a:t>MS </a:t>
                      </a:r>
                      <a:r>
                        <a:rPr lang="en-US" sz="1400" dirty="0" err="1" smtClean="0">
                          <a:effectLst/>
                          <a:latin typeface="Calibri"/>
                          <a:ea typeface="新細明體"/>
                          <a:cs typeface="Times New Roman"/>
                        </a:rPr>
                        <a:t>MS</a:t>
                      </a:r>
                      <a:r>
                        <a:rPr lang="en-US" sz="1400" dirty="0" smtClean="0">
                          <a:effectLst/>
                          <a:latin typeface="Calibri"/>
                          <a:ea typeface="新細明體"/>
                          <a:cs typeface="Times New Roman"/>
                        </a:rPr>
                        <a:t> GS CS </a:t>
                      </a:r>
                      <a:r>
                        <a:rPr lang="en-US" sz="1400" dirty="0" err="1" smtClean="0">
                          <a:effectLst/>
                          <a:latin typeface="Calibri"/>
                          <a:ea typeface="新細明體"/>
                          <a:cs typeface="Times New Roman"/>
                        </a:rPr>
                        <a:t>CS</a:t>
                      </a:r>
                      <a:r>
                        <a:rPr lang="en-US" sz="1400" dirty="0" smtClean="0">
                          <a:effectLst/>
                          <a:latin typeface="Calibri"/>
                          <a:ea typeface="新細明體"/>
                          <a:cs typeface="Times New Roman"/>
                        </a:rPr>
                        <a:t> BB</a:t>
                      </a:r>
                      <a:endParaRPr lang="en-US" sz="1400" dirty="0">
                        <a:effectLst/>
                        <a:latin typeface="Calibri"/>
                        <a:ea typeface="新細明體"/>
                        <a:cs typeface="Times New Roman"/>
                      </a:endParaRPr>
                    </a:p>
                  </a:txBody>
                  <a:tcPr marL="68580" marR="68580" marT="0" marB="0"/>
                </a:tc>
                <a:tc>
                  <a:txBody>
                    <a:bodyPr/>
                    <a:lstStyle/>
                    <a:p>
                      <a:pPr marL="0" algn="r" defTabSz="457200" rtl="0" eaLnBrk="1" latinLnBrk="0" hangingPunct="1">
                        <a:lnSpc>
                          <a:spcPct val="115000"/>
                        </a:lnSpc>
                        <a:spcAft>
                          <a:spcPts val="0"/>
                        </a:spcAft>
                      </a:pPr>
                      <a:r>
                        <a:rPr lang="en-US" sz="1400" kern="1200" dirty="0" smtClean="0">
                          <a:solidFill>
                            <a:schemeClr val="dk1"/>
                          </a:solidFill>
                          <a:effectLst/>
                          <a:latin typeface="+mn-lt"/>
                          <a:ea typeface="+mn-ea"/>
                          <a:cs typeface="+mn-cs"/>
                        </a:rPr>
                        <a:t>500,000</a:t>
                      </a:r>
                      <a:endParaRPr lang="en-US" sz="1400" kern="1200" dirty="0">
                        <a:solidFill>
                          <a:schemeClr val="dk1"/>
                        </a:solidFill>
                        <a:effectLst/>
                        <a:latin typeface="+mn-lt"/>
                        <a:ea typeface="+mn-ea"/>
                        <a:cs typeface="+mn-cs"/>
                      </a:endParaRPr>
                    </a:p>
                  </a:txBody>
                  <a:tcPr marL="68580" marR="68580" marT="0" marB="0"/>
                </a:tc>
                <a:tc>
                  <a:txBody>
                    <a:bodyPr/>
                    <a:lstStyle/>
                    <a:p>
                      <a:pPr marL="0" algn="l" defTabSz="457200" rtl="0" eaLnBrk="1" latinLnBrk="0" hangingPunct="1">
                        <a:lnSpc>
                          <a:spcPct val="115000"/>
                        </a:lnSpc>
                        <a:spcAft>
                          <a:spcPts val="0"/>
                        </a:spcAft>
                      </a:pPr>
                      <a:r>
                        <a:rPr lang="en-US" sz="1400" kern="1200" dirty="0" smtClean="0">
                          <a:solidFill>
                            <a:schemeClr val="dk1"/>
                          </a:solidFill>
                          <a:effectLst/>
                          <a:latin typeface="+mn-lt"/>
                          <a:ea typeface="+mn-ea"/>
                          <a:cs typeface="+mn-cs"/>
                        </a:rPr>
                        <a:t>9.99</a:t>
                      </a:r>
                      <a:endParaRPr lang="en-US" sz="1400" kern="1200" dirty="0">
                        <a:solidFill>
                          <a:schemeClr val="dk1"/>
                        </a:solidFill>
                        <a:effectLst/>
                        <a:latin typeface="+mn-lt"/>
                        <a:ea typeface="+mn-ea"/>
                        <a:cs typeface="+mn-cs"/>
                      </a:endParaRPr>
                    </a:p>
                  </a:txBody>
                  <a:tcPr marL="68580" marR="68580" marT="0" marB="0"/>
                </a:tc>
                <a:tc>
                  <a:txBody>
                    <a:bodyPr/>
                    <a:lstStyle/>
                    <a:p>
                      <a:pPr marL="0" algn="l" defTabSz="457200" rtl="0" eaLnBrk="1" latinLnBrk="0" hangingPunct="1">
                        <a:lnSpc>
                          <a:spcPct val="115000"/>
                        </a:lnSpc>
                        <a:spcAft>
                          <a:spcPts val="0"/>
                        </a:spcAft>
                      </a:pPr>
                      <a:r>
                        <a:rPr lang="en-US" sz="1400" kern="1200" dirty="0" smtClean="0">
                          <a:solidFill>
                            <a:schemeClr val="dk1"/>
                          </a:solidFill>
                          <a:effectLst/>
                          <a:latin typeface="+mn-lt"/>
                          <a:ea typeface="+mn-ea"/>
                          <a:cs typeface="+mn-cs"/>
                        </a:rPr>
                        <a:t>10.02</a:t>
                      </a:r>
                      <a:endParaRPr lang="en-US" sz="1400" kern="1200" dirty="0">
                        <a:solidFill>
                          <a:schemeClr val="dk1"/>
                        </a:solidFill>
                        <a:effectLst/>
                        <a:latin typeface="+mn-lt"/>
                        <a:ea typeface="+mn-ea"/>
                        <a:cs typeface="+mn-cs"/>
                      </a:endParaRPr>
                    </a:p>
                  </a:txBody>
                  <a:tcPr marL="68580" marR="68580" marT="0" marB="0"/>
                </a:tc>
                <a:tc>
                  <a:txBody>
                    <a:bodyPr/>
                    <a:lstStyle/>
                    <a:p>
                      <a:pPr marL="0" algn="l" defTabSz="457200" rtl="0" eaLnBrk="1" latinLnBrk="0" hangingPunct="1">
                        <a:lnSpc>
                          <a:spcPct val="115000"/>
                        </a:lnSpc>
                        <a:spcAft>
                          <a:spcPts val="0"/>
                        </a:spcAft>
                      </a:pPr>
                      <a:r>
                        <a:rPr lang="en-US" sz="1400" kern="1200" dirty="0" smtClean="0">
                          <a:solidFill>
                            <a:schemeClr val="dk1"/>
                          </a:solidFill>
                          <a:effectLst/>
                          <a:latin typeface="+mn-lt"/>
                          <a:ea typeface="+mn-ea"/>
                          <a:cs typeface="+mn-cs"/>
                        </a:rPr>
                        <a:t>300,000</a:t>
                      </a:r>
                      <a:endParaRPr lang="en-US" sz="1400" kern="1200" dirty="0">
                        <a:solidFill>
                          <a:schemeClr val="dk1"/>
                        </a:solidFill>
                        <a:effectLst/>
                        <a:latin typeface="+mn-lt"/>
                        <a:ea typeface="+mn-ea"/>
                        <a:cs typeface="+mn-cs"/>
                      </a:endParaRPr>
                    </a:p>
                  </a:txBody>
                  <a:tcPr marL="68580" marR="68580" marT="0" marB="0"/>
                </a:tc>
                <a:tc>
                  <a:txBody>
                    <a:bodyPr/>
                    <a:lstStyle/>
                    <a:p>
                      <a:pPr>
                        <a:lnSpc>
                          <a:spcPct val="115000"/>
                        </a:lnSpc>
                        <a:spcAft>
                          <a:spcPts val="0"/>
                        </a:spcAft>
                      </a:pPr>
                      <a:r>
                        <a:rPr lang="en-US" sz="1400" b="1" kern="1200" dirty="0" smtClean="0">
                          <a:solidFill>
                            <a:schemeClr val="lt1"/>
                          </a:solidFill>
                          <a:effectLst/>
                          <a:latin typeface="Calibri"/>
                          <a:ea typeface="新細明體"/>
                          <a:cs typeface="Times New Roman"/>
                        </a:rPr>
                        <a:t>CS DB </a:t>
                      </a:r>
                      <a:r>
                        <a:rPr lang="en-US" sz="1400" b="1" kern="1200" dirty="0" err="1" smtClean="0">
                          <a:solidFill>
                            <a:schemeClr val="lt1"/>
                          </a:solidFill>
                          <a:effectLst/>
                          <a:latin typeface="Calibri"/>
                          <a:ea typeface="新細明體"/>
                          <a:cs typeface="Times New Roman"/>
                        </a:rPr>
                        <a:t>DB</a:t>
                      </a:r>
                      <a:r>
                        <a:rPr lang="en-US" sz="1400" b="1" kern="1200" dirty="0" smtClean="0">
                          <a:solidFill>
                            <a:schemeClr val="lt1"/>
                          </a:solidFill>
                          <a:effectLst/>
                          <a:latin typeface="Calibri"/>
                          <a:ea typeface="新細明體"/>
                          <a:cs typeface="Times New Roman"/>
                        </a:rPr>
                        <a:t> GS MS </a:t>
                      </a:r>
                      <a:r>
                        <a:rPr lang="en-US" sz="1400" b="1" kern="1200" dirty="0" err="1" smtClean="0">
                          <a:solidFill>
                            <a:schemeClr val="lt1"/>
                          </a:solidFill>
                          <a:effectLst/>
                          <a:latin typeface="Calibri"/>
                          <a:ea typeface="新細明體"/>
                          <a:cs typeface="Times New Roman"/>
                        </a:rPr>
                        <a:t>MS</a:t>
                      </a:r>
                      <a:endParaRPr lang="en-US" sz="1400" b="1" kern="1200" dirty="0">
                        <a:solidFill>
                          <a:schemeClr val="lt1"/>
                        </a:solidFill>
                        <a:effectLst/>
                        <a:latin typeface="Calibri"/>
                        <a:ea typeface="新細明體"/>
                        <a:cs typeface="Times New Roman"/>
                      </a:endParaRPr>
                    </a:p>
                  </a:txBody>
                  <a:tcPr marL="68580" marR="68580" marT="0" marB="0">
                    <a:solidFill>
                      <a:schemeClr val="accent1"/>
                    </a:solidFill>
                  </a:tcPr>
                </a:tc>
              </a:tr>
              <a:tr h="367087">
                <a:tc>
                  <a:txBody>
                    <a:bodyPr/>
                    <a:lstStyle/>
                    <a:p>
                      <a:pPr algn="r">
                        <a:lnSpc>
                          <a:spcPct val="115000"/>
                        </a:lnSpc>
                        <a:spcAft>
                          <a:spcPts val="0"/>
                        </a:spcAft>
                      </a:pPr>
                      <a:r>
                        <a:rPr lang="en-US" sz="1400" dirty="0" smtClean="0">
                          <a:effectLst/>
                          <a:latin typeface="Calibri"/>
                          <a:ea typeface="新細明體"/>
                          <a:cs typeface="Times New Roman"/>
                        </a:rPr>
                        <a:t>BA</a:t>
                      </a:r>
                      <a:r>
                        <a:rPr lang="en-US" sz="1400" baseline="0" dirty="0" smtClean="0">
                          <a:effectLst/>
                          <a:latin typeface="Calibri"/>
                          <a:ea typeface="新細明體"/>
                          <a:cs typeface="Times New Roman"/>
                        </a:rPr>
                        <a:t> MQ BB CS GS</a:t>
                      </a:r>
                      <a:endParaRPr lang="en-US" sz="1400" dirty="0">
                        <a:effectLst/>
                        <a:latin typeface="Calibri"/>
                        <a:ea typeface="新細明體"/>
                        <a:cs typeface="Times New Roman"/>
                      </a:endParaRPr>
                    </a:p>
                  </a:txBody>
                  <a:tcPr marL="68580" marR="68580" marT="0" marB="0"/>
                </a:tc>
                <a:tc>
                  <a:txBody>
                    <a:bodyPr/>
                    <a:lstStyle/>
                    <a:p>
                      <a:pPr marL="0" algn="r" defTabSz="457200" rtl="0" eaLnBrk="1" latinLnBrk="0" hangingPunct="1">
                        <a:lnSpc>
                          <a:spcPct val="115000"/>
                        </a:lnSpc>
                        <a:spcAft>
                          <a:spcPts val="0"/>
                        </a:spcAft>
                      </a:pPr>
                      <a:r>
                        <a:rPr lang="en-US" sz="1400" kern="1200" dirty="0" smtClean="0">
                          <a:solidFill>
                            <a:schemeClr val="dk1"/>
                          </a:solidFill>
                          <a:effectLst/>
                          <a:latin typeface="+mn-lt"/>
                          <a:ea typeface="+mn-ea"/>
                          <a:cs typeface="+mn-cs"/>
                        </a:rPr>
                        <a:t>700,000</a:t>
                      </a:r>
                      <a:endParaRPr lang="en-US" sz="1400" kern="1200" dirty="0">
                        <a:solidFill>
                          <a:schemeClr val="dk1"/>
                        </a:solidFill>
                        <a:effectLst/>
                        <a:latin typeface="+mn-lt"/>
                        <a:ea typeface="+mn-ea"/>
                        <a:cs typeface="+mn-cs"/>
                      </a:endParaRPr>
                    </a:p>
                  </a:txBody>
                  <a:tcPr marL="68580" marR="68580" marT="0" marB="0"/>
                </a:tc>
                <a:tc>
                  <a:txBody>
                    <a:bodyPr/>
                    <a:lstStyle/>
                    <a:p>
                      <a:pPr marL="0" marR="0" indent="0" algn="l" defTabSz="457200" rtl="0" eaLnBrk="1" fontAlgn="auto" latinLnBrk="0" hangingPunct="1">
                        <a:lnSpc>
                          <a:spcPct val="115000"/>
                        </a:lnSpc>
                        <a:spcBef>
                          <a:spcPts val="0"/>
                        </a:spcBef>
                        <a:spcAft>
                          <a:spcPts val="0"/>
                        </a:spcAft>
                        <a:buClrTx/>
                        <a:buSzTx/>
                        <a:buFontTx/>
                        <a:buNone/>
                        <a:tabLst/>
                        <a:defRPr/>
                      </a:pPr>
                      <a:r>
                        <a:rPr lang="en-US" sz="1400" kern="1200" dirty="0" smtClean="0">
                          <a:solidFill>
                            <a:schemeClr val="dk1"/>
                          </a:solidFill>
                          <a:effectLst/>
                          <a:latin typeface="+mn-lt"/>
                          <a:ea typeface="+mn-ea"/>
                          <a:cs typeface="+mn-cs"/>
                        </a:rPr>
                        <a:t>9.98</a:t>
                      </a:r>
                    </a:p>
                  </a:txBody>
                  <a:tcPr marL="68580" marR="68580" marT="0" marB="0"/>
                </a:tc>
                <a:tc>
                  <a:txBody>
                    <a:bodyPr/>
                    <a:lstStyle/>
                    <a:p>
                      <a:pPr marL="0" marR="0" indent="0" algn="l" defTabSz="457200" rtl="0" eaLnBrk="1" fontAlgn="auto" latinLnBrk="0" hangingPunct="1">
                        <a:lnSpc>
                          <a:spcPct val="115000"/>
                        </a:lnSpc>
                        <a:spcBef>
                          <a:spcPts val="0"/>
                        </a:spcBef>
                        <a:spcAft>
                          <a:spcPts val="0"/>
                        </a:spcAft>
                        <a:buClrTx/>
                        <a:buSzTx/>
                        <a:buFontTx/>
                        <a:buNone/>
                        <a:tabLst/>
                        <a:defRPr/>
                      </a:pPr>
                      <a:r>
                        <a:rPr lang="en-US" sz="1400" kern="1200" dirty="0" smtClean="0">
                          <a:solidFill>
                            <a:schemeClr val="dk1"/>
                          </a:solidFill>
                          <a:effectLst/>
                          <a:latin typeface="+mn-lt"/>
                          <a:ea typeface="+mn-ea"/>
                          <a:cs typeface="+mn-cs"/>
                        </a:rPr>
                        <a:t>10.03</a:t>
                      </a:r>
                    </a:p>
                  </a:txBody>
                  <a:tcPr marL="68580" marR="68580" marT="0" marB="0"/>
                </a:tc>
                <a:tc>
                  <a:txBody>
                    <a:bodyPr/>
                    <a:lstStyle/>
                    <a:p>
                      <a:pPr marL="0" algn="l" defTabSz="457200" rtl="0" eaLnBrk="1" latinLnBrk="0" hangingPunct="1">
                        <a:lnSpc>
                          <a:spcPct val="115000"/>
                        </a:lnSpc>
                        <a:spcAft>
                          <a:spcPts val="0"/>
                        </a:spcAft>
                      </a:pPr>
                      <a:r>
                        <a:rPr lang="en-US" sz="1400" kern="1200" dirty="0" smtClean="0">
                          <a:solidFill>
                            <a:schemeClr val="dk1"/>
                          </a:solidFill>
                          <a:effectLst/>
                          <a:latin typeface="+mn-lt"/>
                          <a:ea typeface="+mn-ea"/>
                          <a:cs typeface="+mn-cs"/>
                        </a:rPr>
                        <a:t>200,000</a:t>
                      </a:r>
                      <a:endParaRPr lang="en-US" sz="1400" kern="1200" dirty="0">
                        <a:solidFill>
                          <a:schemeClr val="dk1"/>
                        </a:solidFill>
                        <a:effectLst/>
                        <a:latin typeface="+mn-lt"/>
                        <a:ea typeface="+mn-ea"/>
                        <a:cs typeface="+mn-cs"/>
                      </a:endParaRPr>
                    </a:p>
                  </a:txBody>
                  <a:tcPr marL="68580" marR="68580" marT="0" marB="0"/>
                </a:tc>
                <a:tc>
                  <a:txBody>
                    <a:bodyPr/>
                    <a:lstStyle/>
                    <a:p>
                      <a:pPr>
                        <a:lnSpc>
                          <a:spcPct val="115000"/>
                        </a:lnSpc>
                        <a:spcAft>
                          <a:spcPts val="0"/>
                        </a:spcAft>
                      </a:pPr>
                      <a:r>
                        <a:rPr lang="en-US" sz="1400" b="1" kern="1200" dirty="0" smtClean="0">
                          <a:solidFill>
                            <a:schemeClr val="lt1"/>
                          </a:solidFill>
                          <a:effectLst/>
                          <a:latin typeface="Calibri"/>
                          <a:ea typeface="新細明體"/>
                          <a:cs typeface="Times New Roman"/>
                        </a:rPr>
                        <a:t>MS DB GS </a:t>
                      </a:r>
                      <a:r>
                        <a:rPr lang="en-US" sz="1400" b="1" kern="1200" dirty="0" err="1" smtClean="0">
                          <a:solidFill>
                            <a:schemeClr val="lt1"/>
                          </a:solidFill>
                          <a:effectLst/>
                          <a:latin typeface="Calibri"/>
                          <a:ea typeface="新細明體"/>
                          <a:cs typeface="Times New Roman"/>
                        </a:rPr>
                        <a:t>GS</a:t>
                      </a:r>
                      <a:endParaRPr lang="en-US" sz="1400" b="1" kern="1200" dirty="0">
                        <a:solidFill>
                          <a:schemeClr val="lt1"/>
                        </a:solidFill>
                        <a:effectLst/>
                        <a:latin typeface="Calibri"/>
                        <a:ea typeface="新細明體"/>
                        <a:cs typeface="Times New Roman"/>
                      </a:endParaRPr>
                    </a:p>
                  </a:txBody>
                  <a:tcPr marL="68580" marR="68580" marT="0" marB="0">
                    <a:solidFill>
                      <a:schemeClr val="accent1"/>
                    </a:solidFill>
                  </a:tcPr>
                </a:tc>
              </a:tr>
            </a:tbl>
          </a:graphicData>
        </a:graphic>
      </p:graphicFrame>
      <p:sp>
        <p:nvSpPr>
          <p:cNvPr id="8" name="Oval 7"/>
          <p:cNvSpPr/>
          <p:nvPr/>
        </p:nvSpPr>
        <p:spPr>
          <a:xfrm>
            <a:off x="683568" y="4725144"/>
            <a:ext cx="1944216" cy="72008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194452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normAutofit/>
          </a:bodyPr>
          <a:lstStyle>
            <a:lvl1pPr>
              <a:defRPr>
                <a:solidFill>
                  <a:srgbClr val="152E82"/>
                </a:solidFill>
              </a:defRPr>
            </a:lvl1pPr>
          </a:lstStyle>
          <a:p>
            <a:fld id="{5DD0A2D2-7EFB-5840-AF99-D605BC1B2F97}" type="slidenum">
              <a:rPr lang="en-US" smtClean="0"/>
              <a:pPr/>
              <a:t>33</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Algo </a:t>
            </a:r>
            <a:r>
              <a:rPr lang="en-US" dirty="0" smtClean="0"/>
              <a:t>- Stealth</a:t>
            </a:r>
            <a:endParaRPr lang="en-US" dirty="0"/>
          </a:p>
        </p:txBody>
      </p:sp>
      <p:sp>
        <p:nvSpPr>
          <p:cNvPr id="7" name="Content Placeholder 1"/>
          <p:cNvSpPr txBox="1">
            <a:spLocks/>
          </p:cNvSpPr>
          <p:nvPr/>
        </p:nvSpPr>
        <p:spPr>
          <a:xfrm>
            <a:off x="179512" y="1700808"/>
            <a:ext cx="792088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600" b="1" u="sng" dirty="0" smtClean="0"/>
              <a:t>Example : IPO Stabilization (</a:t>
            </a:r>
            <a:r>
              <a:rPr lang="zh-TW" altLang="en-US" sz="1600" b="1" u="sng" dirty="0" smtClean="0"/>
              <a:t>護</a:t>
            </a:r>
            <a:r>
              <a:rPr lang="zh-TW" altLang="en-US" sz="1600" b="1" u="sng" dirty="0"/>
              <a:t>盤</a:t>
            </a:r>
            <a:r>
              <a:rPr lang="en-US" sz="1600" b="1" u="sng" dirty="0" smtClean="0"/>
              <a:t>) </a:t>
            </a:r>
          </a:p>
          <a:p>
            <a:pPr marL="457200" indent="-457200">
              <a:buFont typeface="Arial" panose="020B0604020202020204" pitchFamily="34" charset="0"/>
              <a:buChar char="•"/>
            </a:pPr>
            <a:endParaRPr lang="en-US" sz="1600" dirty="0" smtClean="0"/>
          </a:p>
          <a:p>
            <a:pPr marL="457200" indent="-457200">
              <a:buFont typeface="Arial" panose="020B0604020202020204" pitchFamily="34" charset="0"/>
              <a:buChar char="•"/>
            </a:pPr>
            <a:r>
              <a:rPr lang="en-US" sz="1600" dirty="0" smtClean="0"/>
              <a:t>During the first week of IPO, the board market sentiment is not </a:t>
            </a:r>
            <a:r>
              <a:rPr lang="en-US" sz="1600" dirty="0"/>
              <a:t>good. </a:t>
            </a:r>
            <a:r>
              <a:rPr lang="en-US" sz="1600" dirty="0" err="1" smtClean="0"/>
              <a:t>Alimama</a:t>
            </a:r>
            <a:r>
              <a:rPr lang="en-US" sz="1600" dirty="0" smtClean="0"/>
              <a:t> doesn’t go up and </a:t>
            </a:r>
            <a:r>
              <a:rPr lang="en-US" sz="1600" b="1" dirty="0" smtClean="0">
                <a:solidFill>
                  <a:srgbClr val="0070C0"/>
                </a:solidFill>
              </a:rPr>
              <a:t>trade around IPO price at HK$10</a:t>
            </a:r>
            <a:r>
              <a:rPr lang="en-US" sz="1600" dirty="0" smtClean="0"/>
              <a:t>.</a:t>
            </a:r>
          </a:p>
          <a:p>
            <a:pPr marL="457200" indent="-457200">
              <a:buFont typeface="Arial" panose="020B0604020202020204" pitchFamily="34" charset="0"/>
              <a:buChar char="•"/>
            </a:pPr>
            <a:endParaRPr lang="en-US" sz="1600" dirty="0" smtClean="0"/>
          </a:p>
          <a:p>
            <a:pPr marL="457200" indent="-457200">
              <a:buFont typeface="Arial" panose="020B0604020202020204" pitchFamily="34" charset="0"/>
              <a:buChar char="•"/>
            </a:pPr>
            <a:r>
              <a:rPr lang="en-US" sz="1600" dirty="0" smtClean="0"/>
              <a:t>Because of the stabilization duty, BB </a:t>
            </a:r>
            <a:r>
              <a:rPr lang="en-US" sz="1600" b="1" dirty="0">
                <a:solidFill>
                  <a:srgbClr val="0070C0"/>
                </a:solidFill>
              </a:rPr>
              <a:t>accumulates large </a:t>
            </a:r>
            <a:r>
              <a:rPr lang="en-US" sz="1600" b="1" dirty="0" err="1">
                <a:solidFill>
                  <a:srgbClr val="0070C0"/>
                </a:solidFill>
              </a:rPr>
              <a:t>Alimama</a:t>
            </a:r>
            <a:r>
              <a:rPr lang="en-US" sz="1600" b="1" dirty="0">
                <a:solidFill>
                  <a:srgbClr val="0070C0"/>
                </a:solidFill>
              </a:rPr>
              <a:t> stock positions</a:t>
            </a:r>
            <a:r>
              <a:rPr lang="en-US" sz="1600" dirty="0" smtClean="0"/>
              <a:t> (30,000,000 shares @ HK$10)</a:t>
            </a:r>
          </a:p>
          <a:p>
            <a:pPr marL="457200" indent="-457200">
              <a:buFont typeface="Arial" panose="020B0604020202020204" pitchFamily="34" charset="0"/>
              <a:buChar char="•"/>
            </a:pPr>
            <a:endParaRPr lang="en-US" sz="1600" dirty="0" smtClean="0"/>
          </a:p>
          <a:p>
            <a:pPr marL="457200" indent="-457200">
              <a:buFont typeface="Arial" panose="020B0604020202020204" pitchFamily="34" charset="0"/>
              <a:buChar char="•"/>
            </a:pPr>
            <a:r>
              <a:rPr lang="en-US" sz="1600" dirty="0" smtClean="0"/>
              <a:t>Luckily in the next week, the market sentiment improved and </a:t>
            </a:r>
            <a:r>
              <a:rPr lang="en-US" sz="1600" dirty="0" err="1" smtClean="0"/>
              <a:t>Alimama</a:t>
            </a:r>
            <a:r>
              <a:rPr lang="en-US" sz="1600" dirty="0" smtClean="0"/>
              <a:t> price starts to go up. Currently it’s trading at HK$11</a:t>
            </a:r>
          </a:p>
          <a:p>
            <a:pPr marL="457200" indent="-457200">
              <a:buFont typeface="Arial" panose="020B0604020202020204" pitchFamily="34" charset="0"/>
              <a:buChar char="•"/>
            </a:pPr>
            <a:endParaRPr lang="en-US" sz="1600" dirty="0" smtClean="0"/>
          </a:p>
          <a:p>
            <a:pPr marL="457200" indent="-457200">
              <a:buFont typeface="Arial" panose="020B0604020202020204" pitchFamily="34" charset="0"/>
              <a:buChar char="•"/>
            </a:pPr>
            <a:r>
              <a:rPr lang="en-US" sz="1600" dirty="0" smtClean="0"/>
              <a:t>As the stock price goes up, BB will unload some </a:t>
            </a:r>
            <a:r>
              <a:rPr lang="en-US" sz="1600" dirty="0" err="1" smtClean="0"/>
              <a:t>Alimama</a:t>
            </a:r>
            <a:r>
              <a:rPr lang="en-US" sz="1600" dirty="0" smtClean="0"/>
              <a:t> positions to </a:t>
            </a:r>
            <a:r>
              <a:rPr lang="en-US" sz="1600" b="1" dirty="0" smtClean="0">
                <a:solidFill>
                  <a:srgbClr val="0070C0"/>
                </a:solidFill>
              </a:rPr>
              <a:t>reduce its exposure</a:t>
            </a:r>
            <a:r>
              <a:rPr lang="en-US" sz="1600" dirty="0" smtClean="0"/>
              <a:t> and make some </a:t>
            </a:r>
            <a:r>
              <a:rPr lang="en-US" sz="1600" b="1" dirty="0" smtClean="0">
                <a:solidFill>
                  <a:srgbClr val="0070C0"/>
                </a:solidFill>
              </a:rPr>
              <a:t>profits</a:t>
            </a:r>
            <a:r>
              <a:rPr lang="en-US" sz="1600" dirty="0" smtClean="0">
                <a:solidFill>
                  <a:srgbClr val="0070C0"/>
                </a:solidFill>
              </a:rPr>
              <a:t> </a:t>
            </a:r>
            <a:r>
              <a:rPr lang="en-US" sz="1600" dirty="0" smtClean="0"/>
              <a:t>on the rising price</a:t>
            </a:r>
            <a:endParaRPr lang="en-US" sz="1600" dirty="0"/>
          </a:p>
        </p:txBody>
      </p:sp>
    </p:spTree>
    <p:extLst>
      <p:ext uri="{BB962C8B-B14F-4D97-AF65-F5344CB8AC3E}">
        <p14:creationId xmlns:p14="http://schemas.microsoft.com/office/powerpoint/2010/main" val="7433443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normAutofit/>
          </a:bodyPr>
          <a:lstStyle>
            <a:lvl1pPr>
              <a:defRPr>
                <a:solidFill>
                  <a:srgbClr val="152E82"/>
                </a:solidFill>
              </a:defRPr>
            </a:lvl1pPr>
          </a:lstStyle>
          <a:p>
            <a:fld id="{5DD0A2D2-7EFB-5840-AF99-D605BC1B2F97}" type="slidenum">
              <a:rPr lang="en-US" smtClean="0"/>
              <a:pPr/>
              <a:t>34</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Algo </a:t>
            </a:r>
            <a:r>
              <a:rPr lang="en-US" dirty="0" smtClean="0"/>
              <a:t>- Stealth</a:t>
            </a:r>
            <a:endParaRPr lang="en-US" dirty="0"/>
          </a:p>
        </p:txBody>
      </p:sp>
      <p:sp>
        <p:nvSpPr>
          <p:cNvPr id="7" name="Content Placeholder 1"/>
          <p:cNvSpPr txBox="1">
            <a:spLocks/>
          </p:cNvSpPr>
          <p:nvPr/>
        </p:nvSpPr>
        <p:spPr>
          <a:xfrm>
            <a:off x="179512" y="1700808"/>
            <a:ext cx="8064896" cy="1152128"/>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600" b="1" u="sng" dirty="0" smtClean="0"/>
              <a:t>Example : IPO Stabilization (</a:t>
            </a:r>
            <a:r>
              <a:rPr lang="zh-TW" altLang="en-US" sz="1600" b="1" u="sng" dirty="0" smtClean="0"/>
              <a:t>護</a:t>
            </a:r>
            <a:r>
              <a:rPr lang="zh-TW" altLang="en-US" sz="1600" b="1" u="sng" dirty="0"/>
              <a:t>盤</a:t>
            </a:r>
            <a:r>
              <a:rPr lang="en-US" sz="1600" b="1" u="sng" dirty="0" smtClean="0"/>
              <a:t>) </a:t>
            </a:r>
          </a:p>
          <a:p>
            <a:pPr marL="457200" indent="-457200">
              <a:buFont typeface="Arial" panose="020B0604020202020204" pitchFamily="34" charset="0"/>
              <a:buChar char="•"/>
            </a:pPr>
            <a:endParaRPr lang="en-US" sz="1600" dirty="0" smtClean="0"/>
          </a:p>
          <a:p>
            <a:pPr marL="457200" indent="-457200">
              <a:buFont typeface="Arial" panose="020B0604020202020204" pitchFamily="34" charset="0"/>
              <a:buChar char="•"/>
            </a:pPr>
            <a:r>
              <a:rPr lang="en-US" sz="1600" dirty="0" smtClean="0"/>
              <a:t>BB plans to unload </a:t>
            </a:r>
            <a:r>
              <a:rPr lang="en-US" sz="1600" dirty="0"/>
              <a:t>10,000,000 shares of </a:t>
            </a:r>
            <a:r>
              <a:rPr lang="en-US" sz="1600" dirty="0" err="1"/>
              <a:t>Alimama</a:t>
            </a:r>
            <a:r>
              <a:rPr lang="en-US" sz="1600" dirty="0"/>
              <a:t> </a:t>
            </a:r>
            <a:r>
              <a:rPr lang="en-US" sz="1600" dirty="0" smtClean="0"/>
              <a:t>at each price increments (i.e. $11.01, $11.02, $11.03). Hence it sends the sell orders and </a:t>
            </a:r>
            <a:r>
              <a:rPr lang="en-US" sz="1600" b="1" dirty="0" smtClean="0">
                <a:solidFill>
                  <a:srgbClr val="0070C0"/>
                </a:solidFill>
              </a:rPr>
              <a:t>queue</a:t>
            </a:r>
            <a:r>
              <a:rPr lang="en-US" sz="1600" dirty="0" smtClean="0">
                <a:solidFill>
                  <a:srgbClr val="0070C0"/>
                </a:solidFill>
              </a:rPr>
              <a:t> </a:t>
            </a:r>
            <a:r>
              <a:rPr lang="en-US" sz="1600" dirty="0" smtClean="0"/>
              <a:t>at those prices</a:t>
            </a:r>
          </a:p>
          <a:p>
            <a:pPr marL="457200" indent="-457200">
              <a:buFont typeface="Arial" panose="020B0604020202020204" pitchFamily="34" charset="0"/>
              <a:buChar char="•"/>
            </a:pPr>
            <a:endParaRPr lang="en-US" sz="1800" dirty="0" smtClean="0"/>
          </a:p>
        </p:txBody>
      </p:sp>
      <p:graphicFrame>
        <p:nvGraphicFramePr>
          <p:cNvPr id="6" name="Table 5"/>
          <p:cNvGraphicFramePr>
            <a:graphicFrameLocks noGrp="1"/>
          </p:cNvGraphicFramePr>
          <p:nvPr>
            <p:extLst>
              <p:ext uri="{D42A27DB-BD31-4B8C-83A1-F6EECF244321}">
                <p14:modId xmlns:p14="http://schemas.microsoft.com/office/powerpoint/2010/main" val="926077762"/>
              </p:ext>
            </p:extLst>
          </p:nvPr>
        </p:nvGraphicFramePr>
        <p:xfrm>
          <a:off x="611560" y="3103854"/>
          <a:ext cx="7776864" cy="1693298"/>
        </p:xfrm>
        <a:graphic>
          <a:graphicData uri="http://schemas.openxmlformats.org/drawingml/2006/table">
            <a:tbl>
              <a:tblPr firstRow="1" firstCol="1" bandRow="1">
                <a:tableStyleId>{5C22544A-7EE6-4342-B048-85BDC9FD1C3A}</a:tableStyleId>
              </a:tblPr>
              <a:tblGrid>
                <a:gridCol w="1800200"/>
                <a:gridCol w="1296144"/>
                <a:gridCol w="761229"/>
                <a:gridCol w="757980"/>
                <a:gridCol w="1325108"/>
                <a:gridCol w="1836203"/>
              </a:tblGrid>
              <a:tr h="462115">
                <a:tc>
                  <a:txBody>
                    <a:bodyPr/>
                    <a:lstStyle/>
                    <a:p>
                      <a:pPr algn="r">
                        <a:lnSpc>
                          <a:spcPct val="115000"/>
                        </a:lnSpc>
                        <a:spcAft>
                          <a:spcPts val="0"/>
                        </a:spcAft>
                      </a:pPr>
                      <a:r>
                        <a:rPr lang="en-US" sz="1400" b="1" u="sng" kern="1200" dirty="0" smtClean="0">
                          <a:solidFill>
                            <a:schemeClr val="lt1"/>
                          </a:solidFill>
                          <a:effectLst/>
                          <a:latin typeface="+mn-lt"/>
                          <a:ea typeface="+mn-ea"/>
                          <a:cs typeface="+mn-cs"/>
                        </a:rPr>
                        <a:t>Broker Queue</a:t>
                      </a:r>
                      <a:endParaRPr lang="en-US" sz="1400" b="1" u="sng" kern="1200" dirty="0">
                        <a:solidFill>
                          <a:schemeClr val="lt1"/>
                        </a:solidFill>
                        <a:effectLst/>
                        <a:latin typeface="+mn-lt"/>
                        <a:ea typeface="+mn-ea"/>
                        <a:cs typeface="+mn-cs"/>
                      </a:endParaRPr>
                    </a:p>
                  </a:txBody>
                  <a:tcPr marL="68580" marR="68580" marT="0" marB="0"/>
                </a:tc>
                <a:tc>
                  <a:txBody>
                    <a:bodyPr/>
                    <a:lstStyle/>
                    <a:p>
                      <a:pPr algn="r">
                        <a:lnSpc>
                          <a:spcPct val="115000"/>
                        </a:lnSpc>
                        <a:spcAft>
                          <a:spcPts val="0"/>
                        </a:spcAft>
                      </a:pPr>
                      <a:r>
                        <a:rPr lang="en-US" sz="1400" b="1" u="sng" kern="1200" dirty="0">
                          <a:solidFill>
                            <a:schemeClr val="lt1"/>
                          </a:solidFill>
                          <a:effectLst/>
                          <a:latin typeface="+mn-lt"/>
                          <a:ea typeface="+mn-ea"/>
                          <a:cs typeface="+mn-cs"/>
                        </a:rPr>
                        <a:t>Size</a:t>
                      </a:r>
                    </a:p>
                  </a:txBody>
                  <a:tcPr marL="68580" marR="68580" marT="0" marB="0"/>
                </a:tc>
                <a:tc>
                  <a:txBody>
                    <a:bodyPr/>
                    <a:lstStyle/>
                    <a:p>
                      <a:pPr>
                        <a:lnSpc>
                          <a:spcPct val="115000"/>
                        </a:lnSpc>
                        <a:spcAft>
                          <a:spcPts val="0"/>
                        </a:spcAft>
                      </a:pPr>
                      <a:r>
                        <a:rPr lang="en-US" sz="1400" b="1" u="sng" kern="1200" dirty="0">
                          <a:solidFill>
                            <a:schemeClr val="lt1"/>
                          </a:solidFill>
                          <a:effectLst/>
                          <a:latin typeface="+mn-lt"/>
                          <a:ea typeface="+mn-ea"/>
                          <a:cs typeface="+mn-cs"/>
                        </a:rPr>
                        <a:t>Bid</a:t>
                      </a:r>
                    </a:p>
                  </a:txBody>
                  <a:tcPr marL="68580" marR="68580" marT="0" marB="0"/>
                </a:tc>
                <a:tc>
                  <a:txBody>
                    <a:bodyPr/>
                    <a:lstStyle/>
                    <a:p>
                      <a:pPr>
                        <a:lnSpc>
                          <a:spcPct val="115000"/>
                        </a:lnSpc>
                        <a:spcAft>
                          <a:spcPts val="0"/>
                        </a:spcAft>
                      </a:pPr>
                      <a:r>
                        <a:rPr lang="en-US" sz="1400" b="1" u="sng" kern="1200" dirty="0">
                          <a:solidFill>
                            <a:schemeClr val="lt1"/>
                          </a:solidFill>
                          <a:effectLst/>
                          <a:latin typeface="+mn-lt"/>
                          <a:ea typeface="+mn-ea"/>
                          <a:cs typeface="+mn-cs"/>
                        </a:rPr>
                        <a:t>Ask</a:t>
                      </a:r>
                    </a:p>
                  </a:txBody>
                  <a:tcPr marL="68580" marR="68580" marT="0" marB="0"/>
                </a:tc>
                <a:tc>
                  <a:txBody>
                    <a:bodyPr/>
                    <a:lstStyle/>
                    <a:p>
                      <a:pPr>
                        <a:lnSpc>
                          <a:spcPct val="115000"/>
                        </a:lnSpc>
                        <a:spcAft>
                          <a:spcPts val="0"/>
                        </a:spcAft>
                      </a:pPr>
                      <a:r>
                        <a:rPr lang="en-US" sz="1400" b="1" u="sng" kern="1200" dirty="0">
                          <a:solidFill>
                            <a:schemeClr val="lt1"/>
                          </a:solidFill>
                          <a:effectLst/>
                          <a:latin typeface="+mn-lt"/>
                          <a:ea typeface="+mn-ea"/>
                          <a:cs typeface="+mn-cs"/>
                        </a:rPr>
                        <a:t>Size</a:t>
                      </a:r>
                    </a:p>
                  </a:txBody>
                  <a:tcPr marL="68580" marR="68580" marT="0" marB="0"/>
                </a:tc>
                <a:tc>
                  <a:txBody>
                    <a:bodyPr/>
                    <a:lstStyle/>
                    <a:p>
                      <a:pPr marL="0" marR="0" indent="0" algn="l" defTabSz="457200" rtl="0" eaLnBrk="1" fontAlgn="auto" latinLnBrk="0" hangingPunct="1">
                        <a:lnSpc>
                          <a:spcPct val="115000"/>
                        </a:lnSpc>
                        <a:spcBef>
                          <a:spcPts val="0"/>
                        </a:spcBef>
                        <a:spcAft>
                          <a:spcPts val="0"/>
                        </a:spcAft>
                        <a:buClrTx/>
                        <a:buSzTx/>
                        <a:buFontTx/>
                        <a:buNone/>
                        <a:tabLst/>
                        <a:defRPr/>
                      </a:pPr>
                      <a:r>
                        <a:rPr lang="en-US" sz="1400" b="1" u="sng" kern="1200" dirty="0" smtClean="0">
                          <a:solidFill>
                            <a:schemeClr val="lt1"/>
                          </a:solidFill>
                          <a:effectLst/>
                          <a:latin typeface="+mn-lt"/>
                          <a:ea typeface="+mn-ea"/>
                          <a:cs typeface="+mn-cs"/>
                        </a:rPr>
                        <a:t>Broker Queue</a:t>
                      </a:r>
                      <a:endParaRPr lang="en-US" sz="1400" b="1" u="sng" kern="1200" dirty="0">
                        <a:solidFill>
                          <a:schemeClr val="lt1"/>
                        </a:solidFill>
                        <a:effectLst/>
                        <a:latin typeface="+mn-lt"/>
                        <a:ea typeface="+mn-ea"/>
                        <a:cs typeface="+mn-cs"/>
                      </a:endParaRPr>
                    </a:p>
                  </a:txBody>
                  <a:tcPr marL="68580" marR="68580" marT="0" marB="0"/>
                </a:tc>
              </a:tr>
              <a:tr h="401981">
                <a:tc>
                  <a:txBody>
                    <a:bodyPr/>
                    <a:lstStyle/>
                    <a:p>
                      <a:pPr algn="r">
                        <a:lnSpc>
                          <a:spcPct val="115000"/>
                        </a:lnSpc>
                        <a:spcAft>
                          <a:spcPts val="0"/>
                        </a:spcAft>
                      </a:pPr>
                      <a:r>
                        <a:rPr lang="en-US" sz="1400" dirty="0" smtClean="0">
                          <a:effectLst/>
                          <a:latin typeface="Calibri"/>
                          <a:ea typeface="新細明體"/>
                          <a:cs typeface="Times New Roman"/>
                        </a:rPr>
                        <a:t>GS CS DB MS </a:t>
                      </a:r>
                      <a:r>
                        <a:rPr lang="en-US" sz="1400" dirty="0" err="1" smtClean="0">
                          <a:effectLst/>
                          <a:latin typeface="Calibri"/>
                          <a:ea typeface="新細明體"/>
                          <a:cs typeface="Times New Roman"/>
                        </a:rPr>
                        <a:t>MS</a:t>
                      </a:r>
                      <a:r>
                        <a:rPr lang="en-US" sz="1400" dirty="0" smtClean="0">
                          <a:effectLst/>
                          <a:latin typeface="Calibri"/>
                          <a:ea typeface="新細明體"/>
                          <a:cs typeface="Times New Roman"/>
                        </a:rPr>
                        <a:t> GS</a:t>
                      </a:r>
                      <a:endParaRPr lang="en-US" sz="1400" dirty="0">
                        <a:effectLst/>
                        <a:latin typeface="Calibri"/>
                        <a:ea typeface="新細明體"/>
                        <a:cs typeface="Times New Roman"/>
                      </a:endParaRPr>
                    </a:p>
                  </a:txBody>
                  <a:tcPr marL="68580" marR="68580" marT="0" marB="0"/>
                </a:tc>
                <a:tc>
                  <a:txBody>
                    <a:bodyPr/>
                    <a:lstStyle/>
                    <a:p>
                      <a:pPr algn="r">
                        <a:lnSpc>
                          <a:spcPct val="115000"/>
                        </a:lnSpc>
                        <a:spcAft>
                          <a:spcPts val="0"/>
                        </a:spcAft>
                      </a:pPr>
                      <a:r>
                        <a:rPr lang="en-US" sz="1400" dirty="0" smtClean="0">
                          <a:effectLst/>
                        </a:rPr>
                        <a:t>300,000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smtClean="0">
                          <a:effectLst/>
                        </a:rPr>
                        <a:t>11</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smtClean="0">
                          <a:effectLst/>
                        </a:rPr>
                        <a:t>11.01</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kern="1200" dirty="0" smtClean="0">
                          <a:solidFill>
                            <a:schemeClr val="dk1"/>
                          </a:solidFill>
                          <a:effectLst/>
                          <a:latin typeface="+mn-lt"/>
                          <a:ea typeface="+mn-ea"/>
                          <a:cs typeface="+mn-cs"/>
                        </a:rPr>
                        <a:t>10,300,000</a:t>
                      </a:r>
                      <a:endParaRPr lang="en-US" sz="1400" kern="1200" dirty="0">
                        <a:solidFill>
                          <a:schemeClr val="dk1"/>
                        </a:solidFill>
                        <a:effectLst/>
                        <a:latin typeface="+mn-lt"/>
                        <a:ea typeface="+mn-ea"/>
                        <a:cs typeface="+mn-cs"/>
                      </a:endParaRPr>
                    </a:p>
                  </a:txBody>
                  <a:tcPr marL="68580" marR="68580" marT="0" marB="0"/>
                </a:tc>
                <a:tc>
                  <a:txBody>
                    <a:bodyPr/>
                    <a:lstStyle/>
                    <a:p>
                      <a:pPr>
                        <a:lnSpc>
                          <a:spcPct val="115000"/>
                        </a:lnSpc>
                        <a:spcAft>
                          <a:spcPts val="0"/>
                        </a:spcAft>
                      </a:pPr>
                      <a:r>
                        <a:rPr lang="en-US" sz="1400" b="1" kern="1200" dirty="0" smtClean="0">
                          <a:solidFill>
                            <a:schemeClr val="lt1"/>
                          </a:solidFill>
                          <a:effectLst/>
                          <a:latin typeface="Calibri"/>
                          <a:ea typeface="新細明體"/>
                          <a:cs typeface="Times New Roman"/>
                        </a:rPr>
                        <a:t>BB </a:t>
                      </a:r>
                      <a:r>
                        <a:rPr lang="en-US" sz="1400" b="1" kern="1200" dirty="0" err="1" smtClean="0">
                          <a:solidFill>
                            <a:schemeClr val="lt1"/>
                          </a:solidFill>
                          <a:effectLst/>
                          <a:latin typeface="Calibri"/>
                          <a:ea typeface="新細明體"/>
                          <a:cs typeface="Times New Roman"/>
                        </a:rPr>
                        <a:t>BB</a:t>
                      </a:r>
                      <a:r>
                        <a:rPr lang="en-US" sz="1400" b="1" kern="1200" dirty="0" smtClean="0">
                          <a:solidFill>
                            <a:schemeClr val="lt1"/>
                          </a:solidFill>
                          <a:effectLst/>
                          <a:latin typeface="Calibri"/>
                          <a:ea typeface="新細明體"/>
                          <a:cs typeface="Times New Roman"/>
                        </a:rPr>
                        <a:t> </a:t>
                      </a:r>
                      <a:r>
                        <a:rPr lang="en-US" sz="1400" b="1" kern="1200" dirty="0" err="1" smtClean="0">
                          <a:solidFill>
                            <a:schemeClr val="lt1"/>
                          </a:solidFill>
                          <a:effectLst/>
                          <a:latin typeface="Calibri"/>
                          <a:ea typeface="新細明體"/>
                          <a:cs typeface="Times New Roman"/>
                        </a:rPr>
                        <a:t>BB</a:t>
                      </a:r>
                      <a:r>
                        <a:rPr lang="en-US" sz="1400" b="1" kern="1200" dirty="0" smtClean="0">
                          <a:solidFill>
                            <a:schemeClr val="lt1"/>
                          </a:solidFill>
                          <a:effectLst/>
                          <a:latin typeface="Calibri"/>
                          <a:ea typeface="新細明體"/>
                          <a:cs typeface="Times New Roman"/>
                        </a:rPr>
                        <a:t> </a:t>
                      </a:r>
                      <a:r>
                        <a:rPr lang="en-US" sz="1400" b="1" kern="1200" dirty="0" err="1" smtClean="0">
                          <a:solidFill>
                            <a:schemeClr val="lt1"/>
                          </a:solidFill>
                          <a:effectLst/>
                          <a:latin typeface="Calibri"/>
                          <a:ea typeface="新細明體"/>
                          <a:cs typeface="Times New Roman"/>
                        </a:rPr>
                        <a:t>BB</a:t>
                      </a:r>
                      <a:r>
                        <a:rPr lang="en-US" sz="1400" b="1" kern="1200" dirty="0" smtClean="0">
                          <a:solidFill>
                            <a:schemeClr val="lt1"/>
                          </a:solidFill>
                          <a:effectLst/>
                          <a:latin typeface="Calibri"/>
                          <a:ea typeface="新細明體"/>
                          <a:cs typeface="Times New Roman"/>
                        </a:rPr>
                        <a:t> MS MQ</a:t>
                      </a:r>
                      <a:endParaRPr lang="en-US" sz="1400" b="1" kern="1200" dirty="0">
                        <a:solidFill>
                          <a:schemeClr val="lt1"/>
                        </a:solidFill>
                        <a:effectLst/>
                        <a:latin typeface="Calibri"/>
                        <a:ea typeface="新細明體"/>
                        <a:cs typeface="Times New Roman"/>
                      </a:endParaRPr>
                    </a:p>
                  </a:txBody>
                  <a:tcPr marL="68580" marR="68580" marT="0" marB="0">
                    <a:solidFill>
                      <a:schemeClr val="accent1"/>
                    </a:solidFill>
                  </a:tcPr>
                </a:tc>
              </a:tr>
              <a:tr h="462115">
                <a:tc>
                  <a:txBody>
                    <a:bodyPr/>
                    <a:lstStyle/>
                    <a:p>
                      <a:pPr algn="r">
                        <a:lnSpc>
                          <a:spcPct val="115000"/>
                        </a:lnSpc>
                        <a:spcAft>
                          <a:spcPts val="0"/>
                        </a:spcAft>
                      </a:pPr>
                      <a:r>
                        <a:rPr lang="en-US" sz="1400" dirty="0" smtClean="0">
                          <a:effectLst/>
                          <a:latin typeface="Calibri"/>
                          <a:ea typeface="新細明體"/>
                          <a:cs typeface="Times New Roman"/>
                        </a:rPr>
                        <a:t>MS </a:t>
                      </a:r>
                      <a:r>
                        <a:rPr lang="en-US" sz="1400" dirty="0" err="1" smtClean="0">
                          <a:effectLst/>
                          <a:latin typeface="Calibri"/>
                          <a:ea typeface="新細明體"/>
                          <a:cs typeface="Times New Roman"/>
                        </a:rPr>
                        <a:t>MS</a:t>
                      </a:r>
                      <a:r>
                        <a:rPr lang="en-US" sz="1400" dirty="0" smtClean="0">
                          <a:effectLst/>
                          <a:latin typeface="Calibri"/>
                          <a:ea typeface="新細明體"/>
                          <a:cs typeface="Times New Roman"/>
                        </a:rPr>
                        <a:t> GS CS </a:t>
                      </a:r>
                      <a:r>
                        <a:rPr lang="en-US" sz="1400" dirty="0" err="1" smtClean="0">
                          <a:effectLst/>
                          <a:latin typeface="Calibri"/>
                          <a:ea typeface="新細明體"/>
                          <a:cs typeface="Times New Roman"/>
                        </a:rPr>
                        <a:t>CS</a:t>
                      </a:r>
                      <a:r>
                        <a:rPr lang="en-US" sz="1400" dirty="0" smtClean="0">
                          <a:effectLst/>
                          <a:latin typeface="Calibri"/>
                          <a:ea typeface="新細明體"/>
                          <a:cs typeface="Times New Roman"/>
                        </a:rPr>
                        <a:t> BB</a:t>
                      </a:r>
                      <a:endParaRPr lang="en-US" sz="1400" dirty="0">
                        <a:effectLst/>
                        <a:latin typeface="Calibri"/>
                        <a:ea typeface="新細明體"/>
                        <a:cs typeface="Times New Roman"/>
                      </a:endParaRPr>
                    </a:p>
                  </a:txBody>
                  <a:tcPr marL="68580" marR="68580" marT="0" marB="0"/>
                </a:tc>
                <a:tc>
                  <a:txBody>
                    <a:bodyPr/>
                    <a:lstStyle/>
                    <a:p>
                      <a:pPr marL="0" algn="r" defTabSz="457200" rtl="0" eaLnBrk="1" latinLnBrk="0" hangingPunct="1">
                        <a:lnSpc>
                          <a:spcPct val="115000"/>
                        </a:lnSpc>
                        <a:spcAft>
                          <a:spcPts val="0"/>
                        </a:spcAft>
                      </a:pPr>
                      <a:r>
                        <a:rPr lang="en-US" sz="1400" kern="1200" dirty="0" smtClean="0">
                          <a:solidFill>
                            <a:schemeClr val="dk1"/>
                          </a:solidFill>
                          <a:effectLst/>
                          <a:latin typeface="+mn-lt"/>
                          <a:ea typeface="+mn-ea"/>
                          <a:cs typeface="+mn-cs"/>
                        </a:rPr>
                        <a:t>200,000</a:t>
                      </a:r>
                      <a:endParaRPr lang="en-US" sz="1400" kern="1200" dirty="0">
                        <a:solidFill>
                          <a:schemeClr val="dk1"/>
                        </a:solidFill>
                        <a:effectLst/>
                        <a:latin typeface="+mn-lt"/>
                        <a:ea typeface="+mn-ea"/>
                        <a:cs typeface="+mn-cs"/>
                      </a:endParaRPr>
                    </a:p>
                  </a:txBody>
                  <a:tcPr marL="68580" marR="68580" marT="0" marB="0"/>
                </a:tc>
                <a:tc>
                  <a:txBody>
                    <a:bodyPr/>
                    <a:lstStyle/>
                    <a:p>
                      <a:pPr marL="0" algn="l" defTabSz="457200" rtl="0" eaLnBrk="1" latinLnBrk="0" hangingPunct="1">
                        <a:lnSpc>
                          <a:spcPct val="115000"/>
                        </a:lnSpc>
                        <a:spcAft>
                          <a:spcPts val="0"/>
                        </a:spcAft>
                      </a:pPr>
                      <a:r>
                        <a:rPr lang="en-US" sz="1400" kern="1200" dirty="0" smtClean="0">
                          <a:solidFill>
                            <a:schemeClr val="dk1"/>
                          </a:solidFill>
                          <a:effectLst/>
                          <a:latin typeface="+mn-lt"/>
                          <a:ea typeface="+mn-ea"/>
                          <a:cs typeface="+mn-cs"/>
                        </a:rPr>
                        <a:t>10.99</a:t>
                      </a:r>
                      <a:endParaRPr lang="en-US" sz="1400" kern="1200" dirty="0">
                        <a:solidFill>
                          <a:schemeClr val="dk1"/>
                        </a:solidFill>
                        <a:effectLst/>
                        <a:latin typeface="+mn-lt"/>
                        <a:ea typeface="+mn-ea"/>
                        <a:cs typeface="+mn-cs"/>
                      </a:endParaRPr>
                    </a:p>
                  </a:txBody>
                  <a:tcPr marL="68580" marR="68580" marT="0" marB="0"/>
                </a:tc>
                <a:tc>
                  <a:txBody>
                    <a:bodyPr/>
                    <a:lstStyle/>
                    <a:p>
                      <a:pPr marL="0" algn="l" defTabSz="457200" rtl="0" eaLnBrk="1" latinLnBrk="0" hangingPunct="1">
                        <a:lnSpc>
                          <a:spcPct val="115000"/>
                        </a:lnSpc>
                        <a:spcAft>
                          <a:spcPts val="0"/>
                        </a:spcAft>
                      </a:pPr>
                      <a:r>
                        <a:rPr lang="en-US" sz="1400" kern="1200" dirty="0" smtClean="0">
                          <a:solidFill>
                            <a:schemeClr val="dk1"/>
                          </a:solidFill>
                          <a:effectLst/>
                          <a:latin typeface="+mn-lt"/>
                          <a:ea typeface="+mn-ea"/>
                          <a:cs typeface="+mn-cs"/>
                        </a:rPr>
                        <a:t>11.02</a:t>
                      </a:r>
                      <a:endParaRPr lang="en-US" sz="1400" kern="1200" dirty="0">
                        <a:solidFill>
                          <a:schemeClr val="dk1"/>
                        </a:solidFill>
                        <a:effectLst/>
                        <a:latin typeface="+mn-lt"/>
                        <a:ea typeface="+mn-ea"/>
                        <a:cs typeface="+mn-cs"/>
                      </a:endParaRPr>
                    </a:p>
                  </a:txBody>
                  <a:tcPr marL="68580" marR="68580" marT="0" marB="0"/>
                </a:tc>
                <a:tc>
                  <a:txBody>
                    <a:bodyPr/>
                    <a:lstStyle/>
                    <a:p>
                      <a:pPr marL="0" algn="l" defTabSz="457200" rtl="0" eaLnBrk="1" latinLnBrk="0" hangingPunct="1">
                        <a:lnSpc>
                          <a:spcPct val="115000"/>
                        </a:lnSpc>
                        <a:spcAft>
                          <a:spcPts val="0"/>
                        </a:spcAft>
                      </a:pPr>
                      <a:r>
                        <a:rPr lang="en-US" sz="1400" kern="1200" dirty="0" smtClean="0">
                          <a:solidFill>
                            <a:schemeClr val="dk1"/>
                          </a:solidFill>
                          <a:effectLst/>
                          <a:latin typeface="+mn-lt"/>
                          <a:ea typeface="+mn-ea"/>
                          <a:cs typeface="+mn-cs"/>
                        </a:rPr>
                        <a:t>10,500,000</a:t>
                      </a:r>
                      <a:endParaRPr lang="en-US" sz="1400" kern="1200" dirty="0">
                        <a:solidFill>
                          <a:schemeClr val="dk1"/>
                        </a:solidFill>
                        <a:effectLst/>
                        <a:latin typeface="+mn-lt"/>
                        <a:ea typeface="+mn-ea"/>
                        <a:cs typeface="+mn-cs"/>
                      </a:endParaRPr>
                    </a:p>
                  </a:txBody>
                  <a:tcPr marL="68580" marR="68580" marT="0" marB="0"/>
                </a:tc>
                <a:tc>
                  <a:txBody>
                    <a:bodyPr/>
                    <a:lstStyle/>
                    <a:p>
                      <a:pPr>
                        <a:lnSpc>
                          <a:spcPct val="115000"/>
                        </a:lnSpc>
                        <a:spcAft>
                          <a:spcPts val="0"/>
                        </a:spcAft>
                      </a:pPr>
                      <a:r>
                        <a:rPr lang="en-US" sz="1400" b="1" kern="1200" dirty="0" smtClean="0">
                          <a:solidFill>
                            <a:schemeClr val="lt1"/>
                          </a:solidFill>
                          <a:effectLst/>
                          <a:latin typeface="Calibri"/>
                          <a:ea typeface="新細明體"/>
                          <a:cs typeface="Times New Roman"/>
                        </a:rPr>
                        <a:t>BB </a:t>
                      </a:r>
                      <a:r>
                        <a:rPr lang="en-US" sz="1400" b="1" kern="1200" dirty="0" err="1" smtClean="0">
                          <a:solidFill>
                            <a:schemeClr val="lt1"/>
                          </a:solidFill>
                          <a:effectLst/>
                          <a:latin typeface="Calibri"/>
                          <a:ea typeface="新細明體"/>
                          <a:cs typeface="Times New Roman"/>
                        </a:rPr>
                        <a:t>BB</a:t>
                      </a:r>
                      <a:r>
                        <a:rPr lang="en-US" sz="1400" b="1" kern="1200" dirty="0" smtClean="0">
                          <a:solidFill>
                            <a:schemeClr val="lt1"/>
                          </a:solidFill>
                          <a:effectLst/>
                          <a:latin typeface="Calibri"/>
                          <a:ea typeface="新細明體"/>
                          <a:cs typeface="Times New Roman"/>
                        </a:rPr>
                        <a:t> </a:t>
                      </a:r>
                      <a:r>
                        <a:rPr lang="en-US" sz="1400" b="1" kern="1200" dirty="0" err="1" smtClean="0">
                          <a:solidFill>
                            <a:schemeClr val="lt1"/>
                          </a:solidFill>
                          <a:effectLst/>
                          <a:latin typeface="Calibri"/>
                          <a:ea typeface="新細明體"/>
                          <a:cs typeface="Times New Roman"/>
                        </a:rPr>
                        <a:t>BB</a:t>
                      </a:r>
                      <a:r>
                        <a:rPr lang="en-US" sz="1400" b="1" kern="1200" dirty="0" smtClean="0">
                          <a:solidFill>
                            <a:schemeClr val="lt1"/>
                          </a:solidFill>
                          <a:effectLst/>
                          <a:latin typeface="Calibri"/>
                          <a:ea typeface="新細明體"/>
                          <a:cs typeface="Times New Roman"/>
                        </a:rPr>
                        <a:t> </a:t>
                      </a:r>
                      <a:r>
                        <a:rPr lang="en-US" sz="1400" b="1" kern="1200" dirty="0" err="1" smtClean="0">
                          <a:solidFill>
                            <a:schemeClr val="lt1"/>
                          </a:solidFill>
                          <a:effectLst/>
                          <a:latin typeface="Calibri"/>
                          <a:ea typeface="新細明體"/>
                          <a:cs typeface="Times New Roman"/>
                        </a:rPr>
                        <a:t>BB</a:t>
                      </a:r>
                      <a:r>
                        <a:rPr lang="en-US" sz="1400" b="1" kern="1200" dirty="0" smtClean="0">
                          <a:solidFill>
                            <a:schemeClr val="lt1"/>
                          </a:solidFill>
                          <a:effectLst/>
                          <a:latin typeface="Calibri"/>
                          <a:ea typeface="新細明體"/>
                          <a:cs typeface="Times New Roman"/>
                        </a:rPr>
                        <a:t> MS </a:t>
                      </a:r>
                      <a:r>
                        <a:rPr lang="en-US" sz="1400" b="1" kern="1200" dirty="0" err="1" smtClean="0">
                          <a:solidFill>
                            <a:schemeClr val="lt1"/>
                          </a:solidFill>
                          <a:effectLst/>
                          <a:latin typeface="Calibri"/>
                          <a:ea typeface="新細明體"/>
                          <a:cs typeface="Times New Roman"/>
                        </a:rPr>
                        <a:t>MS</a:t>
                      </a:r>
                      <a:endParaRPr lang="en-US" sz="1400" b="1" kern="1200" dirty="0">
                        <a:solidFill>
                          <a:schemeClr val="lt1"/>
                        </a:solidFill>
                        <a:effectLst/>
                        <a:latin typeface="Calibri"/>
                        <a:ea typeface="新細明體"/>
                        <a:cs typeface="Times New Roman"/>
                      </a:endParaRPr>
                    </a:p>
                  </a:txBody>
                  <a:tcPr marL="68580" marR="68580" marT="0" marB="0">
                    <a:solidFill>
                      <a:schemeClr val="accent1"/>
                    </a:solidFill>
                  </a:tcPr>
                </a:tc>
              </a:tr>
              <a:tr h="367087">
                <a:tc>
                  <a:txBody>
                    <a:bodyPr/>
                    <a:lstStyle/>
                    <a:p>
                      <a:pPr algn="r">
                        <a:lnSpc>
                          <a:spcPct val="115000"/>
                        </a:lnSpc>
                        <a:spcAft>
                          <a:spcPts val="0"/>
                        </a:spcAft>
                      </a:pPr>
                      <a:r>
                        <a:rPr lang="en-US" sz="1400" dirty="0" smtClean="0">
                          <a:effectLst/>
                          <a:latin typeface="Calibri"/>
                          <a:ea typeface="新細明體"/>
                          <a:cs typeface="Times New Roman"/>
                        </a:rPr>
                        <a:t>BA</a:t>
                      </a:r>
                      <a:r>
                        <a:rPr lang="en-US" sz="1400" baseline="0" dirty="0" smtClean="0">
                          <a:effectLst/>
                          <a:latin typeface="Calibri"/>
                          <a:ea typeface="新細明體"/>
                          <a:cs typeface="Times New Roman"/>
                        </a:rPr>
                        <a:t> MQ BB CS GS</a:t>
                      </a:r>
                      <a:endParaRPr lang="en-US" sz="1400" dirty="0">
                        <a:effectLst/>
                        <a:latin typeface="Calibri"/>
                        <a:ea typeface="新細明體"/>
                        <a:cs typeface="Times New Roman"/>
                      </a:endParaRPr>
                    </a:p>
                  </a:txBody>
                  <a:tcPr marL="68580" marR="68580" marT="0" marB="0"/>
                </a:tc>
                <a:tc>
                  <a:txBody>
                    <a:bodyPr/>
                    <a:lstStyle/>
                    <a:p>
                      <a:pPr marL="0" algn="r" defTabSz="457200" rtl="0" eaLnBrk="1" latinLnBrk="0" hangingPunct="1">
                        <a:lnSpc>
                          <a:spcPct val="115000"/>
                        </a:lnSpc>
                        <a:spcAft>
                          <a:spcPts val="0"/>
                        </a:spcAft>
                      </a:pPr>
                      <a:r>
                        <a:rPr lang="en-US" sz="1400" kern="1200" dirty="0" smtClean="0">
                          <a:solidFill>
                            <a:schemeClr val="dk1"/>
                          </a:solidFill>
                          <a:effectLst/>
                          <a:latin typeface="+mn-lt"/>
                          <a:ea typeface="+mn-ea"/>
                          <a:cs typeface="+mn-cs"/>
                        </a:rPr>
                        <a:t>100,000</a:t>
                      </a:r>
                      <a:endParaRPr lang="en-US" sz="1400" kern="1200" dirty="0">
                        <a:solidFill>
                          <a:schemeClr val="dk1"/>
                        </a:solidFill>
                        <a:effectLst/>
                        <a:latin typeface="+mn-lt"/>
                        <a:ea typeface="+mn-ea"/>
                        <a:cs typeface="+mn-cs"/>
                      </a:endParaRPr>
                    </a:p>
                  </a:txBody>
                  <a:tcPr marL="68580" marR="68580" marT="0" marB="0"/>
                </a:tc>
                <a:tc>
                  <a:txBody>
                    <a:bodyPr/>
                    <a:lstStyle/>
                    <a:p>
                      <a:pPr marL="0" marR="0" indent="0" algn="l" defTabSz="457200" rtl="0" eaLnBrk="1" fontAlgn="auto" latinLnBrk="0" hangingPunct="1">
                        <a:lnSpc>
                          <a:spcPct val="115000"/>
                        </a:lnSpc>
                        <a:spcBef>
                          <a:spcPts val="0"/>
                        </a:spcBef>
                        <a:spcAft>
                          <a:spcPts val="0"/>
                        </a:spcAft>
                        <a:buClrTx/>
                        <a:buSzTx/>
                        <a:buFontTx/>
                        <a:buNone/>
                        <a:tabLst/>
                        <a:defRPr/>
                      </a:pPr>
                      <a:r>
                        <a:rPr lang="en-US" sz="1400" kern="1200" dirty="0" smtClean="0">
                          <a:solidFill>
                            <a:schemeClr val="dk1"/>
                          </a:solidFill>
                          <a:effectLst/>
                          <a:latin typeface="+mn-lt"/>
                          <a:ea typeface="+mn-ea"/>
                          <a:cs typeface="+mn-cs"/>
                        </a:rPr>
                        <a:t>10.98</a:t>
                      </a:r>
                    </a:p>
                  </a:txBody>
                  <a:tcPr marL="68580" marR="68580" marT="0" marB="0"/>
                </a:tc>
                <a:tc>
                  <a:txBody>
                    <a:bodyPr/>
                    <a:lstStyle/>
                    <a:p>
                      <a:pPr marL="0" marR="0" indent="0" algn="l" defTabSz="457200" rtl="0" eaLnBrk="1" fontAlgn="auto" latinLnBrk="0" hangingPunct="1">
                        <a:lnSpc>
                          <a:spcPct val="115000"/>
                        </a:lnSpc>
                        <a:spcBef>
                          <a:spcPts val="0"/>
                        </a:spcBef>
                        <a:spcAft>
                          <a:spcPts val="0"/>
                        </a:spcAft>
                        <a:buClrTx/>
                        <a:buSzTx/>
                        <a:buFontTx/>
                        <a:buNone/>
                        <a:tabLst/>
                        <a:defRPr/>
                      </a:pPr>
                      <a:r>
                        <a:rPr lang="en-US" sz="1400" kern="1200" dirty="0" smtClean="0">
                          <a:solidFill>
                            <a:schemeClr val="dk1"/>
                          </a:solidFill>
                          <a:effectLst/>
                          <a:latin typeface="+mn-lt"/>
                          <a:ea typeface="+mn-ea"/>
                          <a:cs typeface="+mn-cs"/>
                        </a:rPr>
                        <a:t>11.03</a:t>
                      </a:r>
                    </a:p>
                  </a:txBody>
                  <a:tcPr marL="68580" marR="68580" marT="0" marB="0"/>
                </a:tc>
                <a:tc>
                  <a:txBody>
                    <a:bodyPr/>
                    <a:lstStyle/>
                    <a:p>
                      <a:pPr marL="0" algn="l" defTabSz="457200" rtl="0" eaLnBrk="1" latinLnBrk="0" hangingPunct="1">
                        <a:lnSpc>
                          <a:spcPct val="115000"/>
                        </a:lnSpc>
                        <a:spcAft>
                          <a:spcPts val="0"/>
                        </a:spcAft>
                      </a:pPr>
                      <a:r>
                        <a:rPr lang="en-US" sz="1400" kern="1200" dirty="0" smtClean="0">
                          <a:solidFill>
                            <a:schemeClr val="dk1"/>
                          </a:solidFill>
                          <a:effectLst/>
                          <a:latin typeface="+mn-lt"/>
                          <a:ea typeface="+mn-ea"/>
                          <a:cs typeface="+mn-cs"/>
                        </a:rPr>
                        <a:t>10,200,000</a:t>
                      </a:r>
                      <a:endParaRPr lang="en-US" sz="1400" kern="1200" dirty="0">
                        <a:solidFill>
                          <a:schemeClr val="dk1"/>
                        </a:solidFill>
                        <a:effectLst/>
                        <a:latin typeface="+mn-lt"/>
                        <a:ea typeface="+mn-ea"/>
                        <a:cs typeface="+mn-cs"/>
                      </a:endParaRPr>
                    </a:p>
                  </a:txBody>
                  <a:tcPr marL="68580" marR="68580" marT="0" marB="0"/>
                </a:tc>
                <a:tc>
                  <a:txBody>
                    <a:bodyPr/>
                    <a:lstStyle/>
                    <a:p>
                      <a:pPr>
                        <a:lnSpc>
                          <a:spcPct val="115000"/>
                        </a:lnSpc>
                        <a:spcAft>
                          <a:spcPts val="0"/>
                        </a:spcAft>
                      </a:pPr>
                      <a:r>
                        <a:rPr lang="en-US" sz="1400" b="1" kern="1200" dirty="0" smtClean="0">
                          <a:solidFill>
                            <a:schemeClr val="lt1"/>
                          </a:solidFill>
                          <a:effectLst/>
                          <a:latin typeface="Calibri"/>
                          <a:ea typeface="新細明體"/>
                          <a:cs typeface="Times New Roman"/>
                        </a:rPr>
                        <a:t>BB </a:t>
                      </a:r>
                      <a:r>
                        <a:rPr lang="en-US" sz="1400" b="1" kern="1200" dirty="0" err="1" smtClean="0">
                          <a:solidFill>
                            <a:schemeClr val="lt1"/>
                          </a:solidFill>
                          <a:effectLst/>
                          <a:latin typeface="Calibri"/>
                          <a:ea typeface="新細明體"/>
                          <a:cs typeface="Times New Roman"/>
                        </a:rPr>
                        <a:t>BB</a:t>
                      </a:r>
                      <a:r>
                        <a:rPr lang="en-US" sz="1400" b="1" kern="1200" dirty="0" smtClean="0">
                          <a:solidFill>
                            <a:schemeClr val="lt1"/>
                          </a:solidFill>
                          <a:effectLst/>
                          <a:latin typeface="Calibri"/>
                          <a:ea typeface="新細明體"/>
                          <a:cs typeface="Times New Roman"/>
                        </a:rPr>
                        <a:t> </a:t>
                      </a:r>
                      <a:r>
                        <a:rPr lang="en-US" sz="1400" b="1" kern="1200" dirty="0" err="1" smtClean="0">
                          <a:solidFill>
                            <a:schemeClr val="lt1"/>
                          </a:solidFill>
                          <a:effectLst/>
                          <a:latin typeface="Calibri"/>
                          <a:ea typeface="新細明體"/>
                          <a:cs typeface="Times New Roman"/>
                        </a:rPr>
                        <a:t>BB</a:t>
                      </a:r>
                      <a:r>
                        <a:rPr lang="en-US" sz="1400" b="1" kern="1200" dirty="0" smtClean="0">
                          <a:solidFill>
                            <a:schemeClr val="lt1"/>
                          </a:solidFill>
                          <a:effectLst/>
                          <a:latin typeface="Calibri"/>
                          <a:ea typeface="新細明體"/>
                          <a:cs typeface="Times New Roman"/>
                        </a:rPr>
                        <a:t> </a:t>
                      </a:r>
                      <a:r>
                        <a:rPr lang="en-US" sz="1400" b="1" kern="1200" dirty="0" err="1" smtClean="0">
                          <a:solidFill>
                            <a:schemeClr val="lt1"/>
                          </a:solidFill>
                          <a:effectLst/>
                          <a:latin typeface="Calibri"/>
                          <a:ea typeface="新細明體"/>
                          <a:cs typeface="Times New Roman"/>
                        </a:rPr>
                        <a:t>BB</a:t>
                      </a:r>
                      <a:r>
                        <a:rPr lang="en-US" sz="1400" b="1" kern="1200" dirty="0" smtClean="0">
                          <a:solidFill>
                            <a:schemeClr val="lt1"/>
                          </a:solidFill>
                          <a:effectLst/>
                          <a:latin typeface="Calibri"/>
                          <a:ea typeface="新細明體"/>
                          <a:cs typeface="Times New Roman"/>
                        </a:rPr>
                        <a:t> GS</a:t>
                      </a:r>
                      <a:endParaRPr lang="en-US" sz="1400" b="1" kern="1200" dirty="0">
                        <a:solidFill>
                          <a:schemeClr val="lt1"/>
                        </a:solidFill>
                        <a:effectLst/>
                        <a:latin typeface="Calibri"/>
                        <a:ea typeface="新細明體"/>
                        <a:cs typeface="Times New Roman"/>
                      </a:endParaRPr>
                    </a:p>
                  </a:txBody>
                  <a:tcPr marL="68580" marR="68580" marT="0" marB="0">
                    <a:solidFill>
                      <a:schemeClr val="accent1"/>
                    </a:solidFill>
                  </a:tcPr>
                </a:tc>
              </a:tr>
            </a:tbl>
          </a:graphicData>
        </a:graphic>
      </p:graphicFrame>
      <p:sp>
        <p:nvSpPr>
          <p:cNvPr id="8" name="Content Placeholder 1"/>
          <p:cNvSpPr txBox="1">
            <a:spLocks/>
          </p:cNvSpPr>
          <p:nvPr/>
        </p:nvSpPr>
        <p:spPr>
          <a:xfrm>
            <a:off x="186408" y="5085184"/>
            <a:ext cx="8064896" cy="1008112"/>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457200" indent="-457200">
              <a:buFont typeface="Arial" panose="020B0604020202020204" pitchFamily="34" charset="0"/>
              <a:buChar char="•"/>
            </a:pPr>
            <a:r>
              <a:rPr lang="en-US" sz="1600" dirty="0" smtClean="0"/>
              <a:t>However, this will </a:t>
            </a:r>
            <a:r>
              <a:rPr lang="en-US" sz="1600" b="1" dirty="0" smtClean="0">
                <a:solidFill>
                  <a:srgbClr val="0070C0"/>
                </a:solidFill>
              </a:rPr>
              <a:t>scare the investors </a:t>
            </a:r>
            <a:r>
              <a:rPr lang="en-US" sz="1600" dirty="0" smtClean="0"/>
              <a:t>from </a:t>
            </a:r>
            <a:r>
              <a:rPr lang="en-US" sz="1600" dirty="0"/>
              <a:t>buying </a:t>
            </a:r>
            <a:r>
              <a:rPr lang="en-US" sz="1600" dirty="0" err="1"/>
              <a:t>Alimama</a:t>
            </a:r>
            <a:r>
              <a:rPr lang="en-US" sz="1600" dirty="0"/>
              <a:t> </a:t>
            </a:r>
            <a:r>
              <a:rPr lang="en-US" sz="1600" dirty="0" smtClean="0"/>
              <a:t>as large sell quantities are displayed and create </a:t>
            </a:r>
            <a:r>
              <a:rPr lang="en-US" sz="1600" b="1" dirty="0" smtClean="0">
                <a:solidFill>
                  <a:srgbClr val="0070C0"/>
                </a:solidFill>
              </a:rPr>
              <a:t>downward impression</a:t>
            </a:r>
            <a:r>
              <a:rPr lang="en-US" sz="1600" dirty="0" smtClean="0"/>
              <a:t>. Also </a:t>
            </a:r>
            <a:r>
              <a:rPr lang="en-US" sz="1600" dirty="0" err="1"/>
              <a:t>Alimama</a:t>
            </a:r>
            <a:r>
              <a:rPr lang="en-US" sz="1600" dirty="0"/>
              <a:t> </a:t>
            </a:r>
            <a:r>
              <a:rPr lang="en-US" sz="1600" dirty="0" smtClean="0"/>
              <a:t>will </a:t>
            </a:r>
            <a:r>
              <a:rPr lang="en-US" sz="1600" b="1" dirty="0">
                <a:solidFill>
                  <a:srgbClr val="0070C0"/>
                </a:solidFill>
              </a:rPr>
              <a:t>not be happy</a:t>
            </a:r>
            <a:r>
              <a:rPr lang="en-US" sz="1600" dirty="0" smtClean="0"/>
              <a:t> to see the stabilizer is dumping their stocks</a:t>
            </a:r>
          </a:p>
          <a:p>
            <a:pPr marL="457200" indent="-457200">
              <a:buFont typeface="Arial" panose="020B0604020202020204" pitchFamily="34" charset="0"/>
              <a:buChar char="•"/>
            </a:pPr>
            <a:endParaRPr lang="en-US" sz="1800" dirty="0" smtClean="0"/>
          </a:p>
        </p:txBody>
      </p:sp>
      <p:sp>
        <p:nvSpPr>
          <p:cNvPr id="9" name="Oval 8"/>
          <p:cNvSpPr/>
          <p:nvPr/>
        </p:nvSpPr>
        <p:spPr>
          <a:xfrm>
            <a:off x="5076056" y="3356992"/>
            <a:ext cx="2592288" cy="158417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12271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35</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Algo - Stealth</a:t>
            </a:r>
          </a:p>
        </p:txBody>
      </p:sp>
      <p:sp>
        <p:nvSpPr>
          <p:cNvPr id="7" name="Content Placeholder 1"/>
          <p:cNvSpPr txBox="1">
            <a:spLocks/>
          </p:cNvSpPr>
          <p:nvPr/>
        </p:nvSpPr>
        <p:spPr>
          <a:xfrm>
            <a:off x="-180528" y="1700808"/>
            <a:ext cx="8640960" cy="504056"/>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457200" lvl="1" indent="0">
              <a:buNone/>
            </a:pPr>
            <a:r>
              <a:rPr lang="en-US" sz="1600" b="1" u="sng" dirty="0" smtClean="0"/>
              <a:t>Use Stealth Algo to unload the positions </a:t>
            </a:r>
            <a:r>
              <a:rPr lang="en-US" sz="1600" b="1" u="sng" dirty="0" smtClean="0">
                <a:solidFill>
                  <a:srgbClr val="0070C0"/>
                </a:solidFill>
              </a:rPr>
              <a:t>without showing </a:t>
            </a:r>
            <a:r>
              <a:rPr lang="en-US" sz="1600" b="1" u="sng" dirty="0" smtClean="0"/>
              <a:t>in the order queue</a:t>
            </a:r>
          </a:p>
          <a:p>
            <a:pPr marL="457200" lvl="1" indent="0">
              <a:buNone/>
            </a:pPr>
            <a:r>
              <a:rPr lang="en-US" sz="1600" dirty="0" smtClean="0"/>
              <a:t/>
            </a:r>
            <a:br>
              <a:rPr lang="en-US" sz="1600" dirty="0" smtClean="0"/>
            </a:br>
            <a:endParaRPr lang="en-US" sz="1600" dirty="0" smtClean="0"/>
          </a:p>
          <a:p>
            <a:pPr lvl="1">
              <a:buFont typeface="Arial" panose="020B0604020202020204" pitchFamily="34" charset="0"/>
              <a:buChar char="•"/>
            </a:pPr>
            <a:endParaRPr lang="en-US" sz="1800" dirty="0" smtClean="0"/>
          </a:p>
          <a:p>
            <a:pPr lvl="1">
              <a:buFont typeface="Arial" panose="020B0604020202020204" pitchFamily="34" charset="0"/>
              <a:buChar char="•"/>
            </a:pPr>
            <a:endParaRPr lang="en-US" sz="1800" dirty="0" smtClean="0"/>
          </a:p>
          <a:p>
            <a:pPr marL="457200" lvl="1" indent="0">
              <a:buNone/>
            </a:pPr>
            <a:r>
              <a:rPr lang="en-US" sz="2000" dirty="0" smtClean="0"/>
              <a:t>	</a:t>
            </a:r>
            <a:endParaRPr lang="en-US" sz="2000" dirty="0"/>
          </a:p>
        </p:txBody>
      </p:sp>
      <p:sp>
        <p:nvSpPr>
          <p:cNvPr id="2" name="TextBox 1"/>
          <p:cNvSpPr txBox="1"/>
          <p:nvPr/>
        </p:nvSpPr>
        <p:spPr>
          <a:xfrm>
            <a:off x="2113181" y="4232451"/>
            <a:ext cx="2170787" cy="338554"/>
          </a:xfrm>
          <a:prstGeom prst="rect">
            <a:avLst/>
          </a:prstGeom>
          <a:noFill/>
        </p:spPr>
        <p:txBody>
          <a:bodyPr wrap="none" rtlCol="0">
            <a:spAutoFit/>
          </a:bodyPr>
          <a:lstStyle/>
          <a:p>
            <a:r>
              <a:rPr lang="en-US" sz="1600" dirty="0" smtClean="0">
                <a:solidFill>
                  <a:srgbClr val="0070C0"/>
                </a:solidFill>
              </a:rPr>
              <a:t>Monitoring the market</a:t>
            </a:r>
            <a:endParaRPr lang="en-US" sz="1600" dirty="0">
              <a:solidFill>
                <a:srgbClr val="0070C0"/>
              </a:solidFill>
            </a:endParaRPr>
          </a:p>
        </p:txBody>
      </p:sp>
      <p:graphicFrame>
        <p:nvGraphicFramePr>
          <p:cNvPr id="11" name="Table 10"/>
          <p:cNvGraphicFramePr>
            <a:graphicFrameLocks noGrp="1"/>
          </p:cNvGraphicFramePr>
          <p:nvPr>
            <p:extLst>
              <p:ext uri="{D42A27DB-BD31-4B8C-83A1-F6EECF244321}">
                <p14:modId xmlns:p14="http://schemas.microsoft.com/office/powerpoint/2010/main" val="2371173290"/>
              </p:ext>
            </p:extLst>
          </p:nvPr>
        </p:nvGraphicFramePr>
        <p:xfrm>
          <a:off x="611560" y="4899227"/>
          <a:ext cx="7776864" cy="1050053"/>
        </p:xfrm>
        <a:graphic>
          <a:graphicData uri="http://schemas.openxmlformats.org/drawingml/2006/table">
            <a:tbl>
              <a:tblPr firstRow="1" firstCol="1" bandRow="1">
                <a:tableStyleId>{5C22544A-7EE6-4342-B048-85BDC9FD1C3A}</a:tableStyleId>
              </a:tblPr>
              <a:tblGrid>
                <a:gridCol w="1800200"/>
                <a:gridCol w="1296144"/>
                <a:gridCol w="761229"/>
                <a:gridCol w="757980"/>
                <a:gridCol w="1325108"/>
                <a:gridCol w="1836203"/>
              </a:tblGrid>
              <a:tr h="288032">
                <a:tc>
                  <a:txBody>
                    <a:bodyPr/>
                    <a:lstStyle/>
                    <a:p>
                      <a:pPr algn="r">
                        <a:lnSpc>
                          <a:spcPct val="115000"/>
                        </a:lnSpc>
                        <a:spcAft>
                          <a:spcPts val="0"/>
                        </a:spcAft>
                      </a:pPr>
                      <a:r>
                        <a:rPr lang="en-US" sz="1400" b="1" u="sng" kern="1200" dirty="0" smtClean="0">
                          <a:solidFill>
                            <a:schemeClr val="lt1"/>
                          </a:solidFill>
                          <a:effectLst/>
                          <a:latin typeface="+mn-lt"/>
                          <a:ea typeface="+mn-ea"/>
                          <a:cs typeface="+mn-cs"/>
                        </a:rPr>
                        <a:t>Broker Queue</a:t>
                      </a:r>
                      <a:endParaRPr lang="en-US" sz="1400" b="1" u="sng" kern="1200" dirty="0">
                        <a:solidFill>
                          <a:schemeClr val="lt1"/>
                        </a:solidFill>
                        <a:effectLst/>
                        <a:latin typeface="+mn-lt"/>
                        <a:ea typeface="+mn-ea"/>
                        <a:cs typeface="+mn-cs"/>
                      </a:endParaRPr>
                    </a:p>
                  </a:txBody>
                  <a:tcPr marL="68580" marR="68580" marT="0" marB="0"/>
                </a:tc>
                <a:tc>
                  <a:txBody>
                    <a:bodyPr/>
                    <a:lstStyle/>
                    <a:p>
                      <a:pPr algn="r">
                        <a:lnSpc>
                          <a:spcPct val="115000"/>
                        </a:lnSpc>
                        <a:spcAft>
                          <a:spcPts val="0"/>
                        </a:spcAft>
                      </a:pPr>
                      <a:r>
                        <a:rPr lang="en-US" sz="1400" b="1" u="sng" kern="1200" dirty="0">
                          <a:solidFill>
                            <a:schemeClr val="lt1"/>
                          </a:solidFill>
                          <a:effectLst/>
                          <a:latin typeface="+mn-lt"/>
                          <a:ea typeface="+mn-ea"/>
                          <a:cs typeface="+mn-cs"/>
                        </a:rPr>
                        <a:t>Size</a:t>
                      </a:r>
                    </a:p>
                  </a:txBody>
                  <a:tcPr marL="68580" marR="68580" marT="0" marB="0"/>
                </a:tc>
                <a:tc>
                  <a:txBody>
                    <a:bodyPr/>
                    <a:lstStyle/>
                    <a:p>
                      <a:pPr>
                        <a:lnSpc>
                          <a:spcPct val="115000"/>
                        </a:lnSpc>
                        <a:spcAft>
                          <a:spcPts val="0"/>
                        </a:spcAft>
                      </a:pPr>
                      <a:r>
                        <a:rPr lang="en-US" sz="1400" b="1" u="sng" kern="1200" dirty="0">
                          <a:solidFill>
                            <a:schemeClr val="lt1"/>
                          </a:solidFill>
                          <a:effectLst/>
                          <a:latin typeface="+mn-lt"/>
                          <a:ea typeface="+mn-ea"/>
                          <a:cs typeface="+mn-cs"/>
                        </a:rPr>
                        <a:t>Bid</a:t>
                      </a:r>
                    </a:p>
                  </a:txBody>
                  <a:tcPr marL="68580" marR="68580" marT="0" marB="0"/>
                </a:tc>
                <a:tc>
                  <a:txBody>
                    <a:bodyPr/>
                    <a:lstStyle/>
                    <a:p>
                      <a:pPr>
                        <a:lnSpc>
                          <a:spcPct val="115000"/>
                        </a:lnSpc>
                        <a:spcAft>
                          <a:spcPts val="0"/>
                        </a:spcAft>
                      </a:pPr>
                      <a:r>
                        <a:rPr lang="en-US" sz="1400" b="1" u="sng" kern="1200" dirty="0">
                          <a:solidFill>
                            <a:schemeClr val="lt1"/>
                          </a:solidFill>
                          <a:effectLst/>
                          <a:latin typeface="+mn-lt"/>
                          <a:ea typeface="+mn-ea"/>
                          <a:cs typeface="+mn-cs"/>
                        </a:rPr>
                        <a:t>Ask</a:t>
                      </a:r>
                    </a:p>
                  </a:txBody>
                  <a:tcPr marL="68580" marR="68580" marT="0" marB="0"/>
                </a:tc>
                <a:tc>
                  <a:txBody>
                    <a:bodyPr/>
                    <a:lstStyle/>
                    <a:p>
                      <a:pPr>
                        <a:lnSpc>
                          <a:spcPct val="115000"/>
                        </a:lnSpc>
                        <a:spcAft>
                          <a:spcPts val="0"/>
                        </a:spcAft>
                      </a:pPr>
                      <a:r>
                        <a:rPr lang="en-US" sz="1400" b="1" u="sng" kern="1200" dirty="0">
                          <a:solidFill>
                            <a:schemeClr val="lt1"/>
                          </a:solidFill>
                          <a:effectLst/>
                          <a:latin typeface="+mn-lt"/>
                          <a:ea typeface="+mn-ea"/>
                          <a:cs typeface="+mn-cs"/>
                        </a:rPr>
                        <a:t>Size</a:t>
                      </a:r>
                    </a:p>
                  </a:txBody>
                  <a:tcPr marL="68580" marR="68580" marT="0" marB="0"/>
                </a:tc>
                <a:tc>
                  <a:txBody>
                    <a:bodyPr/>
                    <a:lstStyle/>
                    <a:p>
                      <a:pPr marL="0" marR="0" indent="0" algn="l" defTabSz="457200" rtl="0" eaLnBrk="1" fontAlgn="auto" latinLnBrk="0" hangingPunct="1">
                        <a:lnSpc>
                          <a:spcPct val="115000"/>
                        </a:lnSpc>
                        <a:spcBef>
                          <a:spcPts val="0"/>
                        </a:spcBef>
                        <a:spcAft>
                          <a:spcPts val="0"/>
                        </a:spcAft>
                        <a:buClrTx/>
                        <a:buSzTx/>
                        <a:buFontTx/>
                        <a:buNone/>
                        <a:tabLst/>
                        <a:defRPr/>
                      </a:pPr>
                      <a:r>
                        <a:rPr lang="en-US" sz="1400" b="1" u="sng" kern="1200" dirty="0" smtClean="0">
                          <a:solidFill>
                            <a:schemeClr val="lt1"/>
                          </a:solidFill>
                          <a:effectLst/>
                          <a:latin typeface="+mn-lt"/>
                          <a:ea typeface="+mn-ea"/>
                          <a:cs typeface="+mn-cs"/>
                        </a:rPr>
                        <a:t>Broker Queue</a:t>
                      </a:r>
                      <a:endParaRPr lang="en-US" sz="1400" b="1" u="sng" kern="1200" dirty="0">
                        <a:solidFill>
                          <a:schemeClr val="lt1"/>
                        </a:solidFill>
                        <a:effectLst/>
                        <a:latin typeface="+mn-lt"/>
                        <a:ea typeface="+mn-ea"/>
                        <a:cs typeface="+mn-cs"/>
                      </a:endParaRPr>
                    </a:p>
                  </a:txBody>
                  <a:tcPr marL="68580" marR="68580" marT="0" marB="0"/>
                </a:tc>
              </a:tr>
              <a:tr h="257965">
                <a:tc>
                  <a:txBody>
                    <a:bodyPr/>
                    <a:lstStyle/>
                    <a:p>
                      <a:pPr algn="r">
                        <a:lnSpc>
                          <a:spcPct val="115000"/>
                        </a:lnSpc>
                        <a:spcAft>
                          <a:spcPts val="0"/>
                        </a:spcAft>
                      </a:pPr>
                      <a:r>
                        <a:rPr lang="en-US" sz="1400" dirty="0" smtClean="0">
                          <a:effectLst/>
                          <a:latin typeface="Calibri"/>
                          <a:ea typeface="新細明體"/>
                          <a:cs typeface="Times New Roman"/>
                        </a:rPr>
                        <a:t>GS CS DB MS </a:t>
                      </a:r>
                      <a:r>
                        <a:rPr lang="en-US" sz="1400" dirty="0" err="1" smtClean="0">
                          <a:effectLst/>
                          <a:latin typeface="Calibri"/>
                          <a:ea typeface="新細明體"/>
                          <a:cs typeface="Times New Roman"/>
                        </a:rPr>
                        <a:t>MS</a:t>
                      </a:r>
                      <a:r>
                        <a:rPr lang="en-US" sz="1400" dirty="0" smtClean="0">
                          <a:effectLst/>
                          <a:latin typeface="Calibri"/>
                          <a:ea typeface="新細明體"/>
                          <a:cs typeface="Times New Roman"/>
                        </a:rPr>
                        <a:t> GS</a:t>
                      </a:r>
                      <a:endParaRPr lang="en-US" sz="1400" dirty="0">
                        <a:effectLst/>
                        <a:latin typeface="Calibri"/>
                        <a:ea typeface="新細明體"/>
                        <a:cs typeface="Times New Roman"/>
                      </a:endParaRPr>
                    </a:p>
                  </a:txBody>
                  <a:tcPr marL="68580" marR="68580" marT="0" marB="0"/>
                </a:tc>
                <a:tc>
                  <a:txBody>
                    <a:bodyPr/>
                    <a:lstStyle/>
                    <a:p>
                      <a:pPr algn="r">
                        <a:lnSpc>
                          <a:spcPct val="115000"/>
                        </a:lnSpc>
                        <a:spcAft>
                          <a:spcPts val="0"/>
                        </a:spcAft>
                      </a:pPr>
                      <a:r>
                        <a:rPr lang="en-US" sz="1400" dirty="0" smtClean="0">
                          <a:effectLst/>
                        </a:rPr>
                        <a:t>300,000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smtClean="0">
                          <a:effectLst/>
                        </a:rPr>
                        <a:t>11</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smtClean="0">
                          <a:effectLst/>
                        </a:rPr>
                        <a:t>11.01</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kern="1200" dirty="0" smtClean="0">
                          <a:solidFill>
                            <a:schemeClr val="dk1"/>
                          </a:solidFill>
                          <a:effectLst/>
                          <a:latin typeface="+mn-lt"/>
                          <a:ea typeface="+mn-ea"/>
                          <a:cs typeface="+mn-cs"/>
                        </a:rPr>
                        <a:t>300,000</a:t>
                      </a:r>
                      <a:endParaRPr lang="en-US" sz="1400" kern="1200" dirty="0">
                        <a:solidFill>
                          <a:schemeClr val="dk1"/>
                        </a:solidFill>
                        <a:effectLst/>
                        <a:latin typeface="+mn-lt"/>
                        <a:ea typeface="+mn-ea"/>
                        <a:cs typeface="+mn-cs"/>
                      </a:endParaRPr>
                    </a:p>
                  </a:txBody>
                  <a:tcPr marL="68580" marR="68580" marT="0" marB="0"/>
                </a:tc>
                <a:tc>
                  <a:txBody>
                    <a:bodyPr/>
                    <a:lstStyle/>
                    <a:p>
                      <a:pPr>
                        <a:lnSpc>
                          <a:spcPct val="115000"/>
                        </a:lnSpc>
                        <a:spcAft>
                          <a:spcPts val="0"/>
                        </a:spcAft>
                      </a:pPr>
                      <a:r>
                        <a:rPr lang="en-US" sz="1400" b="1" kern="1200" dirty="0" smtClean="0">
                          <a:solidFill>
                            <a:schemeClr val="lt1"/>
                          </a:solidFill>
                          <a:effectLst/>
                          <a:latin typeface="Calibri"/>
                          <a:ea typeface="新細明體"/>
                          <a:cs typeface="Times New Roman"/>
                        </a:rPr>
                        <a:t>MS MQ</a:t>
                      </a:r>
                      <a:endParaRPr lang="en-US" sz="1400" b="1" kern="1200" dirty="0">
                        <a:solidFill>
                          <a:schemeClr val="lt1"/>
                        </a:solidFill>
                        <a:effectLst/>
                        <a:latin typeface="Calibri"/>
                        <a:ea typeface="新細明體"/>
                        <a:cs typeface="Times New Roman"/>
                      </a:endParaRPr>
                    </a:p>
                  </a:txBody>
                  <a:tcPr marL="68580" marR="68580" marT="0" marB="0">
                    <a:solidFill>
                      <a:schemeClr val="accent1"/>
                    </a:solidFill>
                  </a:tcPr>
                </a:tc>
              </a:tr>
              <a:tr h="246091">
                <a:tc>
                  <a:txBody>
                    <a:bodyPr/>
                    <a:lstStyle/>
                    <a:p>
                      <a:pPr algn="r">
                        <a:lnSpc>
                          <a:spcPct val="115000"/>
                        </a:lnSpc>
                        <a:spcAft>
                          <a:spcPts val="0"/>
                        </a:spcAft>
                      </a:pPr>
                      <a:r>
                        <a:rPr lang="en-US" sz="1400" dirty="0" smtClean="0">
                          <a:effectLst/>
                          <a:latin typeface="Calibri"/>
                          <a:ea typeface="新細明體"/>
                          <a:cs typeface="Times New Roman"/>
                        </a:rPr>
                        <a:t>MS </a:t>
                      </a:r>
                      <a:r>
                        <a:rPr lang="en-US" sz="1400" dirty="0" err="1" smtClean="0">
                          <a:effectLst/>
                          <a:latin typeface="Calibri"/>
                          <a:ea typeface="新細明體"/>
                          <a:cs typeface="Times New Roman"/>
                        </a:rPr>
                        <a:t>MS</a:t>
                      </a:r>
                      <a:r>
                        <a:rPr lang="en-US" sz="1400" dirty="0" smtClean="0">
                          <a:effectLst/>
                          <a:latin typeface="Calibri"/>
                          <a:ea typeface="新細明體"/>
                          <a:cs typeface="Times New Roman"/>
                        </a:rPr>
                        <a:t> GS CS </a:t>
                      </a:r>
                      <a:r>
                        <a:rPr lang="en-US" sz="1400" dirty="0" err="1" smtClean="0">
                          <a:effectLst/>
                          <a:latin typeface="Calibri"/>
                          <a:ea typeface="新細明體"/>
                          <a:cs typeface="Times New Roman"/>
                        </a:rPr>
                        <a:t>CS</a:t>
                      </a:r>
                      <a:r>
                        <a:rPr lang="en-US" sz="1400" dirty="0" smtClean="0">
                          <a:effectLst/>
                          <a:latin typeface="Calibri"/>
                          <a:ea typeface="新細明體"/>
                          <a:cs typeface="Times New Roman"/>
                        </a:rPr>
                        <a:t> BB</a:t>
                      </a:r>
                      <a:endParaRPr lang="en-US" sz="1400" dirty="0">
                        <a:effectLst/>
                        <a:latin typeface="Calibri"/>
                        <a:ea typeface="新細明體"/>
                        <a:cs typeface="Times New Roman"/>
                      </a:endParaRPr>
                    </a:p>
                  </a:txBody>
                  <a:tcPr marL="68580" marR="68580" marT="0" marB="0"/>
                </a:tc>
                <a:tc>
                  <a:txBody>
                    <a:bodyPr/>
                    <a:lstStyle/>
                    <a:p>
                      <a:pPr marL="0" algn="r" defTabSz="457200" rtl="0" eaLnBrk="1" latinLnBrk="0" hangingPunct="1">
                        <a:lnSpc>
                          <a:spcPct val="115000"/>
                        </a:lnSpc>
                        <a:spcAft>
                          <a:spcPts val="0"/>
                        </a:spcAft>
                      </a:pPr>
                      <a:r>
                        <a:rPr lang="en-US" sz="1400" kern="1200" dirty="0" smtClean="0">
                          <a:solidFill>
                            <a:schemeClr val="dk1"/>
                          </a:solidFill>
                          <a:effectLst/>
                          <a:latin typeface="+mn-lt"/>
                          <a:ea typeface="+mn-ea"/>
                          <a:cs typeface="+mn-cs"/>
                        </a:rPr>
                        <a:t>200,000</a:t>
                      </a:r>
                      <a:endParaRPr lang="en-US" sz="1400" kern="1200" dirty="0">
                        <a:solidFill>
                          <a:schemeClr val="dk1"/>
                        </a:solidFill>
                        <a:effectLst/>
                        <a:latin typeface="+mn-lt"/>
                        <a:ea typeface="+mn-ea"/>
                        <a:cs typeface="+mn-cs"/>
                      </a:endParaRPr>
                    </a:p>
                  </a:txBody>
                  <a:tcPr marL="68580" marR="68580" marT="0" marB="0"/>
                </a:tc>
                <a:tc>
                  <a:txBody>
                    <a:bodyPr/>
                    <a:lstStyle/>
                    <a:p>
                      <a:pPr marL="0" algn="l" defTabSz="457200" rtl="0" eaLnBrk="1" latinLnBrk="0" hangingPunct="1">
                        <a:lnSpc>
                          <a:spcPct val="115000"/>
                        </a:lnSpc>
                        <a:spcAft>
                          <a:spcPts val="0"/>
                        </a:spcAft>
                      </a:pPr>
                      <a:r>
                        <a:rPr lang="en-US" sz="1400" kern="1200" dirty="0" smtClean="0">
                          <a:solidFill>
                            <a:schemeClr val="dk1"/>
                          </a:solidFill>
                          <a:effectLst/>
                          <a:latin typeface="+mn-lt"/>
                          <a:ea typeface="+mn-ea"/>
                          <a:cs typeface="+mn-cs"/>
                        </a:rPr>
                        <a:t>10.99</a:t>
                      </a:r>
                      <a:endParaRPr lang="en-US" sz="1400" kern="1200" dirty="0">
                        <a:solidFill>
                          <a:schemeClr val="dk1"/>
                        </a:solidFill>
                        <a:effectLst/>
                        <a:latin typeface="+mn-lt"/>
                        <a:ea typeface="+mn-ea"/>
                        <a:cs typeface="+mn-cs"/>
                      </a:endParaRPr>
                    </a:p>
                  </a:txBody>
                  <a:tcPr marL="68580" marR="68580" marT="0" marB="0"/>
                </a:tc>
                <a:tc>
                  <a:txBody>
                    <a:bodyPr/>
                    <a:lstStyle/>
                    <a:p>
                      <a:pPr marL="0" algn="l" defTabSz="457200" rtl="0" eaLnBrk="1" latinLnBrk="0" hangingPunct="1">
                        <a:lnSpc>
                          <a:spcPct val="115000"/>
                        </a:lnSpc>
                        <a:spcAft>
                          <a:spcPts val="0"/>
                        </a:spcAft>
                      </a:pPr>
                      <a:r>
                        <a:rPr lang="en-US" sz="1400" kern="1200" dirty="0" smtClean="0">
                          <a:solidFill>
                            <a:schemeClr val="dk1"/>
                          </a:solidFill>
                          <a:effectLst/>
                          <a:latin typeface="+mn-lt"/>
                          <a:ea typeface="+mn-ea"/>
                          <a:cs typeface="+mn-cs"/>
                        </a:rPr>
                        <a:t>11.02</a:t>
                      </a:r>
                      <a:endParaRPr lang="en-US" sz="1400" kern="1200" dirty="0">
                        <a:solidFill>
                          <a:schemeClr val="dk1"/>
                        </a:solidFill>
                        <a:effectLst/>
                        <a:latin typeface="+mn-lt"/>
                        <a:ea typeface="+mn-ea"/>
                        <a:cs typeface="+mn-cs"/>
                      </a:endParaRPr>
                    </a:p>
                  </a:txBody>
                  <a:tcPr marL="68580" marR="68580" marT="0" marB="0"/>
                </a:tc>
                <a:tc>
                  <a:txBody>
                    <a:bodyPr/>
                    <a:lstStyle/>
                    <a:p>
                      <a:pPr marL="0" algn="l" defTabSz="457200" rtl="0" eaLnBrk="1" latinLnBrk="0" hangingPunct="1">
                        <a:lnSpc>
                          <a:spcPct val="115000"/>
                        </a:lnSpc>
                        <a:spcAft>
                          <a:spcPts val="0"/>
                        </a:spcAft>
                      </a:pPr>
                      <a:r>
                        <a:rPr lang="en-US" sz="1400" kern="1200" dirty="0" smtClean="0">
                          <a:solidFill>
                            <a:schemeClr val="dk1"/>
                          </a:solidFill>
                          <a:effectLst/>
                          <a:latin typeface="+mn-lt"/>
                          <a:ea typeface="+mn-ea"/>
                          <a:cs typeface="+mn-cs"/>
                        </a:rPr>
                        <a:t>500,000</a:t>
                      </a:r>
                      <a:endParaRPr lang="en-US" sz="1400" kern="1200" dirty="0">
                        <a:solidFill>
                          <a:schemeClr val="dk1"/>
                        </a:solidFill>
                        <a:effectLst/>
                        <a:latin typeface="+mn-lt"/>
                        <a:ea typeface="+mn-ea"/>
                        <a:cs typeface="+mn-cs"/>
                      </a:endParaRPr>
                    </a:p>
                  </a:txBody>
                  <a:tcPr marL="68580" marR="68580" marT="0" marB="0"/>
                </a:tc>
                <a:tc>
                  <a:txBody>
                    <a:bodyPr/>
                    <a:lstStyle/>
                    <a:p>
                      <a:pPr>
                        <a:lnSpc>
                          <a:spcPct val="115000"/>
                        </a:lnSpc>
                        <a:spcAft>
                          <a:spcPts val="0"/>
                        </a:spcAft>
                      </a:pPr>
                      <a:r>
                        <a:rPr lang="en-US" sz="1400" b="1" kern="1200" dirty="0" smtClean="0">
                          <a:solidFill>
                            <a:schemeClr val="lt1"/>
                          </a:solidFill>
                          <a:effectLst/>
                          <a:latin typeface="Calibri"/>
                          <a:ea typeface="新細明體"/>
                          <a:cs typeface="Times New Roman"/>
                        </a:rPr>
                        <a:t>MS </a:t>
                      </a:r>
                      <a:r>
                        <a:rPr lang="en-US" sz="1400" b="1" kern="1200" dirty="0" err="1" smtClean="0">
                          <a:solidFill>
                            <a:schemeClr val="lt1"/>
                          </a:solidFill>
                          <a:effectLst/>
                          <a:latin typeface="Calibri"/>
                          <a:ea typeface="新細明體"/>
                          <a:cs typeface="Times New Roman"/>
                        </a:rPr>
                        <a:t>MS</a:t>
                      </a:r>
                      <a:endParaRPr lang="en-US" sz="1400" b="1" kern="1200" dirty="0">
                        <a:solidFill>
                          <a:schemeClr val="lt1"/>
                        </a:solidFill>
                        <a:effectLst/>
                        <a:latin typeface="Calibri"/>
                        <a:ea typeface="新細明體"/>
                        <a:cs typeface="Times New Roman"/>
                      </a:endParaRPr>
                    </a:p>
                  </a:txBody>
                  <a:tcPr marL="68580" marR="68580" marT="0" marB="0">
                    <a:solidFill>
                      <a:schemeClr val="accent1"/>
                    </a:solidFill>
                  </a:tcPr>
                </a:tc>
              </a:tr>
              <a:tr h="257965">
                <a:tc>
                  <a:txBody>
                    <a:bodyPr/>
                    <a:lstStyle/>
                    <a:p>
                      <a:pPr algn="r">
                        <a:lnSpc>
                          <a:spcPct val="115000"/>
                        </a:lnSpc>
                        <a:spcAft>
                          <a:spcPts val="0"/>
                        </a:spcAft>
                      </a:pPr>
                      <a:r>
                        <a:rPr lang="en-US" sz="1400" dirty="0" smtClean="0">
                          <a:effectLst/>
                          <a:latin typeface="Calibri"/>
                          <a:ea typeface="新細明體"/>
                          <a:cs typeface="Times New Roman"/>
                        </a:rPr>
                        <a:t>BA</a:t>
                      </a:r>
                      <a:r>
                        <a:rPr lang="en-US" sz="1400" baseline="0" dirty="0" smtClean="0">
                          <a:effectLst/>
                          <a:latin typeface="Calibri"/>
                          <a:ea typeface="新細明體"/>
                          <a:cs typeface="Times New Roman"/>
                        </a:rPr>
                        <a:t> MQ BB CS GS</a:t>
                      </a:r>
                      <a:endParaRPr lang="en-US" sz="1400" dirty="0">
                        <a:effectLst/>
                        <a:latin typeface="Calibri"/>
                        <a:ea typeface="新細明體"/>
                        <a:cs typeface="Times New Roman"/>
                      </a:endParaRPr>
                    </a:p>
                  </a:txBody>
                  <a:tcPr marL="68580" marR="68580" marT="0" marB="0"/>
                </a:tc>
                <a:tc>
                  <a:txBody>
                    <a:bodyPr/>
                    <a:lstStyle/>
                    <a:p>
                      <a:pPr marL="0" algn="r" defTabSz="457200" rtl="0" eaLnBrk="1" latinLnBrk="0" hangingPunct="1">
                        <a:lnSpc>
                          <a:spcPct val="115000"/>
                        </a:lnSpc>
                        <a:spcAft>
                          <a:spcPts val="0"/>
                        </a:spcAft>
                      </a:pPr>
                      <a:r>
                        <a:rPr lang="en-US" sz="1400" kern="1200" dirty="0" smtClean="0">
                          <a:solidFill>
                            <a:schemeClr val="dk1"/>
                          </a:solidFill>
                          <a:effectLst/>
                          <a:latin typeface="+mn-lt"/>
                          <a:ea typeface="+mn-ea"/>
                          <a:cs typeface="+mn-cs"/>
                        </a:rPr>
                        <a:t>100,000</a:t>
                      </a:r>
                      <a:endParaRPr lang="en-US" sz="1400" kern="1200" dirty="0">
                        <a:solidFill>
                          <a:schemeClr val="dk1"/>
                        </a:solidFill>
                        <a:effectLst/>
                        <a:latin typeface="+mn-lt"/>
                        <a:ea typeface="+mn-ea"/>
                        <a:cs typeface="+mn-cs"/>
                      </a:endParaRPr>
                    </a:p>
                  </a:txBody>
                  <a:tcPr marL="68580" marR="68580" marT="0" marB="0"/>
                </a:tc>
                <a:tc>
                  <a:txBody>
                    <a:bodyPr/>
                    <a:lstStyle/>
                    <a:p>
                      <a:pPr marL="0" marR="0" indent="0" algn="l" defTabSz="457200" rtl="0" eaLnBrk="1" fontAlgn="auto" latinLnBrk="0" hangingPunct="1">
                        <a:lnSpc>
                          <a:spcPct val="115000"/>
                        </a:lnSpc>
                        <a:spcBef>
                          <a:spcPts val="0"/>
                        </a:spcBef>
                        <a:spcAft>
                          <a:spcPts val="0"/>
                        </a:spcAft>
                        <a:buClrTx/>
                        <a:buSzTx/>
                        <a:buFontTx/>
                        <a:buNone/>
                        <a:tabLst/>
                        <a:defRPr/>
                      </a:pPr>
                      <a:r>
                        <a:rPr lang="en-US" sz="1400" kern="1200" dirty="0" smtClean="0">
                          <a:solidFill>
                            <a:schemeClr val="dk1"/>
                          </a:solidFill>
                          <a:effectLst/>
                          <a:latin typeface="+mn-lt"/>
                          <a:ea typeface="+mn-ea"/>
                          <a:cs typeface="+mn-cs"/>
                        </a:rPr>
                        <a:t>10.98</a:t>
                      </a:r>
                    </a:p>
                  </a:txBody>
                  <a:tcPr marL="68580" marR="68580" marT="0" marB="0"/>
                </a:tc>
                <a:tc>
                  <a:txBody>
                    <a:bodyPr/>
                    <a:lstStyle/>
                    <a:p>
                      <a:pPr marL="0" marR="0" indent="0" algn="l" defTabSz="457200" rtl="0" eaLnBrk="1" fontAlgn="auto" latinLnBrk="0" hangingPunct="1">
                        <a:lnSpc>
                          <a:spcPct val="115000"/>
                        </a:lnSpc>
                        <a:spcBef>
                          <a:spcPts val="0"/>
                        </a:spcBef>
                        <a:spcAft>
                          <a:spcPts val="0"/>
                        </a:spcAft>
                        <a:buClrTx/>
                        <a:buSzTx/>
                        <a:buFontTx/>
                        <a:buNone/>
                        <a:tabLst/>
                        <a:defRPr/>
                      </a:pPr>
                      <a:r>
                        <a:rPr lang="en-US" sz="1400" kern="1200" dirty="0" smtClean="0">
                          <a:solidFill>
                            <a:schemeClr val="dk1"/>
                          </a:solidFill>
                          <a:effectLst/>
                          <a:latin typeface="+mn-lt"/>
                          <a:ea typeface="+mn-ea"/>
                          <a:cs typeface="+mn-cs"/>
                        </a:rPr>
                        <a:t>11.03</a:t>
                      </a:r>
                    </a:p>
                  </a:txBody>
                  <a:tcPr marL="68580" marR="68580" marT="0" marB="0"/>
                </a:tc>
                <a:tc>
                  <a:txBody>
                    <a:bodyPr/>
                    <a:lstStyle/>
                    <a:p>
                      <a:pPr marL="0" algn="l" defTabSz="457200" rtl="0" eaLnBrk="1" latinLnBrk="0" hangingPunct="1">
                        <a:lnSpc>
                          <a:spcPct val="115000"/>
                        </a:lnSpc>
                        <a:spcAft>
                          <a:spcPts val="0"/>
                        </a:spcAft>
                      </a:pPr>
                      <a:r>
                        <a:rPr lang="en-US" sz="1400" kern="1200" dirty="0" smtClean="0">
                          <a:solidFill>
                            <a:schemeClr val="dk1"/>
                          </a:solidFill>
                          <a:effectLst/>
                          <a:latin typeface="+mn-lt"/>
                          <a:ea typeface="+mn-ea"/>
                          <a:cs typeface="+mn-cs"/>
                        </a:rPr>
                        <a:t>200,000</a:t>
                      </a:r>
                      <a:endParaRPr lang="en-US" sz="1400" kern="1200" dirty="0">
                        <a:solidFill>
                          <a:schemeClr val="dk1"/>
                        </a:solidFill>
                        <a:effectLst/>
                        <a:latin typeface="+mn-lt"/>
                        <a:ea typeface="+mn-ea"/>
                        <a:cs typeface="+mn-cs"/>
                      </a:endParaRPr>
                    </a:p>
                  </a:txBody>
                  <a:tcPr marL="68580" marR="68580" marT="0" marB="0"/>
                </a:tc>
                <a:tc>
                  <a:txBody>
                    <a:bodyPr/>
                    <a:lstStyle/>
                    <a:p>
                      <a:pPr>
                        <a:lnSpc>
                          <a:spcPct val="115000"/>
                        </a:lnSpc>
                        <a:spcAft>
                          <a:spcPts val="0"/>
                        </a:spcAft>
                      </a:pPr>
                      <a:r>
                        <a:rPr lang="en-US" sz="1400" b="1" kern="1200" dirty="0" smtClean="0">
                          <a:solidFill>
                            <a:schemeClr val="lt1"/>
                          </a:solidFill>
                          <a:effectLst/>
                          <a:latin typeface="Calibri"/>
                          <a:ea typeface="新細明體"/>
                          <a:cs typeface="Times New Roman"/>
                        </a:rPr>
                        <a:t>GS</a:t>
                      </a:r>
                      <a:endParaRPr lang="en-US" sz="1400" b="1" kern="1200" dirty="0">
                        <a:solidFill>
                          <a:schemeClr val="lt1"/>
                        </a:solidFill>
                        <a:effectLst/>
                        <a:latin typeface="Calibri"/>
                        <a:ea typeface="新細明體"/>
                        <a:cs typeface="Times New Roman"/>
                      </a:endParaRPr>
                    </a:p>
                  </a:txBody>
                  <a:tcPr marL="68580" marR="68580" marT="0" marB="0">
                    <a:solidFill>
                      <a:schemeClr val="accent1"/>
                    </a:solidFill>
                  </a:tcPr>
                </a:tc>
              </a:tr>
            </a:tbl>
          </a:graphicData>
        </a:graphic>
      </p:graphicFrame>
      <p:grpSp>
        <p:nvGrpSpPr>
          <p:cNvPr id="6" name="Group 5"/>
          <p:cNvGrpSpPr/>
          <p:nvPr/>
        </p:nvGrpSpPr>
        <p:grpSpPr>
          <a:xfrm>
            <a:off x="3273932" y="2564904"/>
            <a:ext cx="2234172" cy="1440160"/>
            <a:chOff x="5434172" y="3068960"/>
            <a:chExt cx="2234172" cy="1440160"/>
          </a:xfrm>
        </p:grpSpPr>
        <p:sp>
          <p:nvSpPr>
            <p:cNvPr id="9" name="Flowchart: Magnetic Disk 8"/>
            <p:cNvSpPr/>
            <p:nvPr/>
          </p:nvSpPr>
          <p:spPr bwMode="auto">
            <a:xfrm>
              <a:off x="5434172" y="3068960"/>
              <a:ext cx="2234172" cy="1440160"/>
            </a:xfrm>
            <a:prstGeom prst="flowChartMagneticDisk">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r>
                <a:rPr kumimoji="0" lang="en-US" sz="1400" b="0" i="0" u="none" strike="noStrike" cap="none" normalizeH="0" baseline="0" dirty="0" smtClean="0">
                  <a:ln>
                    <a:noFill/>
                  </a:ln>
                  <a:solidFill>
                    <a:srgbClr val="000000"/>
                  </a:solidFill>
                  <a:effectLst/>
                  <a:latin typeface="Arial" charset="0"/>
                  <a:ea typeface="ＭＳ Ｐゴシック" charset="0"/>
                  <a:cs typeface="ＭＳ Ｐゴシック" charset="0"/>
                </a:rPr>
                <a:t>Sell 10,000,000 </a:t>
              </a:r>
              <a:r>
                <a:rPr lang="en-US" sz="1400" dirty="0">
                  <a:solidFill>
                    <a:srgbClr val="000000"/>
                  </a:solidFill>
                </a:rPr>
                <a:t>@ 11.01</a:t>
              </a:r>
              <a:br>
                <a:rPr lang="en-US" sz="1400" dirty="0">
                  <a:solidFill>
                    <a:srgbClr val="000000"/>
                  </a:solidFill>
                </a:rPr>
              </a:br>
              <a:r>
                <a:rPr lang="en-US" sz="1400" dirty="0">
                  <a:solidFill>
                    <a:srgbClr val="000000"/>
                  </a:solidFill>
                </a:rPr>
                <a:t>Sell 10,000,000 @ </a:t>
              </a:r>
              <a:r>
                <a:rPr lang="en-US" sz="1400" dirty="0" smtClean="0">
                  <a:solidFill>
                    <a:srgbClr val="000000"/>
                  </a:solidFill>
                </a:rPr>
                <a:t>11.02</a:t>
              </a:r>
              <a:endParaRPr lang="en-US" sz="1400" dirty="0">
                <a:solidFill>
                  <a:srgbClr val="000000"/>
                </a:solidFill>
              </a:endParaRPr>
            </a:p>
            <a:p>
              <a:r>
                <a:rPr lang="en-US" sz="1400" dirty="0">
                  <a:solidFill>
                    <a:srgbClr val="000000"/>
                  </a:solidFill>
                </a:rPr>
                <a:t>Sell 10,000,000 @ </a:t>
              </a:r>
              <a:r>
                <a:rPr lang="en-US" sz="1400" dirty="0" smtClean="0">
                  <a:solidFill>
                    <a:srgbClr val="000000"/>
                  </a:solidFill>
                </a:rPr>
                <a:t>11.03</a:t>
              </a:r>
              <a:endParaRPr lang="en-US" sz="1400" dirty="0">
                <a:solidFill>
                  <a:srgbClr val="000000"/>
                </a:solidFill>
              </a:endParaRPr>
            </a:p>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sp>
          <p:nvSpPr>
            <p:cNvPr id="4" name="TextBox 3"/>
            <p:cNvSpPr txBox="1"/>
            <p:nvPr/>
          </p:nvSpPr>
          <p:spPr>
            <a:xfrm>
              <a:off x="5695942" y="3068960"/>
              <a:ext cx="1828386" cy="461665"/>
            </a:xfrm>
            <a:prstGeom prst="rect">
              <a:avLst/>
            </a:prstGeom>
            <a:noFill/>
          </p:spPr>
          <p:txBody>
            <a:bodyPr wrap="none" rtlCol="0">
              <a:spAutoFit/>
            </a:bodyPr>
            <a:lstStyle/>
            <a:p>
              <a:r>
                <a:rPr lang="en-US" dirty="0" smtClean="0"/>
                <a:t>Stealth Algo</a:t>
              </a:r>
              <a:endParaRPr lang="en-US" dirty="0"/>
            </a:p>
          </p:txBody>
        </p:sp>
      </p:grpSp>
      <p:sp>
        <p:nvSpPr>
          <p:cNvPr id="8" name="Up-Down Arrow 7"/>
          <p:cNvSpPr/>
          <p:nvPr/>
        </p:nvSpPr>
        <p:spPr bwMode="auto">
          <a:xfrm>
            <a:off x="4283968" y="4077072"/>
            <a:ext cx="251066" cy="720080"/>
          </a:xfrm>
          <a:prstGeom prst="upDown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13" name="TextBox 12"/>
          <p:cNvSpPr txBox="1"/>
          <p:nvPr/>
        </p:nvSpPr>
        <p:spPr>
          <a:xfrm>
            <a:off x="4860032" y="4242574"/>
            <a:ext cx="3240360" cy="338554"/>
          </a:xfrm>
          <a:prstGeom prst="rect">
            <a:avLst/>
          </a:prstGeom>
          <a:noFill/>
        </p:spPr>
        <p:txBody>
          <a:bodyPr wrap="square" rtlCol="0">
            <a:spAutoFit/>
          </a:bodyPr>
          <a:lstStyle/>
          <a:p>
            <a:r>
              <a:rPr lang="en-US" sz="1600" b="1" dirty="0" smtClean="0">
                <a:solidFill>
                  <a:srgbClr val="0070C0"/>
                </a:solidFill>
              </a:rPr>
              <a:t>No Action ! </a:t>
            </a:r>
            <a:r>
              <a:rPr lang="en-US" sz="1600" dirty="0" smtClean="0">
                <a:solidFill>
                  <a:srgbClr val="0070C0"/>
                </a:solidFill>
              </a:rPr>
              <a:t>(Best Bid 11 &lt; 11.01)</a:t>
            </a:r>
            <a:endParaRPr lang="en-US" sz="1600" dirty="0">
              <a:solidFill>
                <a:srgbClr val="0070C0"/>
              </a:solidFill>
            </a:endParaRPr>
          </a:p>
        </p:txBody>
      </p:sp>
    </p:spTree>
    <p:extLst>
      <p:ext uri="{BB962C8B-B14F-4D97-AF65-F5344CB8AC3E}">
        <p14:creationId xmlns:p14="http://schemas.microsoft.com/office/powerpoint/2010/main" val="3841903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P spid="13"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36</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Algo - Stealth</a:t>
            </a:r>
          </a:p>
        </p:txBody>
      </p:sp>
      <p:sp>
        <p:nvSpPr>
          <p:cNvPr id="10" name="TextBox 9"/>
          <p:cNvSpPr txBox="1"/>
          <p:nvPr/>
        </p:nvSpPr>
        <p:spPr>
          <a:xfrm>
            <a:off x="4572000" y="3284984"/>
            <a:ext cx="4396525" cy="338554"/>
          </a:xfrm>
          <a:prstGeom prst="rect">
            <a:avLst/>
          </a:prstGeom>
          <a:noFill/>
        </p:spPr>
        <p:txBody>
          <a:bodyPr wrap="none" rtlCol="0">
            <a:spAutoFit/>
          </a:bodyPr>
          <a:lstStyle/>
          <a:p>
            <a:r>
              <a:rPr lang="en-US" sz="1600" b="1" dirty="0" smtClean="0">
                <a:solidFill>
                  <a:srgbClr val="0070C0"/>
                </a:solidFill>
              </a:rPr>
              <a:t>Immediately hit </a:t>
            </a:r>
            <a:r>
              <a:rPr lang="en-US" sz="1600" dirty="0" smtClean="0">
                <a:solidFill>
                  <a:srgbClr val="0070C0"/>
                </a:solidFill>
              </a:rPr>
              <a:t>the bid with </a:t>
            </a:r>
            <a:r>
              <a:rPr lang="en-US" sz="1600" b="1" u="sng" dirty="0" smtClean="0">
                <a:solidFill>
                  <a:srgbClr val="00B050"/>
                </a:solidFill>
              </a:rPr>
              <a:t>297,000</a:t>
            </a:r>
            <a:r>
              <a:rPr lang="en-US" sz="1600" b="1" u="sng" dirty="0" smtClean="0">
                <a:solidFill>
                  <a:srgbClr val="0070C0"/>
                </a:solidFill>
              </a:rPr>
              <a:t> @ 11.01</a:t>
            </a:r>
            <a:endParaRPr lang="en-US" sz="1600" b="1" u="sng" dirty="0">
              <a:solidFill>
                <a:srgbClr val="0070C0"/>
              </a:solidFill>
            </a:endParaRPr>
          </a:p>
        </p:txBody>
      </p:sp>
      <p:graphicFrame>
        <p:nvGraphicFramePr>
          <p:cNvPr id="12" name="Table 11"/>
          <p:cNvGraphicFramePr>
            <a:graphicFrameLocks noGrp="1"/>
          </p:cNvGraphicFramePr>
          <p:nvPr>
            <p:extLst>
              <p:ext uri="{D42A27DB-BD31-4B8C-83A1-F6EECF244321}">
                <p14:modId xmlns:p14="http://schemas.microsoft.com/office/powerpoint/2010/main" val="1906618790"/>
              </p:ext>
            </p:extLst>
          </p:nvPr>
        </p:nvGraphicFramePr>
        <p:xfrm>
          <a:off x="539552" y="3933056"/>
          <a:ext cx="7776864" cy="1050053"/>
        </p:xfrm>
        <a:graphic>
          <a:graphicData uri="http://schemas.openxmlformats.org/drawingml/2006/table">
            <a:tbl>
              <a:tblPr firstRow="1" firstCol="1" bandRow="1">
                <a:tableStyleId>{5C22544A-7EE6-4342-B048-85BDC9FD1C3A}</a:tableStyleId>
              </a:tblPr>
              <a:tblGrid>
                <a:gridCol w="1800200"/>
                <a:gridCol w="1296144"/>
                <a:gridCol w="761229"/>
                <a:gridCol w="757980"/>
                <a:gridCol w="1325108"/>
                <a:gridCol w="1836203"/>
              </a:tblGrid>
              <a:tr h="288032">
                <a:tc>
                  <a:txBody>
                    <a:bodyPr/>
                    <a:lstStyle/>
                    <a:p>
                      <a:pPr algn="r">
                        <a:lnSpc>
                          <a:spcPct val="115000"/>
                        </a:lnSpc>
                        <a:spcAft>
                          <a:spcPts val="0"/>
                        </a:spcAft>
                      </a:pPr>
                      <a:r>
                        <a:rPr lang="en-US" sz="1400" b="1" u="sng" kern="1200" dirty="0" smtClean="0">
                          <a:solidFill>
                            <a:schemeClr val="lt1"/>
                          </a:solidFill>
                          <a:effectLst/>
                          <a:latin typeface="+mn-lt"/>
                          <a:ea typeface="+mn-ea"/>
                          <a:cs typeface="+mn-cs"/>
                        </a:rPr>
                        <a:t>Broker Queue</a:t>
                      </a:r>
                      <a:endParaRPr lang="en-US" sz="1400" b="1" u="sng" kern="1200" dirty="0">
                        <a:solidFill>
                          <a:schemeClr val="lt1"/>
                        </a:solidFill>
                        <a:effectLst/>
                        <a:latin typeface="+mn-lt"/>
                        <a:ea typeface="+mn-ea"/>
                        <a:cs typeface="+mn-cs"/>
                      </a:endParaRPr>
                    </a:p>
                  </a:txBody>
                  <a:tcPr marL="68580" marR="68580" marT="0" marB="0"/>
                </a:tc>
                <a:tc>
                  <a:txBody>
                    <a:bodyPr/>
                    <a:lstStyle/>
                    <a:p>
                      <a:pPr algn="r">
                        <a:lnSpc>
                          <a:spcPct val="115000"/>
                        </a:lnSpc>
                        <a:spcAft>
                          <a:spcPts val="0"/>
                        </a:spcAft>
                      </a:pPr>
                      <a:r>
                        <a:rPr lang="en-US" sz="1400" b="1" u="sng" kern="1200" dirty="0">
                          <a:solidFill>
                            <a:schemeClr val="lt1"/>
                          </a:solidFill>
                          <a:effectLst/>
                          <a:latin typeface="+mn-lt"/>
                          <a:ea typeface="+mn-ea"/>
                          <a:cs typeface="+mn-cs"/>
                        </a:rPr>
                        <a:t>Size</a:t>
                      </a:r>
                    </a:p>
                  </a:txBody>
                  <a:tcPr marL="68580" marR="68580" marT="0" marB="0"/>
                </a:tc>
                <a:tc>
                  <a:txBody>
                    <a:bodyPr/>
                    <a:lstStyle/>
                    <a:p>
                      <a:pPr>
                        <a:lnSpc>
                          <a:spcPct val="115000"/>
                        </a:lnSpc>
                        <a:spcAft>
                          <a:spcPts val="0"/>
                        </a:spcAft>
                      </a:pPr>
                      <a:r>
                        <a:rPr lang="en-US" sz="1400" b="1" u="sng" kern="1200" dirty="0">
                          <a:solidFill>
                            <a:schemeClr val="lt1"/>
                          </a:solidFill>
                          <a:effectLst/>
                          <a:latin typeface="+mn-lt"/>
                          <a:ea typeface="+mn-ea"/>
                          <a:cs typeface="+mn-cs"/>
                        </a:rPr>
                        <a:t>Bid</a:t>
                      </a:r>
                    </a:p>
                  </a:txBody>
                  <a:tcPr marL="68580" marR="68580" marT="0" marB="0"/>
                </a:tc>
                <a:tc>
                  <a:txBody>
                    <a:bodyPr/>
                    <a:lstStyle/>
                    <a:p>
                      <a:pPr>
                        <a:lnSpc>
                          <a:spcPct val="115000"/>
                        </a:lnSpc>
                        <a:spcAft>
                          <a:spcPts val="0"/>
                        </a:spcAft>
                      </a:pPr>
                      <a:r>
                        <a:rPr lang="en-US" sz="1400" b="1" u="sng" kern="1200" dirty="0">
                          <a:solidFill>
                            <a:schemeClr val="lt1"/>
                          </a:solidFill>
                          <a:effectLst/>
                          <a:latin typeface="+mn-lt"/>
                          <a:ea typeface="+mn-ea"/>
                          <a:cs typeface="+mn-cs"/>
                        </a:rPr>
                        <a:t>Ask</a:t>
                      </a:r>
                    </a:p>
                  </a:txBody>
                  <a:tcPr marL="68580" marR="68580" marT="0" marB="0"/>
                </a:tc>
                <a:tc>
                  <a:txBody>
                    <a:bodyPr/>
                    <a:lstStyle/>
                    <a:p>
                      <a:pPr>
                        <a:lnSpc>
                          <a:spcPct val="115000"/>
                        </a:lnSpc>
                        <a:spcAft>
                          <a:spcPts val="0"/>
                        </a:spcAft>
                      </a:pPr>
                      <a:r>
                        <a:rPr lang="en-US" sz="1400" b="1" u="sng" kern="1200" dirty="0">
                          <a:solidFill>
                            <a:schemeClr val="lt1"/>
                          </a:solidFill>
                          <a:effectLst/>
                          <a:latin typeface="+mn-lt"/>
                          <a:ea typeface="+mn-ea"/>
                          <a:cs typeface="+mn-cs"/>
                        </a:rPr>
                        <a:t>Size</a:t>
                      </a:r>
                    </a:p>
                  </a:txBody>
                  <a:tcPr marL="68580" marR="68580" marT="0" marB="0"/>
                </a:tc>
                <a:tc>
                  <a:txBody>
                    <a:bodyPr/>
                    <a:lstStyle/>
                    <a:p>
                      <a:pPr marL="0" marR="0" indent="0" algn="l" defTabSz="457200" rtl="0" eaLnBrk="1" fontAlgn="auto" latinLnBrk="0" hangingPunct="1">
                        <a:lnSpc>
                          <a:spcPct val="115000"/>
                        </a:lnSpc>
                        <a:spcBef>
                          <a:spcPts val="0"/>
                        </a:spcBef>
                        <a:spcAft>
                          <a:spcPts val="0"/>
                        </a:spcAft>
                        <a:buClrTx/>
                        <a:buSzTx/>
                        <a:buFontTx/>
                        <a:buNone/>
                        <a:tabLst/>
                        <a:defRPr/>
                      </a:pPr>
                      <a:r>
                        <a:rPr lang="en-US" sz="1400" b="1" u="sng" kern="1200" dirty="0" smtClean="0">
                          <a:solidFill>
                            <a:schemeClr val="lt1"/>
                          </a:solidFill>
                          <a:effectLst/>
                          <a:latin typeface="+mn-lt"/>
                          <a:ea typeface="+mn-ea"/>
                          <a:cs typeface="+mn-cs"/>
                        </a:rPr>
                        <a:t>Broker Queue</a:t>
                      </a:r>
                      <a:endParaRPr lang="en-US" sz="1400" b="1" u="sng" kern="1200" dirty="0">
                        <a:solidFill>
                          <a:schemeClr val="lt1"/>
                        </a:solidFill>
                        <a:effectLst/>
                        <a:latin typeface="+mn-lt"/>
                        <a:ea typeface="+mn-ea"/>
                        <a:cs typeface="+mn-cs"/>
                      </a:endParaRPr>
                    </a:p>
                  </a:txBody>
                  <a:tcPr marL="68580" marR="68580" marT="0" marB="0"/>
                </a:tc>
              </a:tr>
              <a:tr h="257965">
                <a:tc>
                  <a:txBody>
                    <a:bodyPr/>
                    <a:lstStyle/>
                    <a:p>
                      <a:pPr marL="0" marR="0" indent="0" algn="r" defTabSz="457200" rtl="0" eaLnBrk="1" fontAlgn="auto" latinLnBrk="0" hangingPunct="1">
                        <a:lnSpc>
                          <a:spcPct val="115000"/>
                        </a:lnSpc>
                        <a:spcBef>
                          <a:spcPts val="0"/>
                        </a:spcBef>
                        <a:spcAft>
                          <a:spcPts val="0"/>
                        </a:spcAft>
                        <a:buClrTx/>
                        <a:buSzTx/>
                        <a:buFontTx/>
                        <a:buNone/>
                        <a:tabLst/>
                        <a:defRPr/>
                      </a:pPr>
                      <a:r>
                        <a:rPr lang="en-US" sz="1400" b="1" kern="1200" dirty="0" smtClean="0">
                          <a:solidFill>
                            <a:schemeClr val="lt1"/>
                          </a:solidFill>
                          <a:effectLst/>
                          <a:latin typeface="Calibri"/>
                          <a:ea typeface="新細明體"/>
                          <a:cs typeface="Times New Roman"/>
                        </a:rPr>
                        <a:t>MS MQ</a:t>
                      </a:r>
                    </a:p>
                  </a:txBody>
                  <a:tcPr marL="68580" marR="68580" marT="0" marB="0"/>
                </a:tc>
                <a:tc>
                  <a:txBody>
                    <a:bodyPr/>
                    <a:lstStyle/>
                    <a:p>
                      <a:pPr algn="r">
                        <a:lnSpc>
                          <a:spcPct val="115000"/>
                        </a:lnSpc>
                        <a:spcAft>
                          <a:spcPts val="0"/>
                        </a:spcAft>
                      </a:pPr>
                      <a:r>
                        <a:rPr lang="en-US" sz="1400" dirty="0" smtClean="0">
                          <a:effectLst/>
                        </a:rPr>
                        <a:t>300,000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smtClean="0">
                          <a:effectLst/>
                        </a:rPr>
                        <a:t>11.01</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smtClean="0">
                          <a:effectLst/>
                        </a:rPr>
                        <a:t>11.02</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kern="1200" dirty="0" smtClean="0">
                          <a:solidFill>
                            <a:schemeClr val="dk1"/>
                          </a:solidFill>
                          <a:effectLst/>
                          <a:latin typeface="+mn-lt"/>
                          <a:ea typeface="+mn-ea"/>
                          <a:cs typeface="+mn-cs"/>
                        </a:rPr>
                        <a:t>500,000</a:t>
                      </a:r>
                      <a:endParaRPr lang="en-US" sz="1400" kern="1200" dirty="0">
                        <a:solidFill>
                          <a:schemeClr val="dk1"/>
                        </a:solidFill>
                        <a:effectLst/>
                        <a:latin typeface="+mn-lt"/>
                        <a:ea typeface="+mn-ea"/>
                        <a:cs typeface="+mn-cs"/>
                      </a:endParaRPr>
                    </a:p>
                  </a:txBody>
                  <a:tcPr marL="68580" marR="68580" marT="0" marB="0"/>
                </a:tc>
                <a:tc>
                  <a:txBody>
                    <a:bodyPr/>
                    <a:lstStyle/>
                    <a:p>
                      <a:pPr>
                        <a:lnSpc>
                          <a:spcPct val="115000"/>
                        </a:lnSpc>
                        <a:spcAft>
                          <a:spcPts val="0"/>
                        </a:spcAft>
                      </a:pPr>
                      <a:r>
                        <a:rPr lang="en-US" sz="1400" b="1" kern="1200" dirty="0" smtClean="0">
                          <a:solidFill>
                            <a:schemeClr val="lt1"/>
                          </a:solidFill>
                          <a:effectLst/>
                          <a:latin typeface="Calibri"/>
                          <a:ea typeface="新細明體"/>
                          <a:cs typeface="Times New Roman"/>
                        </a:rPr>
                        <a:t>MS </a:t>
                      </a:r>
                      <a:r>
                        <a:rPr lang="en-US" sz="1400" b="1" kern="1200" dirty="0" err="1" smtClean="0">
                          <a:solidFill>
                            <a:schemeClr val="lt1"/>
                          </a:solidFill>
                          <a:effectLst/>
                          <a:latin typeface="Calibri"/>
                          <a:ea typeface="新細明體"/>
                          <a:cs typeface="Times New Roman"/>
                        </a:rPr>
                        <a:t>MS</a:t>
                      </a:r>
                      <a:endParaRPr lang="en-US" sz="1400" b="1" kern="1200" dirty="0">
                        <a:solidFill>
                          <a:schemeClr val="lt1"/>
                        </a:solidFill>
                        <a:effectLst/>
                        <a:latin typeface="Calibri"/>
                        <a:ea typeface="新細明體"/>
                        <a:cs typeface="Times New Roman"/>
                      </a:endParaRPr>
                    </a:p>
                  </a:txBody>
                  <a:tcPr marL="68580" marR="68580" marT="0" marB="0">
                    <a:solidFill>
                      <a:schemeClr val="accent1"/>
                    </a:solidFill>
                  </a:tcPr>
                </a:tc>
              </a:tr>
              <a:tr h="246091">
                <a:tc>
                  <a:txBody>
                    <a:bodyPr/>
                    <a:lstStyle/>
                    <a:p>
                      <a:pPr marL="0" marR="0" indent="0" algn="r" defTabSz="457200" rtl="0" eaLnBrk="1" fontAlgn="auto" latinLnBrk="0" hangingPunct="1">
                        <a:lnSpc>
                          <a:spcPct val="115000"/>
                        </a:lnSpc>
                        <a:spcBef>
                          <a:spcPts val="0"/>
                        </a:spcBef>
                        <a:spcAft>
                          <a:spcPts val="0"/>
                        </a:spcAft>
                        <a:buClrTx/>
                        <a:buSzTx/>
                        <a:buFontTx/>
                        <a:buNone/>
                        <a:tabLst/>
                        <a:defRPr/>
                      </a:pPr>
                      <a:r>
                        <a:rPr lang="en-US" sz="1400" dirty="0" smtClean="0">
                          <a:effectLst/>
                          <a:latin typeface="Calibri"/>
                          <a:ea typeface="新細明體"/>
                          <a:cs typeface="Times New Roman"/>
                        </a:rPr>
                        <a:t>GS CS DB MS </a:t>
                      </a:r>
                      <a:r>
                        <a:rPr lang="en-US" sz="1400" dirty="0" err="1" smtClean="0">
                          <a:effectLst/>
                          <a:latin typeface="Calibri"/>
                          <a:ea typeface="新細明體"/>
                          <a:cs typeface="Times New Roman"/>
                        </a:rPr>
                        <a:t>MS</a:t>
                      </a:r>
                      <a:r>
                        <a:rPr lang="en-US" sz="1400" dirty="0" smtClean="0">
                          <a:effectLst/>
                          <a:latin typeface="Calibri"/>
                          <a:ea typeface="新細明體"/>
                          <a:cs typeface="Times New Roman"/>
                        </a:rPr>
                        <a:t> GS</a:t>
                      </a:r>
                    </a:p>
                  </a:txBody>
                  <a:tcPr marL="68580" marR="68580" marT="0" marB="0"/>
                </a:tc>
                <a:tc>
                  <a:txBody>
                    <a:bodyPr/>
                    <a:lstStyle/>
                    <a:p>
                      <a:pPr marL="0" algn="r" defTabSz="457200" rtl="0" eaLnBrk="1" latinLnBrk="0" hangingPunct="1">
                        <a:lnSpc>
                          <a:spcPct val="115000"/>
                        </a:lnSpc>
                        <a:spcAft>
                          <a:spcPts val="0"/>
                        </a:spcAft>
                      </a:pPr>
                      <a:r>
                        <a:rPr lang="en-US" sz="1400" kern="1200" dirty="0" smtClean="0">
                          <a:solidFill>
                            <a:schemeClr val="dk1"/>
                          </a:solidFill>
                          <a:effectLst/>
                          <a:latin typeface="+mn-lt"/>
                          <a:ea typeface="+mn-ea"/>
                          <a:cs typeface="+mn-cs"/>
                        </a:rPr>
                        <a:t>300,000</a:t>
                      </a:r>
                      <a:endParaRPr lang="en-US" sz="1400" kern="1200" dirty="0">
                        <a:solidFill>
                          <a:schemeClr val="dk1"/>
                        </a:solidFill>
                        <a:effectLst/>
                        <a:latin typeface="+mn-lt"/>
                        <a:ea typeface="+mn-ea"/>
                        <a:cs typeface="+mn-cs"/>
                      </a:endParaRPr>
                    </a:p>
                  </a:txBody>
                  <a:tcPr marL="68580" marR="68580" marT="0" marB="0"/>
                </a:tc>
                <a:tc>
                  <a:txBody>
                    <a:bodyPr/>
                    <a:lstStyle/>
                    <a:p>
                      <a:pPr marL="0" algn="l" defTabSz="457200" rtl="0" eaLnBrk="1" latinLnBrk="0" hangingPunct="1">
                        <a:lnSpc>
                          <a:spcPct val="115000"/>
                        </a:lnSpc>
                        <a:spcAft>
                          <a:spcPts val="0"/>
                        </a:spcAft>
                      </a:pPr>
                      <a:r>
                        <a:rPr lang="en-US" sz="1400" kern="1200" dirty="0" smtClean="0">
                          <a:solidFill>
                            <a:schemeClr val="dk1"/>
                          </a:solidFill>
                          <a:effectLst/>
                          <a:latin typeface="+mn-lt"/>
                          <a:ea typeface="+mn-ea"/>
                          <a:cs typeface="+mn-cs"/>
                        </a:rPr>
                        <a:t>11</a:t>
                      </a:r>
                      <a:endParaRPr lang="en-US" sz="1400" kern="1200" dirty="0">
                        <a:solidFill>
                          <a:schemeClr val="dk1"/>
                        </a:solidFill>
                        <a:effectLst/>
                        <a:latin typeface="+mn-lt"/>
                        <a:ea typeface="+mn-ea"/>
                        <a:cs typeface="+mn-cs"/>
                      </a:endParaRPr>
                    </a:p>
                  </a:txBody>
                  <a:tcPr marL="68580" marR="68580" marT="0" marB="0"/>
                </a:tc>
                <a:tc>
                  <a:txBody>
                    <a:bodyPr/>
                    <a:lstStyle/>
                    <a:p>
                      <a:pPr marL="0" algn="l" defTabSz="457200" rtl="0" eaLnBrk="1" latinLnBrk="0" hangingPunct="1">
                        <a:lnSpc>
                          <a:spcPct val="115000"/>
                        </a:lnSpc>
                        <a:spcAft>
                          <a:spcPts val="0"/>
                        </a:spcAft>
                      </a:pPr>
                      <a:r>
                        <a:rPr lang="en-US" sz="1400" kern="1200" dirty="0" smtClean="0">
                          <a:solidFill>
                            <a:schemeClr val="dk1"/>
                          </a:solidFill>
                          <a:effectLst/>
                          <a:latin typeface="+mn-lt"/>
                          <a:ea typeface="+mn-ea"/>
                          <a:cs typeface="+mn-cs"/>
                        </a:rPr>
                        <a:t>11.03</a:t>
                      </a:r>
                      <a:endParaRPr lang="en-US" sz="1400" kern="1200" dirty="0">
                        <a:solidFill>
                          <a:schemeClr val="dk1"/>
                        </a:solidFill>
                        <a:effectLst/>
                        <a:latin typeface="+mn-lt"/>
                        <a:ea typeface="+mn-ea"/>
                        <a:cs typeface="+mn-cs"/>
                      </a:endParaRPr>
                    </a:p>
                  </a:txBody>
                  <a:tcPr marL="68580" marR="68580" marT="0" marB="0"/>
                </a:tc>
                <a:tc>
                  <a:txBody>
                    <a:bodyPr/>
                    <a:lstStyle/>
                    <a:p>
                      <a:pPr marL="0" algn="l" defTabSz="457200" rtl="0" eaLnBrk="1" latinLnBrk="0" hangingPunct="1">
                        <a:lnSpc>
                          <a:spcPct val="115000"/>
                        </a:lnSpc>
                        <a:spcAft>
                          <a:spcPts val="0"/>
                        </a:spcAft>
                      </a:pPr>
                      <a:r>
                        <a:rPr lang="en-US" sz="1400" kern="1200" dirty="0" smtClean="0">
                          <a:solidFill>
                            <a:schemeClr val="dk1"/>
                          </a:solidFill>
                          <a:effectLst/>
                          <a:latin typeface="+mn-lt"/>
                          <a:ea typeface="+mn-ea"/>
                          <a:cs typeface="+mn-cs"/>
                        </a:rPr>
                        <a:t>200,000</a:t>
                      </a:r>
                      <a:endParaRPr lang="en-US" sz="1400" kern="1200" dirty="0">
                        <a:solidFill>
                          <a:schemeClr val="dk1"/>
                        </a:solidFill>
                        <a:effectLst/>
                        <a:latin typeface="+mn-lt"/>
                        <a:ea typeface="+mn-ea"/>
                        <a:cs typeface="+mn-cs"/>
                      </a:endParaRPr>
                    </a:p>
                  </a:txBody>
                  <a:tcPr marL="68580" marR="68580" marT="0" marB="0"/>
                </a:tc>
                <a:tc>
                  <a:txBody>
                    <a:bodyPr/>
                    <a:lstStyle/>
                    <a:p>
                      <a:pPr marL="0" marR="0" indent="0" algn="l" defTabSz="457200" rtl="0" eaLnBrk="1" fontAlgn="auto" latinLnBrk="0" hangingPunct="1">
                        <a:lnSpc>
                          <a:spcPct val="115000"/>
                        </a:lnSpc>
                        <a:spcBef>
                          <a:spcPts val="0"/>
                        </a:spcBef>
                        <a:spcAft>
                          <a:spcPts val="0"/>
                        </a:spcAft>
                        <a:buClrTx/>
                        <a:buSzTx/>
                        <a:buFontTx/>
                        <a:buNone/>
                        <a:tabLst/>
                        <a:defRPr/>
                      </a:pPr>
                      <a:r>
                        <a:rPr lang="en-US" sz="1400" b="1" kern="1200" dirty="0" smtClean="0">
                          <a:solidFill>
                            <a:schemeClr val="lt1"/>
                          </a:solidFill>
                          <a:effectLst/>
                          <a:latin typeface="Calibri"/>
                          <a:ea typeface="新細明體"/>
                          <a:cs typeface="Times New Roman"/>
                        </a:rPr>
                        <a:t>GS</a:t>
                      </a:r>
                    </a:p>
                  </a:txBody>
                  <a:tcPr marL="68580" marR="68580" marT="0" marB="0">
                    <a:solidFill>
                      <a:schemeClr val="accent1"/>
                    </a:solidFill>
                  </a:tcPr>
                </a:tc>
              </a:tr>
              <a:tr h="257965">
                <a:tc>
                  <a:txBody>
                    <a:bodyPr/>
                    <a:lstStyle/>
                    <a:p>
                      <a:pPr algn="r">
                        <a:lnSpc>
                          <a:spcPct val="115000"/>
                        </a:lnSpc>
                        <a:spcAft>
                          <a:spcPts val="0"/>
                        </a:spcAft>
                      </a:pPr>
                      <a:r>
                        <a:rPr lang="en-US" sz="1400" dirty="0" smtClean="0">
                          <a:effectLst/>
                          <a:latin typeface="Calibri"/>
                          <a:ea typeface="新細明體"/>
                          <a:cs typeface="Times New Roman"/>
                        </a:rPr>
                        <a:t>MS </a:t>
                      </a:r>
                      <a:r>
                        <a:rPr lang="en-US" sz="1400" dirty="0" err="1" smtClean="0">
                          <a:effectLst/>
                          <a:latin typeface="Calibri"/>
                          <a:ea typeface="新細明體"/>
                          <a:cs typeface="Times New Roman"/>
                        </a:rPr>
                        <a:t>MS</a:t>
                      </a:r>
                      <a:r>
                        <a:rPr lang="en-US" sz="1400" dirty="0" smtClean="0">
                          <a:effectLst/>
                          <a:latin typeface="Calibri"/>
                          <a:ea typeface="新細明體"/>
                          <a:cs typeface="Times New Roman"/>
                        </a:rPr>
                        <a:t> GS CS </a:t>
                      </a:r>
                      <a:r>
                        <a:rPr lang="en-US" sz="1400" dirty="0" err="1" smtClean="0">
                          <a:effectLst/>
                          <a:latin typeface="Calibri"/>
                          <a:ea typeface="新細明體"/>
                          <a:cs typeface="Times New Roman"/>
                        </a:rPr>
                        <a:t>CS</a:t>
                      </a:r>
                      <a:r>
                        <a:rPr lang="en-US" sz="1400" dirty="0" smtClean="0">
                          <a:effectLst/>
                          <a:latin typeface="Calibri"/>
                          <a:ea typeface="新細明體"/>
                          <a:cs typeface="Times New Roman"/>
                        </a:rPr>
                        <a:t> BB</a:t>
                      </a:r>
                      <a:endParaRPr lang="en-US" sz="1400" dirty="0">
                        <a:effectLst/>
                        <a:latin typeface="Calibri"/>
                        <a:ea typeface="新細明體"/>
                        <a:cs typeface="Times New Roman"/>
                      </a:endParaRPr>
                    </a:p>
                  </a:txBody>
                  <a:tcPr marL="68580" marR="68580" marT="0" marB="0"/>
                </a:tc>
                <a:tc>
                  <a:txBody>
                    <a:bodyPr/>
                    <a:lstStyle/>
                    <a:p>
                      <a:pPr marL="0" algn="r" defTabSz="457200" rtl="0" eaLnBrk="1" latinLnBrk="0" hangingPunct="1">
                        <a:lnSpc>
                          <a:spcPct val="115000"/>
                        </a:lnSpc>
                        <a:spcAft>
                          <a:spcPts val="0"/>
                        </a:spcAft>
                      </a:pPr>
                      <a:r>
                        <a:rPr lang="en-US" sz="1400" kern="1200" dirty="0" smtClean="0">
                          <a:solidFill>
                            <a:schemeClr val="dk1"/>
                          </a:solidFill>
                          <a:effectLst/>
                          <a:latin typeface="+mn-lt"/>
                          <a:ea typeface="+mn-ea"/>
                          <a:cs typeface="+mn-cs"/>
                        </a:rPr>
                        <a:t>200,000</a:t>
                      </a:r>
                      <a:endParaRPr lang="en-US" sz="1400" kern="1200" dirty="0">
                        <a:solidFill>
                          <a:schemeClr val="dk1"/>
                        </a:solidFill>
                        <a:effectLst/>
                        <a:latin typeface="+mn-lt"/>
                        <a:ea typeface="+mn-ea"/>
                        <a:cs typeface="+mn-cs"/>
                      </a:endParaRPr>
                    </a:p>
                  </a:txBody>
                  <a:tcPr marL="68580" marR="68580" marT="0" marB="0"/>
                </a:tc>
                <a:tc>
                  <a:txBody>
                    <a:bodyPr/>
                    <a:lstStyle/>
                    <a:p>
                      <a:pPr marL="0" marR="0" indent="0" algn="l" defTabSz="457200" rtl="0" eaLnBrk="1" fontAlgn="auto" latinLnBrk="0" hangingPunct="1">
                        <a:lnSpc>
                          <a:spcPct val="115000"/>
                        </a:lnSpc>
                        <a:spcBef>
                          <a:spcPts val="0"/>
                        </a:spcBef>
                        <a:spcAft>
                          <a:spcPts val="0"/>
                        </a:spcAft>
                        <a:buClrTx/>
                        <a:buSzTx/>
                        <a:buFontTx/>
                        <a:buNone/>
                        <a:tabLst/>
                        <a:defRPr/>
                      </a:pPr>
                      <a:r>
                        <a:rPr lang="en-US" sz="1400" kern="1200" dirty="0" smtClean="0">
                          <a:solidFill>
                            <a:schemeClr val="dk1"/>
                          </a:solidFill>
                          <a:effectLst/>
                          <a:latin typeface="+mn-lt"/>
                          <a:ea typeface="+mn-ea"/>
                          <a:cs typeface="+mn-cs"/>
                        </a:rPr>
                        <a:t>10.99</a:t>
                      </a:r>
                    </a:p>
                  </a:txBody>
                  <a:tcPr marL="68580" marR="68580" marT="0" marB="0"/>
                </a:tc>
                <a:tc>
                  <a:txBody>
                    <a:bodyPr/>
                    <a:lstStyle/>
                    <a:p>
                      <a:pPr marL="0" marR="0" indent="0" algn="l" defTabSz="457200" rtl="0" eaLnBrk="1" fontAlgn="auto" latinLnBrk="0" hangingPunct="1">
                        <a:lnSpc>
                          <a:spcPct val="115000"/>
                        </a:lnSpc>
                        <a:spcBef>
                          <a:spcPts val="0"/>
                        </a:spcBef>
                        <a:spcAft>
                          <a:spcPts val="0"/>
                        </a:spcAft>
                        <a:buClrTx/>
                        <a:buSzTx/>
                        <a:buFontTx/>
                        <a:buNone/>
                        <a:tabLst/>
                        <a:defRPr/>
                      </a:pPr>
                      <a:r>
                        <a:rPr lang="en-US" sz="1400" kern="1200" dirty="0" smtClean="0">
                          <a:solidFill>
                            <a:schemeClr val="dk1"/>
                          </a:solidFill>
                          <a:effectLst/>
                          <a:latin typeface="+mn-lt"/>
                          <a:ea typeface="+mn-ea"/>
                          <a:cs typeface="+mn-cs"/>
                        </a:rPr>
                        <a:t>11.04</a:t>
                      </a:r>
                    </a:p>
                  </a:txBody>
                  <a:tcPr marL="68580" marR="68580" marT="0" marB="0"/>
                </a:tc>
                <a:tc>
                  <a:txBody>
                    <a:bodyPr/>
                    <a:lstStyle/>
                    <a:p>
                      <a:pPr marL="0" algn="l" defTabSz="457200" rtl="0" eaLnBrk="1" latinLnBrk="0" hangingPunct="1">
                        <a:lnSpc>
                          <a:spcPct val="115000"/>
                        </a:lnSpc>
                        <a:spcAft>
                          <a:spcPts val="0"/>
                        </a:spcAft>
                      </a:pPr>
                      <a:r>
                        <a:rPr lang="en-US" sz="1400" kern="1200" dirty="0" smtClean="0">
                          <a:solidFill>
                            <a:schemeClr val="dk1"/>
                          </a:solidFill>
                          <a:effectLst/>
                          <a:latin typeface="+mn-lt"/>
                          <a:ea typeface="+mn-ea"/>
                          <a:cs typeface="+mn-cs"/>
                        </a:rPr>
                        <a:t>400,000</a:t>
                      </a:r>
                      <a:endParaRPr lang="en-US" sz="1400" kern="1200" dirty="0">
                        <a:solidFill>
                          <a:schemeClr val="dk1"/>
                        </a:solidFill>
                        <a:effectLst/>
                        <a:latin typeface="+mn-lt"/>
                        <a:ea typeface="+mn-ea"/>
                        <a:cs typeface="+mn-cs"/>
                      </a:endParaRPr>
                    </a:p>
                  </a:txBody>
                  <a:tcPr marL="68580" marR="68580" marT="0" marB="0"/>
                </a:tc>
                <a:tc>
                  <a:txBody>
                    <a:bodyPr/>
                    <a:lstStyle/>
                    <a:p>
                      <a:pPr>
                        <a:lnSpc>
                          <a:spcPct val="115000"/>
                        </a:lnSpc>
                        <a:spcAft>
                          <a:spcPts val="0"/>
                        </a:spcAft>
                      </a:pPr>
                      <a:r>
                        <a:rPr lang="en-US" sz="1400" b="1" kern="1200" dirty="0" smtClean="0">
                          <a:solidFill>
                            <a:schemeClr val="lt1"/>
                          </a:solidFill>
                          <a:effectLst/>
                          <a:latin typeface="Calibri"/>
                          <a:ea typeface="新細明體"/>
                          <a:cs typeface="Times New Roman"/>
                        </a:rPr>
                        <a:t>DB MQ GS</a:t>
                      </a:r>
                      <a:endParaRPr lang="en-US" sz="1400" b="1" kern="1200" dirty="0">
                        <a:solidFill>
                          <a:schemeClr val="lt1"/>
                        </a:solidFill>
                        <a:effectLst/>
                        <a:latin typeface="Calibri"/>
                        <a:ea typeface="新細明體"/>
                        <a:cs typeface="Times New Roman"/>
                      </a:endParaRPr>
                    </a:p>
                  </a:txBody>
                  <a:tcPr marL="68580" marR="68580" marT="0" marB="0">
                    <a:solidFill>
                      <a:schemeClr val="accent1"/>
                    </a:solidFill>
                  </a:tcPr>
                </a:tc>
              </a:tr>
            </a:tbl>
          </a:graphicData>
        </a:graphic>
      </p:graphicFrame>
      <p:sp>
        <p:nvSpPr>
          <p:cNvPr id="13" name="TextBox 12"/>
          <p:cNvSpPr txBox="1"/>
          <p:nvPr/>
        </p:nvSpPr>
        <p:spPr>
          <a:xfrm>
            <a:off x="2113181" y="3284984"/>
            <a:ext cx="2170787" cy="338554"/>
          </a:xfrm>
          <a:prstGeom prst="rect">
            <a:avLst/>
          </a:prstGeom>
          <a:noFill/>
        </p:spPr>
        <p:txBody>
          <a:bodyPr wrap="none" rtlCol="0">
            <a:spAutoFit/>
          </a:bodyPr>
          <a:lstStyle/>
          <a:p>
            <a:r>
              <a:rPr lang="en-US" sz="1600" dirty="0" smtClean="0">
                <a:solidFill>
                  <a:srgbClr val="0070C0"/>
                </a:solidFill>
              </a:rPr>
              <a:t>Monitoring the market</a:t>
            </a:r>
            <a:endParaRPr lang="en-US" sz="1600" dirty="0">
              <a:solidFill>
                <a:srgbClr val="0070C0"/>
              </a:solidFill>
            </a:endParaRPr>
          </a:p>
        </p:txBody>
      </p:sp>
      <p:grpSp>
        <p:nvGrpSpPr>
          <p:cNvPr id="14" name="Group 13"/>
          <p:cNvGrpSpPr/>
          <p:nvPr/>
        </p:nvGrpSpPr>
        <p:grpSpPr>
          <a:xfrm>
            <a:off x="3273932" y="1556792"/>
            <a:ext cx="2234172" cy="1440160"/>
            <a:chOff x="5434172" y="3068960"/>
            <a:chExt cx="2234172" cy="1440160"/>
          </a:xfrm>
        </p:grpSpPr>
        <p:sp>
          <p:nvSpPr>
            <p:cNvPr id="15" name="Flowchart: Magnetic Disk 14"/>
            <p:cNvSpPr/>
            <p:nvPr/>
          </p:nvSpPr>
          <p:spPr bwMode="auto">
            <a:xfrm>
              <a:off x="5434172" y="3068960"/>
              <a:ext cx="2234172" cy="1440160"/>
            </a:xfrm>
            <a:prstGeom prst="flowChartMagneticDisk">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r>
                <a:rPr kumimoji="0" lang="en-US" sz="1400" b="0" i="0" u="none" strike="noStrike" cap="none" normalizeH="0" baseline="0" dirty="0" smtClean="0">
                  <a:ln>
                    <a:noFill/>
                  </a:ln>
                  <a:solidFill>
                    <a:srgbClr val="000000"/>
                  </a:solidFill>
                  <a:effectLst/>
                  <a:latin typeface="Arial" charset="0"/>
                  <a:ea typeface="ＭＳ Ｐゴシック" charset="0"/>
                  <a:cs typeface="ＭＳ Ｐゴシック" charset="0"/>
                </a:rPr>
                <a:t>Sell 10,000,000 </a:t>
              </a:r>
              <a:r>
                <a:rPr lang="en-US" sz="1400" dirty="0">
                  <a:solidFill>
                    <a:srgbClr val="000000"/>
                  </a:solidFill>
                </a:rPr>
                <a:t>@ 11.01</a:t>
              </a:r>
              <a:br>
                <a:rPr lang="en-US" sz="1400" dirty="0">
                  <a:solidFill>
                    <a:srgbClr val="000000"/>
                  </a:solidFill>
                </a:rPr>
              </a:br>
              <a:r>
                <a:rPr lang="en-US" sz="1400" dirty="0">
                  <a:solidFill>
                    <a:srgbClr val="000000"/>
                  </a:solidFill>
                </a:rPr>
                <a:t>Sell 10,000,000 @ </a:t>
              </a:r>
              <a:r>
                <a:rPr lang="en-US" sz="1400" dirty="0" smtClean="0">
                  <a:solidFill>
                    <a:srgbClr val="000000"/>
                  </a:solidFill>
                </a:rPr>
                <a:t>11.02</a:t>
              </a:r>
              <a:endParaRPr lang="en-US" sz="1400" dirty="0">
                <a:solidFill>
                  <a:srgbClr val="000000"/>
                </a:solidFill>
              </a:endParaRPr>
            </a:p>
            <a:p>
              <a:r>
                <a:rPr lang="en-US" sz="1400" dirty="0">
                  <a:solidFill>
                    <a:srgbClr val="000000"/>
                  </a:solidFill>
                </a:rPr>
                <a:t>Sell 10,000,000 @ </a:t>
              </a:r>
              <a:r>
                <a:rPr lang="en-US" sz="1400" dirty="0" smtClean="0">
                  <a:solidFill>
                    <a:srgbClr val="000000"/>
                  </a:solidFill>
                </a:rPr>
                <a:t>11.03</a:t>
              </a:r>
              <a:endParaRPr lang="en-US" sz="1400" dirty="0">
                <a:solidFill>
                  <a:srgbClr val="000000"/>
                </a:solidFill>
              </a:endParaRPr>
            </a:p>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sp>
          <p:nvSpPr>
            <p:cNvPr id="16" name="TextBox 15"/>
            <p:cNvSpPr txBox="1"/>
            <p:nvPr/>
          </p:nvSpPr>
          <p:spPr>
            <a:xfrm>
              <a:off x="5695942" y="3068960"/>
              <a:ext cx="1828386" cy="461665"/>
            </a:xfrm>
            <a:prstGeom prst="rect">
              <a:avLst/>
            </a:prstGeom>
            <a:noFill/>
          </p:spPr>
          <p:txBody>
            <a:bodyPr wrap="none" rtlCol="0">
              <a:spAutoFit/>
            </a:bodyPr>
            <a:lstStyle/>
            <a:p>
              <a:r>
                <a:rPr lang="en-US" dirty="0" smtClean="0"/>
                <a:t>Stealth Algo</a:t>
              </a:r>
              <a:endParaRPr lang="en-US" dirty="0"/>
            </a:p>
          </p:txBody>
        </p:sp>
      </p:grpSp>
      <p:sp>
        <p:nvSpPr>
          <p:cNvPr id="17" name="Up-Down Arrow 16"/>
          <p:cNvSpPr/>
          <p:nvPr/>
        </p:nvSpPr>
        <p:spPr bwMode="auto">
          <a:xfrm>
            <a:off x="4283968" y="3068960"/>
            <a:ext cx="251066" cy="720080"/>
          </a:xfrm>
          <a:prstGeom prst="upDown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6" name="TextBox 5"/>
          <p:cNvSpPr txBox="1"/>
          <p:nvPr/>
        </p:nvSpPr>
        <p:spPr>
          <a:xfrm>
            <a:off x="611561" y="5373216"/>
            <a:ext cx="8064896" cy="584775"/>
          </a:xfrm>
          <a:prstGeom prst="rect">
            <a:avLst/>
          </a:prstGeom>
          <a:noFill/>
        </p:spPr>
        <p:txBody>
          <a:bodyPr wrap="square" rtlCol="0">
            <a:spAutoFit/>
          </a:bodyPr>
          <a:lstStyle/>
          <a:p>
            <a:pPr marL="742950" lvl="1" indent="-285750">
              <a:buFont typeface="Arial" panose="020B0604020202020204" pitchFamily="34" charset="0"/>
              <a:buChar char="•"/>
            </a:pPr>
            <a:r>
              <a:rPr lang="en-US" sz="1600" dirty="0"/>
              <a:t>use FAK (Fill-And-Kill) order when the price is </a:t>
            </a:r>
            <a:r>
              <a:rPr lang="en-US" sz="1600" b="1" dirty="0">
                <a:solidFill>
                  <a:srgbClr val="0070C0"/>
                </a:solidFill>
              </a:rPr>
              <a:t>immediately executable</a:t>
            </a:r>
          </a:p>
          <a:p>
            <a:pPr marL="742950" lvl="1" indent="-285750">
              <a:buFont typeface="Arial" panose="020B0604020202020204" pitchFamily="34" charset="0"/>
              <a:buChar char="•"/>
            </a:pPr>
            <a:r>
              <a:rPr lang="en-US" sz="1600" dirty="0"/>
              <a:t>leave </a:t>
            </a:r>
            <a:r>
              <a:rPr lang="en-US" sz="1600" b="1" dirty="0">
                <a:solidFill>
                  <a:srgbClr val="0070C0"/>
                </a:solidFill>
              </a:rPr>
              <a:t>residual quantity </a:t>
            </a:r>
            <a:r>
              <a:rPr lang="en-US" sz="1600" dirty="0"/>
              <a:t>(randomize) such that it will not move the price</a:t>
            </a:r>
          </a:p>
        </p:txBody>
      </p:sp>
    </p:spTree>
    <p:extLst>
      <p:ext uri="{BB962C8B-B14F-4D97-AF65-F5344CB8AC3E}">
        <p14:creationId xmlns:p14="http://schemas.microsoft.com/office/powerpoint/2010/main" val="4097174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6"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37</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Algo - Stealth</a:t>
            </a:r>
          </a:p>
        </p:txBody>
      </p:sp>
      <p:sp>
        <p:nvSpPr>
          <p:cNvPr id="6" name="TextBox 5"/>
          <p:cNvSpPr txBox="1"/>
          <p:nvPr/>
        </p:nvSpPr>
        <p:spPr>
          <a:xfrm>
            <a:off x="467544" y="1988839"/>
            <a:ext cx="3456384" cy="2308324"/>
          </a:xfrm>
          <a:prstGeom prst="rect">
            <a:avLst/>
          </a:prstGeom>
          <a:noFill/>
        </p:spPr>
        <p:txBody>
          <a:bodyPr wrap="square" rtlCol="0">
            <a:spAutoFit/>
          </a:bodyPr>
          <a:lstStyle/>
          <a:p>
            <a:r>
              <a:rPr lang="en-US" sz="1600" dirty="0" smtClean="0"/>
              <a:t>By leveraging this simple Stealth </a:t>
            </a:r>
            <a:r>
              <a:rPr lang="en-US" sz="1600" dirty="0"/>
              <a:t>Algo </a:t>
            </a:r>
            <a:r>
              <a:rPr lang="en-US" sz="1600" dirty="0" smtClean="0"/>
              <a:t>make, the stabilization trade can make a </a:t>
            </a:r>
            <a:r>
              <a:rPr lang="en-US" sz="1600" b="1" dirty="0">
                <a:solidFill>
                  <a:srgbClr val="0070C0"/>
                </a:solidFill>
              </a:rPr>
              <a:t>decent profile</a:t>
            </a:r>
            <a:r>
              <a:rPr lang="en-US" sz="1600" dirty="0" smtClean="0"/>
              <a:t>. </a:t>
            </a:r>
          </a:p>
          <a:p>
            <a:endParaRPr lang="en-US" sz="1600" dirty="0" smtClean="0"/>
          </a:p>
          <a:p>
            <a:r>
              <a:rPr lang="en-US" sz="1600" dirty="0" smtClean="0"/>
              <a:t>However, this is a </a:t>
            </a:r>
            <a:r>
              <a:rPr lang="en-US" sz="1600" b="1" dirty="0" smtClean="0">
                <a:solidFill>
                  <a:srgbClr val="0070C0"/>
                </a:solidFill>
              </a:rPr>
              <a:t>rare opportunity </a:t>
            </a:r>
            <a:r>
              <a:rPr lang="en-US" sz="1600" dirty="0" smtClean="0"/>
              <a:t>as IPO stocks usually trade above IPO price and thus won’t able to accumulate positions at this IPO price</a:t>
            </a:r>
            <a:endParaRPr lang="en-US" sz="1600" dirty="0"/>
          </a:p>
        </p:txBody>
      </p:sp>
      <p:pic>
        <p:nvPicPr>
          <p:cNvPr id="102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39952" y="1834158"/>
            <a:ext cx="4085184" cy="40851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1597558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38</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Algo - Stealth</a:t>
            </a:r>
          </a:p>
        </p:txBody>
      </p:sp>
      <p:sp>
        <p:nvSpPr>
          <p:cNvPr id="7" name="Content Placeholder 1"/>
          <p:cNvSpPr txBox="1">
            <a:spLocks/>
          </p:cNvSpPr>
          <p:nvPr/>
        </p:nvSpPr>
        <p:spPr>
          <a:xfrm>
            <a:off x="323528" y="1844824"/>
            <a:ext cx="3096344" cy="648072"/>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2000" dirty="0" smtClean="0"/>
              <a:t>Any other use case?  </a:t>
            </a:r>
          </a:p>
          <a:p>
            <a:pPr marL="0" indent="0"/>
            <a:endParaRPr lang="en-US" sz="2000" dirty="0" smtClean="0"/>
          </a:p>
          <a:p>
            <a:pPr marL="0" indent="0"/>
            <a:endParaRPr lang="en-US" sz="2000" dirty="0" smtClean="0"/>
          </a:p>
          <a:p>
            <a:pPr marL="457200" lvl="1" indent="0">
              <a:buNone/>
            </a:pPr>
            <a:r>
              <a:rPr lang="en-US" sz="2000" dirty="0" smtClean="0"/>
              <a:t>	</a:t>
            </a:r>
            <a:endParaRPr lang="en-US" sz="2000" dirty="0"/>
          </a:p>
        </p:txBody>
      </p:sp>
      <p:graphicFrame>
        <p:nvGraphicFramePr>
          <p:cNvPr id="6" name="Table 5"/>
          <p:cNvGraphicFramePr>
            <a:graphicFrameLocks noGrp="1"/>
          </p:cNvGraphicFramePr>
          <p:nvPr>
            <p:extLst>
              <p:ext uri="{D42A27DB-BD31-4B8C-83A1-F6EECF244321}">
                <p14:modId xmlns:p14="http://schemas.microsoft.com/office/powerpoint/2010/main" val="2405191861"/>
              </p:ext>
            </p:extLst>
          </p:nvPr>
        </p:nvGraphicFramePr>
        <p:xfrm>
          <a:off x="3491880" y="1556792"/>
          <a:ext cx="4392488" cy="1769294"/>
        </p:xfrm>
        <a:graphic>
          <a:graphicData uri="http://schemas.openxmlformats.org/drawingml/2006/table">
            <a:tbl>
              <a:tblPr firstRow="1" firstCol="1" bandRow="1">
                <a:tableStyleId>{5C22544A-7EE6-4342-B048-85BDC9FD1C3A}</a:tableStyleId>
              </a:tblPr>
              <a:tblGrid>
                <a:gridCol w="1224513"/>
                <a:gridCol w="1008955"/>
                <a:gridCol w="818939"/>
                <a:gridCol w="1340081"/>
              </a:tblGrid>
              <a:tr h="288031">
                <a:tc>
                  <a:txBody>
                    <a:bodyPr/>
                    <a:lstStyle/>
                    <a:p>
                      <a:pPr algn="r">
                        <a:lnSpc>
                          <a:spcPct val="115000"/>
                        </a:lnSpc>
                        <a:spcAft>
                          <a:spcPts val="0"/>
                        </a:spcAft>
                      </a:pPr>
                      <a:r>
                        <a:rPr lang="en-US" sz="1400" u="sng" dirty="0">
                          <a:effectLst/>
                        </a:rPr>
                        <a:t>Size</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dirty="0">
                          <a:effectLst/>
                        </a:rPr>
                        <a:t>Bid</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dirty="0">
                          <a:effectLst/>
                        </a:rPr>
                        <a:t>Ask</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dirty="0">
                          <a:effectLst/>
                        </a:rPr>
                        <a:t>Size</a:t>
                      </a:r>
                      <a:endParaRPr lang="en-US" sz="1400" dirty="0">
                        <a:effectLst/>
                        <a:latin typeface="Calibri"/>
                        <a:ea typeface="新細明體"/>
                        <a:cs typeface="Times New Roman"/>
                      </a:endParaRPr>
                    </a:p>
                  </a:txBody>
                  <a:tcPr marL="68580" marR="68580" marT="0" marB="0"/>
                </a:tc>
              </a:tr>
              <a:tr h="332890">
                <a:tc>
                  <a:txBody>
                    <a:bodyPr/>
                    <a:lstStyle/>
                    <a:p>
                      <a:pPr algn="r">
                        <a:lnSpc>
                          <a:spcPct val="115000"/>
                        </a:lnSpc>
                        <a:spcAft>
                          <a:spcPts val="0"/>
                        </a:spcAft>
                      </a:pPr>
                      <a:r>
                        <a:rPr lang="en-US" sz="1400" dirty="0" smtClean="0">
                          <a:effectLst/>
                        </a:rPr>
                        <a:t>2,000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9.5</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9.6</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b="1" kern="1200" dirty="0" smtClean="0">
                          <a:solidFill>
                            <a:schemeClr val="lt1"/>
                          </a:solidFill>
                          <a:effectLst/>
                          <a:latin typeface="+mn-lt"/>
                          <a:ea typeface="+mn-ea"/>
                          <a:cs typeface="+mn-cs"/>
                        </a:rPr>
                        <a:t>1,000</a:t>
                      </a:r>
                      <a:endParaRPr lang="en-US" sz="1400" b="1" kern="1200" dirty="0">
                        <a:solidFill>
                          <a:schemeClr val="lt1"/>
                        </a:solidFill>
                        <a:effectLst/>
                        <a:latin typeface="+mn-lt"/>
                        <a:ea typeface="+mn-ea"/>
                        <a:cs typeface="+mn-cs"/>
                      </a:endParaRPr>
                    </a:p>
                  </a:txBody>
                  <a:tcPr marL="68580" marR="68580" marT="0" marB="0">
                    <a:solidFill>
                      <a:schemeClr val="accent1"/>
                    </a:solidFill>
                  </a:tcPr>
                </a:tc>
              </a:tr>
              <a:tr h="284277">
                <a:tc>
                  <a:txBody>
                    <a:bodyPr/>
                    <a:lstStyle/>
                    <a:p>
                      <a:pPr algn="r">
                        <a:lnSpc>
                          <a:spcPct val="115000"/>
                        </a:lnSpc>
                        <a:spcAft>
                          <a:spcPts val="0"/>
                        </a:spcAft>
                      </a:pP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9.4</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9.7</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endParaRPr lang="en-US" sz="1400" b="1" kern="1200" dirty="0">
                        <a:solidFill>
                          <a:schemeClr val="lt1"/>
                        </a:solidFill>
                        <a:effectLst/>
                        <a:latin typeface="+mn-lt"/>
                        <a:ea typeface="+mn-ea"/>
                        <a:cs typeface="+mn-cs"/>
                      </a:endParaRPr>
                    </a:p>
                  </a:txBody>
                  <a:tcPr marL="68580" marR="68580" marT="0" marB="0">
                    <a:solidFill>
                      <a:schemeClr val="accent1"/>
                    </a:solidFill>
                  </a:tcPr>
                </a:tc>
              </a:tr>
              <a:tr h="288032">
                <a:tc>
                  <a:txBody>
                    <a:bodyPr/>
                    <a:lstStyle/>
                    <a:p>
                      <a:pPr algn="r">
                        <a:lnSpc>
                          <a:spcPct val="115000"/>
                        </a:lnSpc>
                        <a:spcAft>
                          <a:spcPts val="0"/>
                        </a:spcAft>
                      </a:pPr>
                      <a:endParaRPr lang="en-US" sz="1400" dirty="0">
                        <a:effectLst/>
                        <a:latin typeface="Calibri"/>
                        <a:ea typeface="新細明體"/>
                        <a:cs typeface="Times New Roman"/>
                      </a:endParaRPr>
                    </a:p>
                  </a:txBody>
                  <a:tcPr marL="68580" marR="68580" marT="0" marB="0"/>
                </a:tc>
                <a:tc>
                  <a:txBody>
                    <a:bodyPr/>
                    <a:lstStyle/>
                    <a:p>
                      <a:pPr marL="0" marR="0" indent="0" algn="l" defTabSz="914400" rtl="0" eaLnBrk="1" fontAlgn="auto" latinLnBrk="0" hangingPunct="1">
                        <a:lnSpc>
                          <a:spcPct val="115000"/>
                        </a:lnSpc>
                        <a:spcBef>
                          <a:spcPts val="0"/>
                        </a:spcBef>
                        <a:spcAft>
                          <a:spcPts val="0"/>
                        </a:spcAft>
                        <a:buClrTx/>
                        <a:buSzTx/>
                        <a:buFontTx/>
                        <a:buNone/>
                        <a:tabLst/>
                        <a:defRPr/>
                      </a:pPr>
                      <a:r>
                        <a:rPr lang="en-US" sz="1400" dirty="0" smtClean="0">
                          <a:effectLst/>
                        </a:rPr>
                        <a:t>9.3</a:t>
                      </a:r>
                      <a:endParaRPr lang="en-US" sz="1400" dirty="0" smtClean="0">
                        <a:effectLst/>
                        <a:latin typeface="Calibri"/>
                        <a:ea typeface="新細明體"/>
                        <a:cs typeface="Times New Roman"/>
                      </a:endParaRPr>
                    </a:p>
                  </a:txBody>
                  <a:tcPr marL="68580" marR="68580" marT="0" marB="0"/>
                </a:tc>
                <a:tc>
                  <a:txBody>
                    <a:bodyPr/>
                    <a:lstStyle/>
                    <a:p>
                      <a:pPr marL="0" marR="0" indent="0" algn="l" defTabSz="914400" rtl="0" eaLnBrk="1" fontAlgn="auto" latinLnBrk="0" hangingPunct="1">
                        <a:lnSpc>
                          <a:spcPct val="115000"/>
                        </a:lnSpc>
                        <a:spcBef>
                          <a:spcPts val="0"/>
                        </a:spcBef>
                        <a:spcAft>
                          <a:spcPts val="0"/>
                        </a:spcAft>
                        <a:buClrTx/>
                        <a:buSzTx/>
                        <a:buFontTx/>
                        <a:buNone/>
                        <a:tabLst/>
                        <a:defRPr/>
                      </a:pPr>
                      <a:r>
                        <a:rPr lang="en-US" sz="1400" dirty="0" smtClean="0">
                          <a:effectLst/>
                        </a:rPr>
                        <a:t>9.8</a:t>
                      </a:r>
                      <a:endParaRPr lang="en-US" sz="1400" dirty="0" smtClean="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b="1" kern="1200" dirty="0" smtClean="0">
                          <a:solidFill>
                            <a:schemeClr val="lt1"/>
                          </a:solidFill>
                          <a:effectLst/>
                          <a:latin typeface="+mn-lt"/>
                          <a:ea typeface="+mn-ea"/>
                          <a:cs typeface="+mn-cs"/>
                        </a:rPr>
                        <a:t>2,000</a:t>
                      </a:r>
                      <a:endParaRPr lang="en-US" sz="1400" b="1" kern="1200" dirty="0">
                        <a:solidFill>
                          <a:schemeClr val="lt1"/>
                        </a:solidFill>
                        <a:effectLst/>
                        <a:latin typeface="+mn-lt"/>
                        <a:ea typeface="+mn-ea"/>
                        <a:cs typeface="+mn-cs"/>
                      </a:endParaRPr>
                    </a:p>
                  </a:txBody>
                  <a:tcPr marL="68580" marR="68580" marT="0" marB="0">
                    <a:solidFill>
                      <a:schemeClr val="accent1"/>
                    </a:solidFill>
                  </a:tcPr>
                </a:tc>
              </a:tr>
              <a:tr h="288032">
                <a:tc>
                  <a:txBody>
                    <a:bodyPr/>
                    <a:lstStyle/>
                    <a:p>
                      <a:pPr algn="r">
                        <a:lnSpc>
                          <a:spcPct val="115000"/>
                        </a:lnSpc>
                        <a:spcAft>
                          <a:spcPts val="0"/>
                        </a:spcAft>
                      </a:pPr>
                      <a:r>
                        <a:rPr lang="en-US" sz="1400" dirty="0" smtClean="0">
                          <a:effectLst/>
                        </a:rPr>
                        <a:t>1,000</a:t>
                      </a:r>
                      <a:endParaRPr lang="en-US" sz="1400" dirty="0">
                        <a:effectLst/>
                        <a:latin typeface="Calibri"/>
                        <a:ea typeface="新細明體"/>
                        <a:cs typeface="Times New Roman"/>
                      </a:endParaRPr>
                    </a:p>
                  </a:txBody>
                  <a:tcPr marL="68580" marR="68580" marT="0" marB="0"/>
                </a:tc>
                <a:tc>
                  <a:txBody>
                    <a:bodyPr/>
                    <a:lstStyle/>
                    <a:p>
                      <a:pPr marL="0" marR="0" indent="0" algn="l" defTabSz="914400" rtl="0" eaLnBrk="1" fontAlgn="auto" latinLnBrk="0" hangingPunct="1">
                        <a:lnSpc>
                          <a:spcPct val="115000"/>
                        </a:lnSpc>
                        <a:spcBef>
                          <a:spcPts val="0"/>
                        </a:spcBef>
                        <a:spcAft>
                          <a:spcPts val="0"/>
                        </a:spcAft>
                        <a:buClrTx/>
                        <a:buSzTx/>
                        <a:buFontTx/>
                        <a:buNone/>
                        <a:tabLst/>
                        <a:defRPr/>
                      </a:pPr>
                      <a:r>
                        <a:rPr lang="en-US" sz="1400" dirty="0" smtClean="0">
                          <a:effectLst/>
                        </a:rPr>
                        <a:t>9.2</a:t>
                      </a:r>
                      <a:endParaRPr lang="en-US" sz="1400" dirty="0" smtClean="0">
                        <a:effectLst/>
                        <a:latin typeface="Calibri"/>
                        <a:ea typeface="新細明體"/>
                        <a:cs typeface="Times New Roman"/>
                      </a:endParaRPr>
                    </a:p>
                  </a:txBody>
                  <a:tcPr marL="68580" marR="68580" marT="0" marB="0"/>
                </a:tc>
                <a:tc>
                  <a:txBody>
                    <a:bodyPr/>
                    <a:lstStyle/>
                    <a:p>
                      <a:pPr marL="0" marR="0" indent="0" algn="l" defTabSz="914400" rtl="0" eaLnBrk="1" fontAlgn="auto" latinLnBrk="0" hangingPunct="1">
                        <a:lnSpc>
                          <a:spcPct val="115000"/>
                        </a:lnSpc>
                        <a:spcBef>
                          <a:spcPts val="0"/>
                        </a:spcBef>
                        <a:spcAft>
                          <a:spcPts val="0"/>
                        </a:spcAft>
                        <a:buClrTx/>
                        <a:buSzTx/>
                        <a:buFontTx/>
                        <a:buNone/>
                        <a:tabLst/>
                        <a:defRPr/>
                      </a:pPr>
                      <a:r>
                        <a:rPr lang="en-US" sz="1400" dirty="0" smtClean="0">
                          <a:effectLst/>
                        </a:rPr>
                        <a:t>9.9</a:t>
                      </a:r>
                      <a:endParaRPr lang="en-US" sz="1400" dirty="0" smtClean="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b="1" kern="1200" dirty="0" smtClean="0">
                          <a:solidFill>
                            <a:schemeClr val="lt1"/>
                          </a:solidFill>
                          <a:effectLst/>
                          <a:latin typeface="+mn-lt"/>
                          <a:ea typeface="+mn-ea"/>
                          <a:cs typeface="+mn-cs"/>
                        </a:rPr>
                        <a:t>1,000</a:t>
                      </a:r>
                      <a:endParaRPr lang="en-US" sz="1400" b="1" kern="1200" dirty="0">
                        <a:solidFill>
                          <a:schemeClr val="lt1"/>
                        </a:solidFill>
                        <a:effectLst/>
                        <a:latin typeface="+mn-lt"/>
                        <a:ea typeface="+mn-ea"/>
                        <a:cs typeface="+mn-cs"/>
                      </a:endParaRPr>
                    </a:p>
                  </a:txBody>
                  <a:tcPr marL="68580" marR="68580" marT="0" marB="0">
                    <a:solidFill>
                      <a:schemeClr val="accent1"/>
                    </a:solidFill>
                  </a:tcPr>
                </a:tc>
              </a:tr>
              <a:tr h="288032">
                <a:tc>
                  <a:txBody>
                    <a:bodyPr/>
                    <a:lstStyle/>
                    <a:p>
                      <a:pPr algn="r">
                        <a:lnSpc>
                          <a:spcPct val="115000"/>
                        </a:lnSpc>
                        <a:spcAft>
                          <a:spcPts val="0"/>
                        </a:spcAft>
                      </a:pPr>
                      <a:r>
                        <a:rPr lang="en-US" sz="1400" dirty="0" smtClean="0">
                          <a:effectLst/>
                        </a:rPr>
                        <a:t>1,000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smtClean="0">
                          <a:effectLst/>
                        </a:rPr>
                        <a:t>9.1</a:t>
                      </a:r>
                      <a:endParaRPr lang="en-US" sz="1400" dirty="0">
                        <a:effectLst/>
                        <a:latin typeface="Calibri"/>
                        <a:ea typeface="新細明體"/>
                        <a:cs typeface="Times New Roman"/>
                      </a:endParaRPr>
                    </a:p>
                  </a:txBody>
                  <a:tcPr marL="68580" marR="68580" marT="0" marB="0"/>
                </a:tc>
                <a:tc>
                  <a:txBody>
                    <a:bodyPr/>
                    <a:lstStyle/>
                    <a:p>
                      <a:pPr marL="0" marR="0" indent="0" algn="l" defTabSz="914400" rtl="0" eaLnBrk="1" fontAlgn="auto" latinLnBrk="0" hangingPunct="1">
                        <a:lnSpc>
                          <a:spcPct val="115000"/>
                        </a:lnSpc>
                        <a:spcBef>
                          <a:spcPts val="0"/>
                        </a:spcBef>
                        <a:spcAft>
                          <a:spcPts val="0"/>
                        </a:spcAft>
                        <a:buClrTx/>
                        <a:buSzTx/>
                        <a:buFontTx/>
                        <a:buNone/>
                        <a:tabLst/>
                        <a:defRPr/>
                      </a:pPr>
                      <a:r>
                        <a:rPr lang="en-US" sz="1400" dirty="0" smtClean="0">
                          <a:effectLst/>
                          <a:latin typeface="+mn-lt"/>
                          <a:ea typeface="+mn-ea"/>
                          <a:cs typeface="+mn-cs"/>
                        </a:rPr>
                        <a:t>10.0</a:t>
                      </a:r>
                      <a:endParaRPr lang="en-US" sz="1400" dirty="0" smtClean="0">
                        <a:effectLst/>
                        <a:latin typeface="Calibri"/>
                        <a:ea typeface="新細明體"/>
                        <a:cs typeface="Times New Roman"/>
                      </a:endParaRPr>
                    </a:p>
                  </a:txBody>
                  <a:tcPr marL="68580" marR="68580" marT="0" marB="0"/>
                </a:tc>
                <a:tc>
                  <a:txBody>
                    <a:bodyPr/>
                    <a:lstStyle/>
                    <a:p>
                      <a:pPr>
                        <a:lnSpc>
                          <a:spcPct val="115000"/>
                        </a:lnSpc>
                        <a:spcAft>
                          <a:spcPts val="0"/>
                        </a:spcAft>
                      </a:pPr>
                      <a:endParaRPr lang="en-US" sz="1400" b="1" kern="1200" dirty="0">
                        <a:solidFill>
                          <a:schemeClr val="lt1"/>
                        </a:solidFill>
                        <a:effectLst/>
                        <a:latin typeface="+mn-lt"/>
                        <a:ea typeface="+mn-ea"/>
                        <a:cs typeface="+mn-cs"/>
                      </a:endParaRPr>
                    </a:p>
                  </a:txBody>
                  <a:tcPr marL="68580" marR="68580" marT="0" marB="0">
                    <a:solidFill>
                      <a:schemeClr val="accent1"/>
                    </a:solidFill>
                  </a:tcPr>
                </a:tc>
              </a:tr>
            </a:tbl>
          </a:graphicData>
        </a:graphic>
      </p:graphicFrame>
      <p:sp>
        <p:nvSpPr>
          <p:cNvPr id="2" name="TextBox 1"/>
          <p:cNvSpPr txBox="1"/>
          <p:nvPr/>
        </p:nvSpPr>
        <p:spPr>
          <a:xfrm>
            <a:off x="4720659" y="3356992"/>
            <a:ext cx="1723549" cy="369332"/>
          </a:xfrm>
          <a:prstGeom prst="rect">
            <a:avLst/>
          </a:prstGeom>
          <a:noFill/>
        </p:spPr>
        <p:txBody>
          <a:bodyPr wrap="none" rtlCol="0">
            <a:spAutoFit/>
          </a:bodyPr>
          <a:lstStyle/>
          <a:p>
            <a:r>
              <a:rPr lang="en-US" sz="1800" b="1" dirty="0" smtClean="0"/>
              <a:t>illiquid </a:t>
            </a:r>
            <a:r>
              <a:rPr lang="en-US" sz="1800" b="1" dirty="0"/>
              <a:t>stocks</a:t>
            </a:r>
          </a:p>
        </p:txBody>
      </p:sp>
      <p:sp>
        <p:nvSpPr>
          <p:cNvPr id="8" name="TextBox 7"/>
          <p:cNvSpPr txBox="1"/>
          <p:nvPr/>
        </p:nvSpPr>
        <p:spPr>
          <a:xfrm>
            <a:off x="467545" y="4509120"/>
            <a:ext cx="7992888" cy="923330"/>
          </a:xfrm>
          <a:prstGeom prst="rect">
            <a:avLst/>
          </a:prstGeom>
          <a:noFill/>
        </p:spPr>
        <p:txBody>
          <a:bodyPr wrap="square" rtlCol="0">
            <a:spAutoFit/>
          </a:bodyPr>
          <a:lstStyle/>
          <a:p>
            <a:r>
              <a:rPr lang="en-US" sz="1800" dirty="0"/>
              <a:t>In general, </a:t>
            </a:r>
            <a:r>
              <a:rPr lang="en-US" sz="1800" dirty="0" smtClean="0"/>
              <a:t>when trading </a:t>
            </a:r>
            <a:r>
              <a:rPr lang="en-US" sz="1800" b="1" dirty="0" smtClean="0">
                <a:solidFill>
                  <a:srgbClr val="0070C0"/>
                </a:solidFill>
              </a:rPr>
              <a:t>relatively </a:t>
            </a:r>
            <a:r>
              <a:rPr lang="en-US" sz="1800" b="1" dirty="0">
                <a:solidFill>
                  <a:srgbClr val="0070C0"/>
                </a:solidFill>
              </a:rPr>
              <a:t>large order</a:t>
            </a:r>
            <a:r>
              <a:rPr lang="en-US" sz="1800" dirty="0"/>
              <a:t>, </a:t>
            </a:r>
            <a:r>
              <a:rPr lang="en-US" sz="1800" dirty="0" smtClean="0"/>
              <a:t>it is better not to display the whole order size as it may create </a:t>
            </a:r>
            <a:r>
              <a:rPr lang="en-US" sz="1800" dirty="0"/>
              <a:t>unnecessary </a:t>
            </a:r>
            <a:r>
              <a:rPr lang="en-US" sz="1800" b="1" dirty="0" smtClean="0">
                <a:solidFill>
                  <a:srgbClr val="0070C0"/>
                </a:solidFill>
              </a:rPr>
              <a:t>market signals</a:t>
            </a:r>
            <a:r>
              <a:rPr lang="en-US" sz="1800" dirty="0" smtClean="0"/>
              <a:t>. Worse still, other investors may </a:t>
            </a:r>
            <a:r>
              <a:rPr lang="en-US" sz="1800" b="1" dirty="0" smtClean="0">
                <a:solidFill>
                  <a:srgbClr val="0070C0"/>
                </a:solidFill>
              </a:rPr>
              <a:t>trade </a:t>
            </a:r>
            <a:r>
              <a:rPr lang="en-US" sz="1800" b="1" dirty="0">
                <a:solidFill>
                  <a:srgbClr val="0070C0"/>
                </a:solidFill>
              </a:rPr>
              <a:t>against </a:t>
            </a:r>
            <a:r>
              <a:rPr lang="en-US" sz="1800" b="1" dirty="0" smtClean="0">
                <a:solidFill>
                  <a:srgbClr val="0070C0"/>
                </a:solidFill>
              </a:rPr>
              <a:t>it</a:t>
            </a:r>
            <a:r>
              <a:rPr lang="en-US" sz="1800" dirty="0" smtClean="0"/>
              <a:t>. </a:t>
            </a:r>
            <a:endParaRPr lang="en-US" sz="1800" dirty="0"/>
          </a:p>
        </p:txBody>
      </p:sp>
    </p:spTree>
    <p:extLst>
      <p:ext uri="{BB962C8B-B14F-4D97-AF65-F5344CB8AC3E}">
        <p14:creationId xmlns:p14="http://schemas.microsoft.com/office/powerpoint/2010/main" val="3340893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39</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 </a:t>
            </a:r>
            <a:r>
              <a:rPr lang="en-US" dirty="0"/>
              <a:t>Stealth</a:t>
            </a:r>
          </a:p>
        </p:txBody>
      </p:sp>
      <p:pic>
        <p:nvPicPr>
          <p:cNvPr id="1026" name="Picture 2" descr="Larry tabb hft tools - part 2"/>
          <p:cNvPicPr>
            <a:picLocks noChangeAspect="1" noChangeArrowheads="1"/>
          </p:cNvPicPr>
          <p:nvPr/>
        </p:nvPicPr>
        <p:blipFill rotWithShape="1">
          <a:blip r:embed="rId2">
            <a:extLst>
              <a:ext uri="{28A0092B-C50C-407E-A947-70E740481C1C}">
                <a14:useLocalDpi xmlns:a14="http://schemas.microsoft.com/office/drawing/2010/main" val="0"/>
              </a:ext>
            </a:extLst>
          </a:blip>
          <a:srcRect t="15619"/>
          <a:stretch/>
        </p:blipFill>
        <p:spPr bwMode="auto">
          <a:xfrm>
            <a:off x="1814264" y="2780928"/>
            <a:ext cx="5494040" cy="3476973"/>
          </a:xfrm>
          <a:prstGeom prst="rect">
            <a:avLst/>
          </a:prstGeom>
          <a:noFill/>
          <a:extLst>
            <a:ext uri="{909E8E84-426E-40DD-AFC4-6F175D3DCCD1}">
              <a14:hiddenFill xmlns:a14="http://schemas.microsoft.com/office/drawing/2010/main">
                <a:solidFill>
                  <a:srgbClr val="FFFFFF"/>
                </a:solidFill>
              </a14:hiddenFill>
            </a:ext>
          </a:extLst>
        </p:spPr>
      </p:pic>
      <p:sp>
        <p:nvSpPr>
          <p:cNvPr id="9"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b="1" dirty="0" smtClean="0"/>
              <a:t>Dark </a:t>
            </a:r>
            <a:r>
              <a:rPr lang="en-US" sz="1800" b="1" dirty="0"/>
              <a:t>Pool </a:t>
            </a:r>
            <a:r>
              <a:rPr lang="en-US" sz="1800" b="1" dirty="0" smtClean="0"/>
              <a:t>&amp; Internal Cross: </a:t>
            </a:r>
            <a:r>
              <a:rPr lang="en-US" sz="1800" dirty="0" smtClean="0"/>
              <a:t>the order execution </a:t>
            </a:r>
            <a:r>
              <a:rPr lang="en-US" sz="1800" b="1" dirty="0" smtClean="0">
                <a:solidFill>
                  <a:srgbClr val="0070C0"/>
                </a:solidFill>
              </a:rPr>
              <a:t>outside the main exchange</a:t>
            </a:r>
          </a:p>
          <a:p>
            <a:pPr lvl="1">
              <a:buFont typeface="Arial" panose="020B0604020202020204" pitchFamily="34" charset="0"/>
              <a:buChar char="•"/>
            </a:pPr>
            <a:r>
              <a:rPr lang="en-US" sz="1600" dirty="0" smtClean="0"/>
              <a:t>dark means the price is </a:t>
            </a:r>
            <a:r>
              <a:rPr lang="en-US" sz="1600" b="1" dirty="0" smtClean="0">
                <a:solidFill>
                  <a:srgbClr val="0070C0"/>
                </a:solidFill>
              </a:rPr>
              <a:t>not visible </a:t>
            </a:r>
            <a:r>
              <a:rPr lang="en-US" sz="1600" dirty="0" smtClean="0"/>
              <a:t>to human traders</a:t>
            </a:r>
          </a:p>
          <a:p>
            <a:pPr lvl="1">
              <a:buFont typeface="Arial" panose="020B0604020202020204" pitchFamily="34" charset="0"/>
              <a:buChar char="•"/>
            </a:pPr>
            <a:r>
              <a:rPr lang="en-US" sz="1600" dirty="0" smtClean="0"/>
              <a:t>without </a:t>
            </a:r>
            <a:r>
              <a:rPr lang="en-US" sz="1600" dirty="0"/>
              <a:t>signal the outsider</a:t>
            </a:r>
          </a:p>
          <a:p>
            <a:pPr>
              <a:buFontTx/>
              <a:buChar char="-"/>
            </a:pPr>
            <a:endParaRPr lang="en-US" sz="1800" dirty="0"/>
          </a:p>
          <a:p>
            <a:endParaRPr lang="en-US" sz="1800" dirty="0" smtClean="0"/>
          </a:p>
        </p:txBody>
      </p:sp>
    </p:spTree>
    <p:extLst>
      <p:ext uri="{BB962C8B-B14F-4D97-AF65-F5344CB8AC3E}">
        <p14:creationId xmlns:p14="http://schemas.microsoft.com/office/powerpoint/2010/main" val="175799490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83232" y="620688"/>
            <a:ext cx="8077200" cy="1000125"/>
          </a:xfrm>
        </p:spPr>
        <p:txBody>
          <a:bodyPr/>
          <a:lstStyle/>
          <a:p>
            <a:r>
              <a:rPr lang="en-US" dirty="0" smtClean="0"/>
              <a:t>My Work</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2700" dirty="0" smtClean="0"/>
              <a:t>Sub-header/text/chart/table</a:t>
            </a:r>
            <a:endParaRPr lang="en-US" sz="2700" dirty="0"/>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4</a:t>
            </a:fld>
            <a:endParaRPr lang="en-US" sz="1400" dirty="0">
              <a:latin typeface="Arial"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7545" y="1700808"/>
            <a:ext cx="7344816" cy="4131459"/>
          </a:xfrm>
          <a:prstGeom prst="rect">
            <a:avLst/>
          </a:prstGeom>
        </p:spPr>
      </p:pic>
      <p:sp>
        <p:nvSpPr>
          <p:cNvPr id="6" name="TextBox 5"/>
          <p:cNvSpPr txBox="1"/>
          <p:nvPr/>
        </p:nvSpPr>
        <p:spPr>
          <a:xfrm>
            <a:off x="1934894" y="5877272"/>
            <a:ext cx="4365298" cy="369332"/>
          </a:xfrm>
          <a:prstGeom prst="rect">
            <a:avLst/>
          </a:prstGeom>
          <a:noFill/>
        </p:spPr>
        <p:txBody>
          <a:bodyPr wrap="none" rtlCol="0">
            <a:spAutoFit/>
          </a:bodyPr>
          <a:lstStyle/>
          <a:p>
            <a:r>
              <a:rPr lang="en-US" sz="1800" i="1" dirty="0" smtClean="0"/>
              <a:t>“Have you heard of Law of Big Numbers”</a:t>
            </a:r>
            <a:endParaRPr lang="en-US" sz="1800" i="1" dirty="0"/>
          </a:p>
        </p:txBody>
      </p:sp>
    </p:spTree>
    <p:extLst>
      <p:ext uri="{BB962C8B-B14F-4D97-AF65-F5344CB8AC3E}">
        <p14:creationId xmlns:p14="http://schemas.microsoft.com/office/powerpoint/2010/main" val="272329914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600" dirty="0" smtClean="0">
                <a:hlinkClick r:id="rId3"/>
              </a:rPr>
              <a:t>HSBC </a:t>
            </a:r>
            <a:r>
              <a:rPr lang="en-US" sz="1600" dirty="0">
                <a:hlinkClick r:id="rId3"/>
              </a:rPr>
              <a:t>fined $6 million by Hong Kong watchdog over dark pool </a:t>
            </a:r>
            <a:r>
              <a:rPr lang="en-US" sz="1600" dirty="0" err="1" smtClean="0">
                <a:hlinkClick r:id="rId3"/>
              </a:rPr>
              <a:t>programme</a:t>
            </a:r>
            <a:endParaRPr lang="en-US" sz="1600" dirty="0" smtClean="0"/>
          </a:p>
          <a:p>
            <a:r>
              <a:rPr lang="en-US" sz="1600" dirty="0"/>
              <a:t>	</a:t>
            </a:r>
            <a:r>
              <a:rPr lang="en-US" sz="1400" dirty="0" smtClean="0"/>
              <a:t>Existing </a:t>
            </a:r>
            <a:r>
              <a:rPr lang="en-US" sz="1400" dirty="0"/>
              <a:t>clients would be given the option of </a:t>
            </a:r>
            <a:r>
              <a:rPr lang="en-US" sz="1400" b="1" dirty="0">
                <a:solidFill>
                  <a:srgbClr val="0070C0"/>
                </a:solidFill>
              </a:rPr>
              <a:t>"opting in"</a:t>
            </a:r>
            <a:r>
              <a:rPr lang="en-US" sz="1400" dirty="0"/>
              <a:t>. </a:t>
            </a:r>
            <a:r>
              <a:rPr lang="en-US" sz="1400" dirty="0" smtClean="0"/>
              <a:t>HSBC </a:t>
            </a:r>
            <a:r>
              <a:rPr lang="en-US" sz="1400" dirty="0"/>
              <a:t>proposed to launch the Crossing Service to its retail clients, and that an </a:t>
            </a:r>
            <a:r>
              <a:rPr lang="en-US" sz="1400" b="1" dirty="0">
                <a:solidFill>
                  <a:srgbClr val="0070C0"/>
                </a:solidFill>
              </a:rPr>
              <a:t>"opt out" </a:t>
            </a:r>
            <a:r>
              <a:rPr lang="en-US" sz="1400" dirty="0"/>
              <a:t>approach would be adopted, whereby clients would effectively be assumed to consent to their trades being matched and crossed on the Crossing Service unless they took the initiative to notify HSBC otherwise.</a:t>
            </a:r>
          </a:p>
          <a:p>
            <a:endParaRPr lang="en-US" sz="1600" dirty="0" smtClean="0"/>
          </a:p>
          <a:p>
            <a:pPr>
              <a:buFont typeface="Arial" panose="020B0604020202020204" pitchFamily="34" charset="0"/>
              <a:buChar char="•"/>
            </a:pPr>
            <a:r>
              <a:rPr lang="en-US" sz="1600" dirty="0" smtClean="0">
                <a:hlinkClick r:id="rId4"/>
              </a:rPr>
              <a:t>Hong </a:t>
            </a:r>
            <a:r>
              <a:rPr lang="en-US" sz="1600" dirty="0">
                <a:hlinkClick r:id="rId4"/>
              </a:rPr>
              <a:t>Kong watchdog fines JPMorgan for dark pool, control failures</a:t>
            </a:r>
            <a:endParaRPr lang="en-US" sz="2000" dirty="0"/>
          </a:p>
          <a:p>
            <a:r>
              <a:rPr lang="en-US" sz="1600" dirty="0" smtClean="0"/>
              <a:t>	</a:t>
            </a:r>
            <a:r>
              <a:rPr lang="en-US" sz="1400" dirty="0"/>
              <a:t>mistakenly routed principal orders into its off-exchange dark pool trading platform, despite advising the SFC the pool only matched client trades.</a:t>
            </a:r>
          </a:p>
          <a:p>
            <a:endParaRPr lang="en-US" sz="1600" dirty="0"/>
          </a:p>
          <a:p>
            <a:pPr>
              <a:buFont typeface="Arial" panose="020B0604020202020204" pitchFamily="34" charset="0"/>
              <a:buChar char="•"/>
            </a:pPr>
            <a:r>
              <a:rPr lang="en-US" sz="1600" dirty="0" smtClean="0">
                <a:hlinkClick r:id="rId5"/>
              </a:rPr>
              <a:t>Hong Kong's SFC bans retail investors from dark pool trading platforms</a:t>
            </a:r>
            <a:endParaRPr lang="en-US" sz="1600" dirty="0" smtClean="0"/>
          </a:p>
          <a:p>
            <a:r>
              <a:rPr lang="en-US" sz="2000" dirty="0" smtClean="0"/>
              <a:t>	</a:t>
            </a:r>
            <a:r>
              <a:rPr lang="en-US" sz="1400" b="1" dirty="0">
                <a:solidFill>
                  <a:srgbClr val="0070C0"/>
                </a:solidFill>
              </a:rPr>
              <a:t>Only institutional investors </a:t>
            </a:r>
            <a:r>
              <a:rPr lang="en-US" sz="1400" dirty="0"/>
              <a:t>such as fund managers or professional, experienced investors with portfolios of </a:t>
            </a:r>
            <a:r>
              <a:rPr lang="en-US" sz="1400" b="1" dirty="0">
                <a:solidFill>
                  <a:srgbClr val="0070C0"/>
                </a:solidFill>
              </a:rPr>
              <a:t>at least HK$8 million </a:t>
            </a:r>
            <a:r>
              <a:rPr lang="en-US" sz="1400" dirty="0"/>
              <a:t>will be allowed to trade on the 16 dark pools operating in the city</a:t>
            </a:r>
          </a:p>
          <a:p>
            <a:pPr>
              <a:buFont typeface="Arial" panose="020B0604020202020204" pitchFamily="34" charset="0"/>
              <a:buChar char="•"/>
            </a:pPr>
            <a:endParaRPr lang="en-US" sz="1800" b="1" dirty="0" smtClean="0"/>
          </a:p>
          <a:p>
            <a:endParaRPr lang="en-US" sz="2000" dirty="0"/>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40</a:t>
            </a:fld>
            <a:endParaRPr lang="en-US" sz="1400" dirty="0">
              <a:latin typeface="Arial" charset="0"/>
            </a:endParaRPr>
          </a:p>
        </p:txBody>
      </p:sp>
      <p:sp>
        <p:nvSpPr>
          <p:cNvPr id="6" name="Title 2"/>
          <p:cNvSpPr txBox="1">
            <a:spLocks/>
          </p:cNvSpPr>
          <p:nvPr/>
        </p:nvSpPr>
        <p:spPr bwMode="auto">
          <a:xfrm>
            <a:off x="0" y="620713"/>
            <a:ext cx="8077200" cy="1000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b" anchorCtr="0" compatLnSpc="1">
            <a:prstTxWarp prst="textNoShape">
              <a:avLst/>
            </a:prstTxWarp>
          </a:bodyPr>
          <a:lstStyle>
            <a:lvl1pPr algn="l" rtl="0" eaLnBrk="1" fontAlgn="base" hangingPunct="1">
              <a:spcBef>
                <a:spcPct val="0"/>
              </a:spcBef>
              <a:spcAft>
                <a:spcPct val="0"/>
              </a:spcAft>
              <a:defRPr sz="3200">
                <a:solidFill>
                  <a:schemeClr val="accent2"/>
                </a:solidFill>
                <a:latin typeface="Arial"/>
                <a:ea typeface="+mj-ea"/>
                <a:cs typeface="Arial"/>
              </a:defRPr>
            </a:lvl1pPr>
            <a:lvl2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2pPr>
            <a:lvl3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3pPr>
            <a:lvl4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4pPr>
            <a:lvl5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5pPr>
            <a:lvl6pPr marL="4572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6pPr>
            <a:lvl7pPr marL="9144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7pPr>
            <a:lvl8pPr marL="13716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8pPr>
            <a:lvl9pPr marL="18288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9pPr>
          </a:lstStyle>
          <a:p>
            <a:r>
              <a:rPr lang="en-US" kern="0" smtClean="0"/>
              <a:t>Algo - Stealth</a:t>
            </a:r>
            <a:endParaRPr lang="en-US" kern="0" dirty="0"/>
          </a:p>
        </p:txBody>
      </p:sp>
    </p:spTree>
    <p:extLst>
      <p:ext uri="{BB962C8B-B14F-4D97-AF65-F5344CB8AC3E}">
        <p14:creationId xmlns:p14="http://schemas.microsoft.com/office/powerpoint/2010/main" val="4195388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41</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 Iceberg and Peg</a:t>
            </a:r>
            <a:endParaRPr lang="en-US" dirty="0"/>
          </a:p>
        </p:txBody>
      </p:sp>
      <p:sp>
        <p:nvSpPr>
          <p:cNvPr id="7" name="Content Placeholder 1"/>
          <p:cNvSpPr txBox="1">
            <a:spLocks/>
          </p:cNvSpPr>
          <p:nvPr/>
        </p:nvSpPr>
        <p:spPr>
          <a:xfrm>
            <a:off x="395536" y="1700808"/>
            <a:ext cx="4817268"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2000" dirty="0" smtClean="0"/>
              <a:t>Iceberg</a:t>
            </a:r>
            <a:endParaRPr lang="en-US" sz="2000" dirty="0"/>
          </a:p>
          <a:p>
            <a:pPr lvl="1">
              <a:buFont typeface="Arial" panose="020B0604020202020204" pitchFamily="34" charset="0"/>
              <a:buChar char="•"/>
            </a:pPr>
            <a:r>
              <a:rPr lang="en-US" sz="1800" dirty="0"/>
              <a:t>o</a:t>
            </a:r>
            <a:r>
              <a:rPr lang="en-US" sz="1800" dirty="0" smtClean="0"/>
              <a:t>nly send (display) </a:t>
            </a:r>
            <a:r>
              <a:rPr lang="en-US" sz="1800" b="1" dirty="0" smtClean="0">
                <a:solidFill>
                  <a:srgbClr val="0070C0"/>
                </a:solidFill>
              </a:rPr>
              <a:t>partial order quantity </a:t>
            </a:r>
            <a:r>
              <a:rPr lang="en-US" sz="1800" dirty="0" smtClean="0"/>
              <a:t>to the exchange at each time </a:t>
            </a:r>
          </a:p>
          <a:p>
            <a:pPr lvl="1">
              <a:buFont typeface="Arial" panose="020B0604020202020204" pitchFamily="34" charset="0"/>
              <a:buChar char="•"/>
            </a:pPr>
            <a:r>
              <a:rPr lang="en-US" sz="1800" dirty="0" smtClean="0"/>
              <a:t>refill the quantity when see fills</a:t>
            </a:r>
          </a:p>
          <a:p>
            <a:pPr lvl="1">
              <a:buFont typeface="Arial" panose="020B0604020202020204" pitchFamily="34" charset="0"/>
              <a:buChar char="•"/>
            </a:pPr>
            <a:r>
              <a:rPr lang="en-US" sz="1800" dirty="0" smtClean="0"/>
              <a:t>randomize the display quantity</a:t>
            </a:r>
          </a:p>
          <a:p>
            <a:pPr lvl="1">
              <a:buFont typeface="Arial" panose="020B0604020202020204" pitchFamily="34" charset="0"/>
              <a:buChar char="•"/>
            </a:pPr>
            <a:r>
              <a:rPr lang="en-US" sz="1800" dirty="0" smtClean="0"/>
              <a:t>broker ID market may only send new order after the partial order fully filled</a:t>
            </a:r>
          </a:p>
          <a:p>
            <a:pPr lvl="1">
              <a:buFont typeface="Arial" panose="020B0604020202020204" pitchFamily="34" charset="0"/>
              <a:buChar char="•"/>
            </a:pPr>
            <a:endParaRPr lang="en-US" sz="1800" dirty="0"/>
          </a:p>
          <a:p>
            <a:pPr>
              <a:buFont typeface="Arial" panose="020B0604020202020204" pitchFamily="34" charset="0"/>
              <a:buChar char="•"/>
            </a:pPr>
            <a:r>
              <a:rPr lang="en-US" sz="2000" dirty="0"/>
              <a:t>Peg</a:t>
            </a:r>
          </a:p>
          <a:p>
            <a:pPr lvl="1">
              <a:buFont typeface="Arial" panose="020B0604020202020204" pitchFamily="34" charset="0"/>
              <a:buChar char="•"/>
            </a:pPr>
            <a:r>
              <a:rPr lang="en-US" sz="1800" dirty="0" smtClean="0"/>
              <a:t>float partial </a:t>
            </a:r>
            <a:r>
              <a:rPr lang="en-US" sz="1800" dirty="0"/>
              <a:t>order to </a:t>
            </a:r>
            <a:r>
              <a:rPr lang="en-US" sz="1800" b="1" dirty="0">
                <a:solidFill>
                  <a:srgbClr val="0070C0"/>
                </a:solidFill>
              </a:rPr>
              <a:t>follow Bid/Mid/Ask </a:t>
            </a:r>
            <a:r>
              <a:rPr lang="en-US" sz="1800" dirty="0"/>
              <a:t>price</a:t>
            </a:r>
          </a:p>
          <a:p>
            <a:pPr lvl="1">
              <a:buFont typeface="Arial" panose="020B0604020202020204" pitchFamily="34" charset="0"/>
              <a:buChar char="•"/>
            </a:pPr>
            <a:r>
              <a:rPr lang="en-US" sz="1800" dirty="0"/>
              <a:t>can have </a:t>
            </a:r>
            <a:r>
              <a:rPr lang="en-US" sz="1800" b="1" dirty="0">
                <a:solidFill>
                  <a:srgbClr val="0070C0"/>
                </a:solidFill>
              </a:rPr>
              <a:t>offset</a:t>
            </a:r>
            <a:r>
              <a:rPr lang="en-US" sz="1800" dirty="0">
                <a:solidFill>
                  <a:srgbClr val="0070C0"/>
                </a:solidFill>
              </a:rPr>
              <a:t> </a:t>
            </a:r>
            <a:r>
              <a:rPr lang="en-US" sz="1800" dirty="0"/>
              <a:t>(+/- x ticks from the above price)</a:t>
            </a:r>
          </a:p>
          <a:p>
            <a:pPr lvl="1">
              <a:buFont typeface="Arial" panose="020B0604020202020204" pitchFamily="34" charset="0"/>
              <a:buChar char="•"/>
            </a:pPr>
            <a:endParaRPr lang="en-US" sz="1800" dirty="0"/>
          </a:p>
        </p:txBody>
      </p:sp>
      <p:pic>
        <p:nvPicPr>
          <p:cNvPr id="6" name="Picture 6" descr="H:\downloads\kisspng-iceberg-royalty-free-photography-illustration-vector-island-rocks-5a869cb2668e72.496094041518771378420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220072" y="2020219"/>
            <a:ext cx="3569021" cy="35690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804972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42</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Type 2: Benchmark </a:t>
            </a:r>
            <a:r>
              <a:rPr lang="en-US" dirty="0" err="1" smtClean="0"/>
              <a:t>Algos</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800" dirty="0" smtClean="0"/>
              <a:t>Works on relatively large orders</a:t>
            </a:r>
          </a:p>
          <a:p>
            <a:pPr>
              <a:buFont typeface="Arial" panose="020B0604020202020204" pitchFamily="34" charset="0"/>
              <a:buChar char="•"/>
            </a:pPr>
            <a:r>
              <a:rPr lang="en-US" sz="1800" b="1" dirty="0" smtClean="0"/>
              <a:t>Objective</a:t>
            </a:r>
            <a:r>
              <a:rPr lang="en-US" sz="1800" dirty="0" smtClean="0"/>
              <a:t>: reduce </a:t>
            </a:r>
            <a:r>
              <a:rPr lang="en-US" sz="1800" b="1" dirty="0" smtClean="0">
                <a:solidFill>
                  <a:srgbClr val="0070C0"/>
                </a:solidFill>
              </a:rPr>
              <a:t>market impact </a:t>
            </a:r>
            <a:r>
              <a:rPr lang="en-US" sz="1800" dirty="0" smtClean="0"/>
              <a:t>and track or beat the </a:t>
            </a:r>
            <a:r>
              <a:rPr lang="en-US" sz="1800" b="1" dirty="0" smtClean="0">
                <a:solidFill>
                  <a:srgbClr val="0070C0"/>
                </a:solidFill>
              </a:rPr>
              <a:t>price / volume </a:t>
            </a:r>
            <a:r>
              <a:rPr lang="en-US" sz="1800" b="1" dirty="0">
                <a:solidFill>
                  <a:srgbClr val="0070C0"/>
                </a:solidFill>
              </a:rPr>
              <a:t>benchmarks</a:t>
            </a:r>
          </a:p>
          <a:p>
            <a:pPr>
              <a:buFont typeface="Arial" panose="020B0604020202020204" pitchFamily="34" charset="0"/>
              <a:buChar char="•"/>
            </a:pPr>
            <a:r>
              <a:rPr lang="en-US" sz="1800" b="1" dirty="0" smtClean="0"/>
              <a:t>Example </a:t>
            </a:r>
            <a:r>
              <a:rPr lang="en-US" sz="1800" b="1" dirty="0" err="1" smtClean="0"/>
              <a:t>Algos</a:t>
            </a:r>
            <a:r>
              <a:rPr lang="en-US" sz="1800" dirty="0" smtClean="0"/>
              <a:t>: POV, IS, VWAP/TWAP, MOC</a:t>
            </a:r>
            <a:endParaRPr lang="en-US" sz="1800" dirty="0"/>
          </a:p>
        </p:txBody>
      </p:sp>
      <p:pic>
        <p:nvPicPr>
          <p:cNvPr id="6150" name="Picture 6" descr="hong kong container terminal的圖片搜尋結果"/>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9672" y="3130724"/>
            <a:ext cx="5422970" cy="3106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432370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43</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 POV</a:t>
            </a:r>
            <a:endParaRPr lang="en-US" dirty="0"/>
          </a:p>
        </p:txBody>
      </p:sp>
      <p:sp>
        <p:nvSpPr>
          <p:cNvPr id="7" name="Content Placeholder 1"/>
          <p:cNvSpPr txBox="1">
            <a:spLocks/>
          </p:cNvSpPr>
          <p:nvPr/>
        </p:nvSpPr>
        <p:spPr>
          <a:xfrm>
            <a:off x="395536" y="1700808"/>
            <a:ext cx="8352928" cy="4392488"/>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800" b="1" u="sng" dirty="0" smtClean="0"/>
              <a:t>Example</a:t>
            </a:r>
          </a:p>
          <a:p>
            <a:pPr marL="0" indent="0"/>
            <a:r>
              <a:rPr lang="en-US" sz="1800" dirty="0" smtClean="0"/>
              <a:t>AA </a:t>
            </a:r>
            <a:r>
              <a:rPr lang="en-US" sz="1800" dirty="0"/>
              <a:t>Fund manages a </a:t>
            </a:r>
            <a:r>
              <a:rPr lang="en-US" sz="1800" dirty="0">
                <a:solidFill>
                  <a:srgbClr val="0070C0"/>
                </a:solidFill>
              </a:rPr>
              <a:t>large tech portfolio</a:t>
            </a:r>
            <a:r>
              <a:rPr lang="en-US" sz="1800" dirty="0"/>
              <a:t>. </a:t>
            </a:r>
            <a:r>
              <a:rPr lang="en-US" sz="1800" dirty="0" smtClean="0"/>
              <a:t>An </a:t>
            </a:r>
            <a:r>
              <a:rPr lang="en-US" sz="1800" dirty="0"/>
              <a:t>intraday news about </a:t>
            </a:r>
            <a:r>
              <a:rPr lang="en-US" sz="1800" dirty="0" smtClean="0"/>
              <a:t>Ant </a:t>
            </a:r>
            <a:r>
              <a:rPr lang="en-US" sz="1800" dirty="0"/>
              <a:t>group IPO is delayed. </a:t>
            </a:r>
            <a:r>
              <a:rPr lang="en-US" sz="1800" dirty="0" smtClean="0"/>
              <a:t>AA </a:t>
            </a:r>
            <a:r>
              <a:rPr lang="en-US" sz="1800" dirty="0"/>
              <a:t>Funds believe this is </a:t>
            </a:r>
            <a:r>
              <a:rPr lang="en-US" sz="1800" dirty="0" smtClean="0"/>
              <a:t>a </a:t>
            </a:r>
            <a:r>
              <a:rPr lang="en-US" sz="1800" dirty="0">
                <a:solidFill>
                  <a:srgbClr val="0070C0"/>
                </a:solidFill>
              </a:rPr>
              <a:t>good news </a:t>
            </a:r>
            <a:r>
              <a:rPr lang="en-US" sz="1800" dirty="0"/>
              <a:t>for </a:t>
            </a:r>
            <a:r>
              <a:rPr lang="en-US" sz="1800" dirty="0" err="1"/>
              <a:t>Tencent</a:t>
            </a:r>
            <a:r>
              <a:rPr lang="en-US" sz="1800" dirty="0"/>
              <a:t> and its price will go up soon. </a:t>
            </a:r>
            <a:r>
              <a:rPr lang="en-US" sz="1800" dirty="0" smtClean="0"/>
              <a:t>Hence </a:t>
            </a:r>
            <a:r>
              <a:rPr lang="en-US" sz="1800" dirty="0"/>
              <a:t>it decides to </a:t>
            </a:r>
            <a:r>
              <a:rPr lang="en-US" sz="1800" b="1" dirty="0">
                <a:solidFill>
                  <a:srgbClr val="0070C0"/>
                </a:solidFill>
              </a:rPr>
              <a:t>buy </a:t>
            </a:r>
            <a:r>
              <a:rPr lang="en-US" sz="1800" b="1" dirty="0" smtClean="0">
                <a:solidFill>
                  <a:srgbClr val="0070C0"/>
                </a:solidFill>
              </a:rPr>
              <a:t>1 </a:t>
            </a:r>
            <a:r>
              <a:rPr lang="en-US" sz="1800" b="1" dirty="0">
                <a:solidFill>
                  <a:srgbClr val="0070C0"/>
                </a:solidFill>
              </a:rPr>
              <a:t>million shares </a:t>
            </a:r>
            <a:r>
              <a:rPr lang="en-US" sz="1800" dirty="0">
                <a:solidFill>
                  <a:srgbClr val="0070C0"/>
                </a:solidFill>
              </a:rPr>
              <a:t>of </a:t>
            </a:r>
            <a:r>
              <a:rPr lang="en-US" sz="1800" dirty="0" err="1">
                <a:solidFill>
                  <a:srgbClr val="0070C0"/>
                </a:solidFill>
              </a:rPr>
              <a:t>Tencent</a:t>
            </a:r>
            <a:r>
              <a:rPr lang="en-US" sz="1800" dirty="0">
                <a:solidFill>
                  <a:srgbClr val="0070C0"/>
                </a:solidFill>
              </a:rPr>
              <a:t> as </a:t>
            </a:r>
            <a:r>
              <a:rPr lang="en-US" sz="1800" b="1" u="sng" dirty="0" smtClean="0">
                <a:solidFill>
                  <a:srgbClr val="0070C0"/>
                </a:solidFill>
              </a:rPr>
              <a:t>quick as possible</a:t>
            </a:r>
            <a:endParaRPr lang="en-US" sz="2000" u="sng" dirty="0">
              <a:solidFill>
                <a:srgbClr val="0070C0"/>
              </a:solidFill>
            </a:endParaRPr>
          </a:p>
          <a:p>
            <a:endParaRPr lang="en-US" sz="2000" dirty="0" smtClean="0"/>
          </a:p>
          <a:p>
            <a:endParaRPr lang="en-US" sz="2000" dirty="0"/>
          </a:p>
        </p:txBody>
      </p:sp>
      <p:graphicFrame>
        <p:nvGraphicFramePr>
          <p:cNvPr id="8" name="Table 7"/>
          <p:cNvGraphicFramePr>
            <a:graphicFrameLocks noGrp="1"/>
          </p:cNvGraphicFramePr>
          <p:nvPr>
            <p:extLst>
              <p:ext uri="{D42A27DB-BD31-4B8C-83A1-F6EECF244321}">
                <p14:modId xmlns:p14="http://schemas.microsoft.com/office/powerpoint/2010/main" val="765166882"/>
              </p:ext>
            </p:extLst>
          </p:nvPr>
        </p:nvGraphicFramePr>
        <p:xfrm>
          <a:off x="1403648" y="4149080"/>
          <a:ext cx="6096000" cy="1285240"/>
        </p:xfrm>
        <a:graphic>
          <a:graphicData uri="http://schemas.openxmlformats.org/drawingml/2006/table">
            <a:tbl>
              <a:tblPr firstRow="1" bandRow="1">
                <a:tableStyleId>{327F97BB-C833-4FB7-BDE5-3F7075034690}</a:tableStyleId>
              </a:tblPr>
              <a:tblGrid>
                <a:gridCol w="1656184"/>
                <a:gridCol w="4439816"/>
              </a:tblGrid>
              <a:tr h="370840">
                <a:tc>
                  <a:txBody>
                    <a:bodyPr/>
                    <a:lstStyle/>
                    <a:p>
                      <a:pPr marL="0" algn="l" defTabSz="457200" rtl="0" eaLnBrk="1" latinLnBrk="0" hangingPunct="1"/>
                      <a:r>
                        <a:rPr lang="en-US" sz="1800" b="1" kern="1200" dirty="0" smtClean="0">
                          <a:solidFill>
                            <a:schemeClr val="tx1"/>
                          </a:solidFill>
                          <a:latin typeface="Arial"/>
                          <a:ea typeface="+mn-ea"/>
                          <a:cs typeface="Arial"/>
                        </a:rPr>
                        <a:t>Objective</a:t>
                      </a:r>
                      <a:endParaRPr lang="en-US" sz="1800" b="1" kern="1200" dirty="0">
                        <a:solidFill>
                          <a:schemeClr val="tx1"/>
                        </a:solidFill>
                        <a:latin typeface="Arial"/>
                        <a:ea typeface="+mn-ea"/>
                        <a:cs typeface="Arial"/>
                      </a:endParaRPr>
                    </a:p>
                  </a:txBody>
                  <a:tcPr/>
                </a:tc>
                <a:tc>
                  <a:txBody>
                    <a:bodyPr/>
                    <a:lstStyle/>
                    <a:p>
                      <a:r>
                        <a:rPr lang="en-US" sz="1800" b="0" kern="1200" baseline="0" dirty="0" smtClean="0">
                          <a:solidFill>
                            <a:schemeClr val="tx1"/>
                          </a:solidFill>
                          <a:latin typeface="Arial"/>
                          <a:ea typeface="+mn-ea"/>
                          <a:cs typeface="Arial"/>
                        </a:rPr>
                        <a:t>With a strong price view (go up) and target to </a:t>
                      </a:r>
                      <a:r>
                        <a:rPr lang="en-US" sz="1800" b="1" kern="1200" baseline="0" dirty="0" smtClean="0">
                          <a:solidFill>
                            <a:srgbClr val="0070C0"/>
                          </a:solidFill>
                          <a:latin typeface="Arial"/>
                          <a:ea typeface="+mn-ea"/>
                          <a:cs typeface="Arial"/>
                        </a:rPr>
                        <a:t>c</a:t>
                      </a:r>
                      <a:r>
                        <a:rPr lang="en-US" sz="1800" b="1" kern="1200" dirty="0" smtClean="0">
                          <a:solidFill>
                            <a:srgbClr val="0070C0"/>
                          </a:solidFill>
                          <a:latin typeface="Arial"/>
                          <a:ea typeface="+mn-ea"/>
                          <a:cs typeface="Arial"/>
                        </a:rPr>
                        <a:t>omplete</a:t>
                      </a:r>
                      <a:r>
                        <a:rPr lang="en-US" sz="1800" b="0" kern="1200" dirty="0" smtClean="0">
                          <a:solidFill>
                            <a:srgbClr val="0070C0"/>
                          </a:solidFill>
                          <a:latin typeface="Arial"/>
                          <a:ea typeface="+mn-ea"/>
                          <a:cs typeface="Arial"/>
                        </a:rPr>
                        <a:t> </a:t>
                      </a:r>
                      <a:r>
                        <a:rPr lang="en-US" sz="1800" b="0" kern="1200" dirty="0" smtClean="0">
                          <a:solidFill>
                            <a:schemeClr val="tx1"/>
                          </a:solidFill>
                          <a:latin typeface="Arial"/>
                          <a:ea typeface="+mn-ea"/>
                          <a:cs typeface="Arial"/>
                        </a:rPr>
                        <a:t>the order as soon as possible</a:t>
                      </a:r>
                      <a:endParaRPr lang="en-US" sz="1800" b="0" kern="1200" dirty="0">
                        <a:solidFill>
                          <a:schemeClr val="tx1"/>
                        </a:solidFill>
                        <a:latin typeface="Arial"/>
                        <a:ea typeface="+mn-ea"/>
                        <a:cs typeface="Arial"/>
                      </a:endParaRPr>
                    </a:p>
                  </a:txBody>
                  <a:tcPr/>
                </a:tc>
              </a:tr>
              <a:tr h="370840">
                <a:tc>
                  <a:txBody>
                    <a:bodyPr/>
                    <a:lstStyle/>
                    <a:p>
                      <a:r>
                        <a:rPr lang="en-US" sz="1800" b="1" kern="1200" dirty="0" smtClean="0">
                          <a:solidFill>
                            <a:schemeClr val="tx1"/>
                          </a:solidFill>
                          <a:latin typeface="Arial"/>
                          <a:ea typeface="+mn-ea"/>
                          <a:cs typeface="Arial"/>
                        </a:rPr>
                        <a:t>Urgency</a:t>
                      </a:r>
                      <a:endParaRPr lang="en-US" sz="1800" b="1" kern="1200" dirty="0">
                        <a:solidFill>
                          <a:schemeClr val="tx1"/>
                        </a:solidFill>
                        <a:latin typeface="Arial"/>
                        <a:ea typeface="+mn-ea"/>
                        <a:cs typeface="Arial"/>
                      </a:endParaRPr>
                    </a:p>
                  </a:txBody>
                  <a:tcPr/>
                </a:tc>
                <a:tc>
                  <a:txBody>
                    <a:bodyPr/>
                    <a:lstStyle/>
                    <a:p>
                      <a:r>
                        <a:rPr lang="en-US" sz="1800" b="1" kern="1200" dirty="0" smtClean="0">
                          <a:solidFill>
                            <a:srgbClr val="0070C0"/>
                          </a:solidFill>
                          <a:latin typeface="Arial"/>
                          <a:ea typeface="+mn-ea"/>
                          <a:cs typeface="Arial"/>
                        </a:rPr>
                        <a:t>High</a:t>
                      </a:r>
                      <a:endParaRPr lang="en-US" sz="1800" b="1" kern="1200" dirty="0">
                        <a:solidFill>
                          <a:srgbClr val="0070C0"/>
                        </a:solidFill>
                        <a:latin typeface="Arial"/>
                        <a:ea typeface="+mn-ea"/>
                        <a:cs typeface="Arial"/>
                      </a:endParaRPr>
                    </a:p>
                  </a:txBody>
                  <a:tcPr/>
                </a:tc>
              </a:tr>
            </a:tbl>
          </a:graphicData>
        </a:graphic>
      </p:graphicFrame>
    </p:spTree>
    <p:extLst>
      <p:ext uri="{BB962C8B-B14F-4D97-AF65-F5344CB8AC3E}">
        <p14:creationId xmlns:p14="http://schemas.microsoft.com/office/powerpoint/2010/main" val="56102635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44</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 POV</a:t>
            </a:r>
            <a:endParaRPr lang="en-US" dirty="0"/>
          </a:p>
        </p:txBody>
      </p:sp>
      <p:sp>
        <p:nvSpPr>
          <p:cNvPr id="7" name="Content Placeholder 1"/>
          <p:cNvSpPr txBox="1">
            <a:spLocks/>
          </p:cNvSpPr>
          <p:nvPr/>
        </p:nvSpPr>
        <p:spPr>
          <a:xfrm>
            <a:off x="395536" y="1700808"/>
            <a:ext cx="3888432" cy="4392488"/>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800" dirty="0" smtClean="0"/>
              <a:t>AA </a:t>
            </a:r>
            <a:r>
              <a:rPr lang="en-US" sz="1800" dirty="0"/>
              <a:t>Fund </a:t>
            </a:r>
            <a:r>
              <a:rPr lang="en-US" sz="1800" dirty="0" smtClean="0"/>
              <a:t>goes ahead and buy 1 million shares </a:t>
            </a:r>
            <a:r>
              <a:rPr lang="en-US" sz="1800" b="1" dirty="0">
                <a:solidFill>
                  <a:srgbClr val="0070C0"/>
                </a:solidFill>
                <a:latin typeface="Arial" charset="0"/>
                <a:ea typeface="ＭＳ Ｐゴシック" charset="0"/>
                <a:cs typeface="ＭＳ Ｐゴシック" charset="0"/>
              </a:rPr>
              <a:t>immediately at one-go</a:t>
            </a:r>
          </a:p>
          <a:p>
            <a:endParaRPr lang="en-US" sz="2000" dirty="0" smtClean="0"/>
          </a:p>
          <a:p>
            <a:endParaRPr lang="en-US" sz="2000" dirty="0"/>
          </a:p>
        </p:txBody>
      </p:sp>
      <p:graphicFrame>
        <p:nvGraphicFramePr>
          <p:cNvPr id="8" name="Table 7"/>
          <p:cNvGraphicFramePr>
            <a:graphicFrameLocks noGrp="1"/>
          </p:cNvGraphicFramePr>
          <p:nvPr>
            <p:extLst>
              <p:ext uri="{D42A27DB-BD31-4B8C-83A1-F6EECF244321}">
                <p14:modId xmlns:p14="http://schemas.microsoft.com/office/powerpoint/2010/main" val="850804225"/>
              </p:ext>
            </p:extLst>
          </p:nvPr>
        </p:nvGraphicFramePr>
        <p:xfrm>
          <a:off x="4355976" y="1515690"/>
          <a:ext cx="4104456" cy="4361582"/>
        </p:xfrm>
        <a:graphic>
          <a:graphicData uri="http://schemas.openxmlformats.org/drawingml/2006/table">
            <a:tbl>
              <a:tblPr firstRow="1" firstCol="1" bandRow="1">
                <a:tableStyleId>{5C22544A-7EE6-4342-B048-85BDC9FD1C3A}</a:tableStyleId>
              </a:tblPr>
              <a:tblGrid>
                <a:gridCol w="1224513"/>
                <a:gridCol w="1008955"/>
                <a:gridCol w="692785"/>
                <a:gridCol w="1178203"/>
              </a:tblGrid>
              <a:tr h="288031">
                <a:tc>
                  <a:txBody>
                    <a:bodyPr/>
                    <a:lstStyle/>
                    <a:p>
                      <a:pPr algn="r">
                        <a:lnSpc>
                          <a:spcPct val="115000"/>
                        </a:lnSpc>
                        <a:spcAft>
                          <a:spcPts val="0"/>
                        </a:spcAft>
                      </a:pPr>
                      <a:r>
                        <a:rPr lang="en-US" sz="1400" u="sng" dirty="0">
                          <a:effectLst/>
                        </a:rPr>
                        <a:t>Size</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dirty="0">
                          <a:effectLst/>
                        </a:rPr>
                        <a:t>Bid</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dirty="0">
                          <a:effectLst/>
                        </a:rPr>
                        <a:t>Ask</a:t>
                      </a:r>
                      <a:endParaRPr lang="en-US" sz="1400" dirty="0">
                        <a:effectLst/>
                        <a:latin typeface="Calibri"/>
                        <a:ea typeface="新細明體"/>
                        <a:cs typeface="Times New Roman"/>
                      </a:endParaRPr>
                    </a:p>
                  </a:txBody>
                  <a:tcPr marL="68580" marR="68580" marT="0" marB="0"/>
                </a:tc>
                <a:tc>
                  <a:txBody>
                    <a:bodyPr/>
                    <a:lstStyle/>
                    <a:p>
                      <a:pPr algn="r">
                        <a:lnSpc>
                          <a:spcPct val="115000"/>
                        </a:lnSpc>
                        <a:spcAft>
                          <a:spcPts val="0"/>
                        </a:spcAft>
                      </a:pPr>
                      <a:r>
                        <a:rPr lang="en-US" sz="1400" u="sng" dirty="0">
                          <a:effectLst/>
                        </a:rPr>
                        <a:t>Size</a:t>
                      </a:r>
                      <a:endParaRPr lang="en-US" sz="1400" dirty="0">
                        <a:effectLst/>
                        <a:latin typeface="Calibri"/>
                        <a:ea typeface="新細明體"/>
                        <a:cs typeface="Times New Roman"/>
                      </a:endParaRPr>
                    </a:p>
                  </a:txBody>
                  <a:tcPr marL="68580" marR="68580" marT="0" marB="0"/>
                </a:tc>
              </a:tr>
              <a:tr h="332890">
                <a:tc>
                  <a:txBody>
                    <a:bodyPr/>
                    <a:lstStyle/>
                    <a:p>
                      <a:pPr algn="r">
                        <a:lnSpc>
                          <a:spcPct val="115000"/>
                        </a:lnSpc>
                        <a:spcAft>
                          <a:spcPts val="0"/>
                        </a:spcAft>
                      </a:pPr>
                      <a:r>
                        <a:rPr lang="en-US" sz="1400" dirty="0" smtClean="0">
                          <a:effectLst/>
                        </a:rPr>
                        <a:t>20,000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smtClean="0">
                          <a:effectLst/>
                        </a:rPr>
                        <a:t>580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smtClean="0">
                          <a:effectLst/>
                        </a:rPr>
                        <a:t>580.2</a:t>
                      </a:r>
                      <a:endParaRPr lang="en-US" sz="1400" dirty="0">
                        <a:effectLst/>
                        <a:latin typeface="Calibri"/>
                        <a:ea typeface="新細明體"/>
                        <a:cs typeface="Times New Roman"/>
                      </a:endParaRPr>
                    </a:p>
                  </a:txBody>
                  <a:tcPr marL="68580" marR="68580" marT="0" marB="0"/>
                </a:tc>
                <a:tc>
                  <a:txBody>
                    <a:bodyPr/>
                    <a:lstStyle/>
                    <a:p>
                      <a:pPr algn="r">
                        <a:lnSpc>
                          <a:spcPct val="115000"/>
                        </a:lnSpc>
                        <a:spcAft>
                          <a:spcPts val="0"/>
                        </a:spcAft>
                      </a:pPr>
                      <a:r>
                        <a:rPr lang="en-US" sz="1400" b="1" kern="1200" dirty="0" smtClean="0">
                          <a:solidFill>
                            <a:schemeClr val="lt1"/>
                          </a:solidFill>
                          <a:effectLst/>
                          <a:latin typeface="+mn-lt"/>
                          <a:ea typeface="+mn-ea"/>
                          <a:cs typeface="+mn-cs"/>
                        </a:rPr>
                        <a:t>70,000</a:t>
                      </a:r>
                      <a:endParaRPr lang="en-US" sz="1400" b="1" kern="1200" dirty="0">
                        <a:solidFill>
                          <a:schemeClr val="lt1"/>
                        </a:solidFill>
                        <a:effectLst/>
                        <a:latin typeface="+mn-lt"/>
                        <a:ea typeface="+mn-ea"/>
                        <a:cs typeface="+mn-cs"/>
                      </a:endParaRPr>
                    </a:p>
                  </a:txBody>
                  <a:tcPr marL="68580" marR="68580" marT="0" marB="0">
                    <a:solidFill>
                      <a:schemeClr val="accent1"/>
                    </a:solidFill>
                  </a:tcPr>
                </a:tc>
              </a:tr>
              <a:tr h="284277">
                <a:tc>
                  <a:txBody>
                    <a:bodyPr/>
                    <a:lstStyle/>
                    <a:p>
                      <a:pPr algn="r">
                        <a:lnSpc>
                          <a:spcPct val="115000"/>
                        </a:lnSpc>
                        <a:spcAft>
                          <a:spcPts val="0"/>
                        </a:spcAft>
                      </a:pPr>
                      <a:r>
                        <a:rPr lang="en-US" sz="1400" dirty="0" smtClean="0">
                          <a:effectLst/>
                        </a:rPr>
                        <a:t>80,000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smtClean="0">
                          <a:effectLst/>
                        </a:rPr>
                        <a:t>579.8</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smtClean="0">
                          <a:effectLst/>
                        </a:rPr>
                        <a:t>580.4</a:t>
                      </a:r>
                      <a:endParaRPr lang="en-US" sz="1400" dirty="0">
                        <a:effectLst/>
                        <a:latin typeface="Calibri"/>
                        <a:ea typeface="新細明體"/>
                        <a:cs typeface="Times New Roman"/>
                      </a:endParaRPr>
                    </a:p>
                  </a:txBody>
                  <a:tcPr marL="68580" marR="68580" marT="0" marB="0"/>
                </a:tc>
                <a:tc>
                  <a:txBody>
                    <a:bodyPr/>
                    <a:lstStyle/>
                    <a:p>
                      <a:pPr algn="r">
                        <a:lnSpc>
                          <a:spcPct val="115000"/>
                        </a:lnSpc>
                        <a:spcAft>
                          <a:spcPts val="0"/>
                        </a:spcAft>
                      </a:pPr>
                      <a:r>
                        <a:rPr lang="en-US" sz="1400" b="1" kern="1200" dirty="0" smtClean="0">
                          <a:solidFill>
                            <a:schemeClr val="lt1"/>
                          </a:solidFill>
                          <a:effectLst/>
                          <a:latin typeface="+mn-lt"/>
                          <a:ea typeface="+mn-ea"/>
                          <a:cs typeface="+mn-cs"/>
                        </a:rPr>
                        <a:t>90,000</a:t>
                      </a:r>
                      <a:endParaRPr lang="en-US" sz="1400" b="1" kern="1200" dirty="0">
                        <a:solidFill>
                          <a:schemeClr val="lt1"/>
                        </a:solidFill>
                        <a:effectLst/>
                        <a:latin typeface="+mn-lt"/>
                        <a:ea typeface="+mn-ea"/>
                        <a:cs typeface="+mn-cs"/>
                      </a:endParaRPr>
                    </a:p>
                  </a:txBody>
                  <a:tcPr marL="68580" marR="68580" marT="0" marB="0">
                    <a:solidFill>
                      <a:schemeClr val="accent1"/>
                    </a:solidFill>
                  </a:tcPr>
                </a:tc>
              </a:tr>
              <a:tr h="288032">
                <a:tc>
                  <a:txBody>
                    <a:bodyPr/>
                    <a:lstStyle/>
                    <a:p>
                      <a:pPr algn="r">
                        <a:lnSpc>
                          <a:spcPct val="115000"/>
                        </a:lnSpc>
                        <a:spcAft>
                          <a:spcPts val="0"/>
                        </a:spcAft>
                      </a:pPr>
                      <a:r>
                        <a:rPr lang="en-US" sz="1400" dirty="0" smtClean="0">
                          <a:effectLst/>
                        </a:rPr>
                        <a:t>70,000</a:t>
                      </a:r>
                      <a:endParaRPr lang="en-US" sz="1400" dirty="0">
                        <a:effectLst/>
                        <a:latin typeface="Calibri"/>
                        <a:ea typeface="新細明體"/>
                        <a:cs typeface="Times New Roman"/>
                      </a:endParaRPr>
                    </a:p>
                  </a:txBody>
                  <a:tcPr marL="68580" marR="68580" marT="0" marB="0"/>
                </a:tc>
                <a:tc>
                  <a:txBody>
                    <a:bodyPr/>
                    <a:lstStyle/>
                    <a:p>
                      <a:pPr marL="0" marR="0" indent="0" algn="l" defTabSz="914400" rtl="0" eaLnBrk="1" fontAlgn="auto" latinLnBrk="0" hangingPunct="1">
                        <a:lnSpc>
                          <a:spcPct val="115000"/>
                        </a:lnSpc>
                        <a:spcBef>
                          <a:spcPts val="0"/>
                        </a:spcBef>
                        <a:spcAft>
                          <a:spcPts val="0"/>
                        </a:spcAft>
                        <a:buClrTx/>
                        <a:buSzTx/>
                        <a:buFontTx/>
                        <a:buNone/>
                        <a:tabLst/>
                        <a:defRPr/>
                      </a:pPr>
                      <a:r>
                        <a:rPr lang="en-US" sz="1400" dirty="0" smtClean="0">
                          <a:effectLst/>
                        </a:rPr>
                        <a:t>579.6</a:t>
                      </a:r>
                      <a:endParaRPr lang="en-US" sz="1400" dirty="0" smtClean="0">
                        <a:effectLst/>
                        <a:latin typeface="Calibri"/>
                        <a:ea typeface="新細明體"/>
                        <a:cs typeface="Times New Roman"/>
                      </a:endParaRPr>
                    </a:p>
                  </a:txBody>
                  <a:tcPr marL="68580" marR="68580" marT="0" marB="0"/>
                </a:tc>
                <a:tc>
                  <a:txBody>
                    <a:bodyPr/>
                    <a:lstStyle/>
                    <a:p>
                      <a:pPr marL="0" marR="0" indent="0" algn="l" defTabSz="914400" rtl="0" eaLnBrk="1" fontAlgn="auto" latinLnBrk="0" hangingPunct="1">
                        <a:lnSpc>
                          <a:spcPct val="115000"/>
                        </a:lnSpc>
                        <a:spcBef>
                          <a:spcPts val="0"/>
                        </a:spcBef>
                        <a:spcAft>
                          <a:spcPts val="0"/>
                        </a:spcAft>
                        <a:buClrTx/>
                        <a:buSzTx/>
                        <a:buFontTx/>
                        <a:buNone/>
                        <a:tabLst/>
                        <a:defRPr/>
                      </a:pPr>
                      <a:r>
                        <a:rPr lang="en-US" sz="1400" dirty="0" smtClean="0">
                          <a:effectLst/>
                        </a:rPr>
                        <a:t>580.6</a:t>
                      </a:r>
                      <a:endParaRPr lang="en-US" sz="1400" dirty="0" smtClean="0">
                        <a:effectLst/>
                        <a:latin typeface="Calibri"/>
                        <a:ea typeface="新細明體"/>
                        <a:cs typeface="Times New Roman"/>
                      </a:endParaRPr>
                    </a:p>
                  </a:txBody>
                  <a:tcPr marL="68580" marR="68580" marT="0" marB="0"/>
                </a:tc>
                <a:tc>
                  <a:txBody>
                    <a:bodyPr/>
                    <a:lstStyle/>
                    <a:p>
                      <a:pPr algn="r">
                        <a:lnSpc>
                          <a:spcPct val="115000"/>
                        </a:lnSpc>
                        <a:spcAft>
                          <a:spcPts val="0"/>
                        </a:spcAft>
                      </a:pPr>
                      <a:r>
                        <a:rPr lang="en-US" sz="1400" b="1" kern="1200" dirty="0" smtClean="0">
                          <a:solidFill>
                            <a:schemeClr val="lt1"/>
                          </a:solidFill>
                          <a:effectLst/>
                          <a:latin typeface="+mn-lt"/>
                          <a:ea typeface="+mn-ea"/>
                          <a:cs typeface="+mn-cs"/>
                        </a:rPr>
                        <a:t>80,000</a:t>
                      </a:r>
                      <a:endParaRPr lang="en-US" sz="1400" b="1" kern="1200" dirty="0">
                        <a:solidFill>
                          <a:schemeClr val="lt1"/>
                        </a:solidFill>
                        <a:effectLst/>
                        <a:latin typeface="+mn-lt"/>
                        <a:ea typeface="+mn-ea"/>
                        <a:cs typeface="+mn-cs"/>
                      </a:endParaRPr>
                    </a:p>
                  </a:txBody>
                  <a:tcPr marL="68580" marR="68580" marT="0" marB="0">
                    <a:solidFill>
                      <a:schemeClr val="accent1"/>
                    </a:solidFill>
                  </a:tcPr>
                </a:tc>
              </a:tr>
              <a:tr h="288032">
                <a:tc>
                  <a:txBody>
                    <a:bodyPr/>
                    <a:lstStyle/>
                    <a:p>
                      <a:pPr algn="r">
                        <a:lnSpc>
                          <a:spcPct val="115000"/>
                        </a:lnSpc>
                        <a:spcAft>
                          <a:spcPts val="0"/>
                        </a:spcAft>
                      </a:pPr>
                      <a:r>
                        <a:rPr lang="en-US" sz="1400" dirty="0" smtClean="0">
                          <a:effectLst/>
                        </a:rPr>
                        <a:t>50,000</a:t>
                      </a:r>
                      <a:endParaRPr lang="en-US" sz="1400" dirty="0">
                        <a:effectLst/>
                        <a:latin typeface="Calibri"/>
                        <a:ea typeface="新細明體"/>
                        <a:cs typeface="Times New Roman"/>
                      </a:endParaRPr>
                    </a:p>
                  </a:txBody>
                  <a:tcPr marL="68580" marR="68580" marT="0" marB="0"/>
                </a:tc>
                <a:tc>
                  <a:txBody>
                    <a:bodyPr/>
                    <a:lstStyle/>
                    <a:p>
                      <a:pPr marL="0" marR="0" indent="0" algn="l" defTabSz="914400" rtl="0" eaLnBrk="1" fontAlgn="auto" latinLnBrk="0" hangingPunct="1">
                        <a:lnSpc>
                          <a:spcPct val="115000"/>
                        </a:lnSpc>
                        <a:spcBef>
                          <a:spcPts val="0"/>
                        </a:spcBef>
                        <a:spcAft>
                          <a:spcPts val="0"/>
                        </a:spcAft>
                        <a:buClrTx/>
                        <a:buSzTx/>
                        <a:buFontTx/>
                        <a:buNone/>
                        <a:tabLst/>
                        <a:defRPr/>
                      </a:pPr>
                      <a:r>
                        <a:rPr lang="en-US" sz="1400" dirty="0" smtClean="0">
                          <a:effectLst/>
                        </a:rPr>
                        <a:t>579.4</a:t>
                      </a:r>
                      <a:endParaRPr lang="en-US" sz="1400" dirty="0" smtClean="0">
                        <a:effectLst/>
                        <a:latin typeface="Calibri"/>
                        <a:ea typeface="新細明體"/>
                        <a:cs typeface="Times New Roman"/>
                      </a:endParaRPr>
                    </a:p>
                  </a:txBody>
                  <a:tcPr marL="68580" marR="68580" marT="0" marB="0"/>
                </a:tc>
                <a:tc>
                  <a:txBody>
                    <a:bodyPr/>
                    <a:lstStyle/>
                    <a:p>
                      <a:pPr marL="0" marR="0" indent="0" algn="l" defTabSz="914400" rtl="0" eaLnBrk="1" fontAlgn="auto" latinLnBrk="0" hangingPunct="1">
                        <a:lnSpc>
                          <a:spcPct val="115000"/>
                        </a:lnSpc>
                        <a:spcBef>
                          <a:spcPts val="0"/>
                        </a:spcBef>
                        <a:spcAft>
                          <a:spcPts val="0"/>
                        </a:spcAft>
                        <a:buClrTx/>
                        <a:buSzTx/>
                        <a:buFontTx/>
                        <a:buNone/>
                        <a:tabLst/>
                        <a:defRPr/>
                      </a:pPr>
                      <a:r>
                        <a:rPr lang="en-US" sz="1400" dirty="0" smtClean="0">
                          <a:effectLst/>
                        </a:rPr>
                        <a:t>580.8</a:t>
                      </a:r>
                      <a:endParaRPr lang="en-US" sz="1400" dirty="0" smtClean="0">
                        <a:effectLst/>
                        <a:latin typeface="Calibri"/>
                        <a:ea typeface="新細明體"/>
                        <a:cs typeface="Times New Roman"/>
                      </a:endParaRPr>
                    </a:p>
                  </a:txBody>
                  <a:tcPr marL="68580" marR="68580" marT="0" marB="0"/>
                </a:tc>
                <a:tc>
                  <a:txBody>
                    <a:bodyPr/>
                    <a:lstStyle/>
                    <a:p>
                      <a:pPr algn="r">
                        <a:lnSpc>
                          <a:spcPct val="115000"/>
                        </a:lnSpc>
                        <a:spcAft>
                          <a:spcPts val="0"/>
                        </a:spcAft>
                      </a:pPr>
                      <a:r>
                        <a:rPr lang="en-US" sz="1400" b="1" kern="1200" dirty="0" smtClean="0">
                          <a:solidFill>
                            <a:schemeClr val="lt1"/>
                          </a:solidFill>
                          <a:effectLst/>
                          <a:latin typeface="+mn-lt"/>
                          <a:ea typeface="+mn-ea"/>
                          <a:cs typeface="+mn-cs"/>
                        </a:rPr>
                        <a:t>30,000</a:t>
                      </a:r>
                      <a:endParaRPr lang="en-US" sz="1400" b="1" kern="1200" dirty="0">
                        <a:solidFill>
                          <a:schemeClr val="lt1"/>
                        </a:solidFill>
                        <a:effectLst/>
                        <a:latin typeface="+mn-lt"/>
                        <a:ea typeface="+mn-ea"/>
                        <a:cs typeface="+mn-cs"/>
                      </a:endParaRPr>
                    </a:p>
                  </a:txBody>
                  <a:tcPr marL="68580" marR="68580" marT="0" marB="0">
                    <a:solidFill>
                      <a:schemeClr val="accent1"/>
                    </a:solidFill>
                  </a:tcPr>
                </a:tc>
              </a:tr>
              <a:tr h="288032">
                <a:tc>
                  <a:txBody>
                    <a:bodyPr/>
                    <a:lstStyle/>
                    <a:p>
                      <a:pPr algn="r">
                        <a:lnSpc>
                          <a:spcPct val="115000"/>
                        </a:lnSpc>
                        <a:spcAft>
                          <a:spcPts val="0"/>
                        </a:spcAft>
                      </a:pPr>
                      <a:r>
                        <a:rPr lang="en-US" sz="1400" dirty="0" smtClean="0">
                          <a:effectLst/>
                        </a:rPr>
                        <a:t>10,000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smtClean="0">
                          <a:effectLst/>
                        </a:rPr>
                        <a:t>579.2</a:t>
                      </a:r>
                      <a:endParaRPr lang="en-US" sz="1400" dirty="0">
                        <a:effectLst/>
                        <a:latin typeface="Calibri"/>
                        <a:ea typeface="新細明體"/>
                        <a:cs typeface="Times New Roman"/>
                      </a:endParaRPr>
                    </a:p>
                  </a:txBody>
                  <a:tcPr marL="68580" marR="68580" marT="0" marB="0"/>
                </a:tc>
                <a:tc>
                  <a:txBody>
                    <a:bodyPr/>
                    <a:lstStyle/>
                    <a:p>
                      <a:pPr marL="0" marR="0" indent="0" algn="l" defTabSz="914400" rtl="0" eaLnBrk="1" fontAlgn="auto" latinLnBrk="0" hangingPunct="1">
                        <a:lnSpc>
                          <a:spcPct val="115000"/>
                        </a:lnSpc>
                        <a:spcBef>
                          <a:spcPts val="0"/>
                        </a:spcBef>
                        <a:spcAft>
                          <a:spcPts val="0"/>
                        </a:spcAft>
                        <a:buClrTx/>
                        <a:buSzTx/>
                        <a:buFontTx/>
                        <a:buNone/>
                        <a:tabLst/>
                        <a:defRPr/>
                      </a:pPr>
                      <a:r>
                        <a:rPr lang="en-US" sz="1400" dirty="0" smtClean="0">
                          <a:effectLst/>
                        </a:rPr>
                        <a:t>581</a:t>
                      </a:r>
                      <a:endParaRPr lang="en-US" sz="1400" dirty="0" smtClean="0">
                        <a:effectLst/>
                        <a:latin typeface="Calibri"/>
                        <a:ea typeface="新細明體"/>
                        <a:cs typeface="Times New Roman"/>
                      </a:endParaRPr>
                    </a:p>
                  </a:txBody>
                  <a:tcPr marL="68580" marR="68580" marT="0" marB="0"/>
                </a:tc>
                <a:tc>
                  <a:txBody>
                    <a:bodyPr/>
                    <a:lstStyle/>
                    <a:p>
                      <a:pPr algn="r">
                        <a:lnSpc>
                          <a:spcPct val="115000"/>
                        </a:lnSpc>
                        <a:spcAft>
                          <a:spcPts val="0"/>
                        </a:spcAft>
                      </a:pPr>
                      <a:r>
                        <a:rPr lang="en-US" sz="1400" b="1" kern="1200" dirty="0" smtClean="0">
                          <a:solidFill>
                            <a:schemeClr val="lt1"/>
                          </a:solidFill>
                          <a:effectLst/>
                          <a:latin typeface="+mn-lt"/>
                          <a:ea typeface="+mn-ea"/>
                          <a:cs typeface="+mn-cs"/>
                        </a:rPr>
                        <a:t>50,000</a:t>
                      </a:r>
                      <a:endParaRPr lang="en-US" sz="1400" b="1" kern="1200" dirty="0">
                        <a:solidFill>
                          <a:schemeClr val="lt1"/>
                        </a:solidFill>
                        <a:effectLst/>
                        <a:latin typeface="+mn-lt"/>
                        <a:ea typeface="+mn-ea"/>
                        <a:cs typeface="+mn-cs"/>
                      </a:endParaRPr>
                    </a:p>
                  </a:txBody>
                  <a:tcPr marL="68580" marR="68580" marT="0" marB="0">
                    <a:solidFill>
                      <a:schemeClr val="accent1"/>
                    </a:solidFill>
                  </a:tcPr>
                </a:tc>
              </a:tr>
              <a:tr h="288032">
                <a:tc>
                  <a:txBody>
                    <a:bodyPr/>
                    <a:lstStyle/>
                    <a:p>
                      <a:pPr algn="r">
                        <a:lnSpc>
                          <a:spcPct val="115000"/>
                        </a:lnSpc>
                        <a:spcAft>
                          <a:spcPts val="0"/>
                        </a:spcAft>
                      </a:pPr>
                      <a:r>
                        <a:rPr lang="en-US" sz="1400" dirty="0" smtClean="0">
                          <a:effectLst/>
                        </a:rPr>
                        <a:t>20,000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smtClean="0">
                          <a:effectLst/>
                        </a:rPr>
                        <a:t>579</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smtClean="0">
                          <a:effectLst/>
                        </a:rPr>
                        <a:t>581.6</a:t>
                      </a:r>
                      <a:endParaRPr lang="en-US" sz="1400" dirty="0">
                        <a:effectLst/>
                        <a:latin typeface="Calibri"/>
                        <a:ea typeface="新細明體"/>
                        <a:cs typeface="Times New Roman"/>
                      </a:endParaRPr>
                    </a:p>
                  </a:txBody>
                  <a:tcPr marL="68580" marR="68580" marT="0" marB="0"/>
                </a:tc>
                <a:tc>
                  <a:txBody>
                    <a:bodyPr/>
                    <a:lstStyle/>
                    <a:p>
                      <a:pPr algn="r">
                        <a:lnSpc>
                          <a:spcPct val="115000"/>
                        </a:lnSpc>
                        <a:spcAft>
                          <a:spcPts val="0"/>
                        </a:spcAft>
                      </a:pPr>
                      <a:r>
                        <a:rPr lang="en-US" sz="1400" b="1" kern="1200" dirty="0" smtClean="0">
                          <a:solidFill>
                            <a:schemeClr val="lt1"/>
                          </a:solidFill>
                          <a:effectLst/>
                          <a:latin typeface="+mn-lt"/>
                          <a:ea typeface="+mn-ea"/>
                          <a:cs typeface="+mn-cs"/>
                        </a:rPr>
                        <a:t>70,000</a:t>
                      </a:r>
                      <a:endParaRPr lang="en-US" sz="1400" b="1" kern="1200" dirty="0">
                        <a:solidFill>
                          <a:schemeClr val="lt1"/>
                        </a:solidFill>
                        <a:effectLst/>
                        <a:latin typeface="+mn-lt"/>
                        <a:ea typeface="+mn-ea"/>
                        <a:cs typeface="+mn-cs"/>
                      </a:endParaRPr>
                    </a:p>
                  </a:txBody>
                  <a:tcPr marL="68580" marR="68580" marT="0" marB="0">
                    <a:solidFill>
                      <a:schemeClr val="accent1"/>
                    </a:solidFill>
                  </a:tcPr>
                </a:tc>
              </a:tr>
              <a:tr h="288032">
                <a:tc>
                  <a:txBody>
                    <a:bodyPr/>
                    <a:lstStyle/>
                    <a:p>
                      <a:pPr algn="r">
                        <a:lnSpc>
                          <a:spcPct val="115000"/>
                        </a:lnSpc>
                        <a:spcAft>
                          <a:spcPts val="0"/>
                        </a:spcAft>
                      </a:pPr>
                      <a:r>
                        <a:rPr lang="en-US" sz="1400" dirty="0" smtClean="0">
                          <a:effectLst/>
                        </a:rPr>
                        <a:t>88,000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smtClean="0">
                          <a:effectLst/>
                        </a:rPr>
                        <a:t>578.8</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smtClean="0">
                          <a:effectLst/>
                        </a:rPr>
                        <a:t>582</a:t>
                      </a:r>
                      <a:endParaRPr lang="en-US" sz="1400" dirty="0">
                        <a:effectLst/>
                        <a:latin typeface="Calibri"/>
                        <a:ea typeface="新細明體"/>
                        <a:cs typeface="Times New Roman"/>
                      </a:endParaRPr>
                    </a:p>
                  </a:txBody>
                  <a:tcPr marL="68580" marR="68580" marT="0" marB="0"/>
                </a:tc>
                <a:tc>
                  <a:txBody>
                    <a:bodyPr/>
                    <a:lstStyle/>
                    <a:p>
                      <a:pPr algn="r">
                        <a:lnSpc>
                          <a:spcPct val="115000"/>
                        </a:lnSpc>
                        <a:spcAft>
                          <a:spcPts val="0"/>
                        </a:spcAft>
                      </a:pPr>
                      <a:r>
                        <a:rPr lang="en-US" sz="1400" b="1" kern="1200" dirty="0" smtClean="0">
                          <a:solidFill>
                            <a:schemeClr val="lt1"/>
                          </a:solidFill>
                          <a:effectLst/>
                          <a:latin typeface="+mn-lt"/>
                          <a:ea typeface="+mn-ea"/>
                          <a:cs typeface="+mn-cs"/>
                        </a:rPr>
                        <a:t>60,000</a:t>
                      </a:r>
                      <a:endParaRPr lang="en-US" sz="1400" b="1" kern="1200" dirty="0">
                        <a:solidFill>
                          <a:schemeClr val="lt1"/>
                        </a:solidFill>
                        <a:effectLst/>
                        <a:latin typeface="+mn-lt"/>
                        <a:ea typeface="+mn-ea"/>
                        <a:cs typeface="+mn-cs"/>
                      </a:endParaRPr>
                    </a:p>
                  </a:txBody>
                  <a:tcPr marL="68580" marR="68580" marT="0" marB="0">
                    <a:solidFill>
                      <a:schemeClr val="accent1"/>
                    </a:solidFill>
                  </a:tcPr>
                </a:tc>
              </a:tr>
              <a:tr h="288032">
                <a:tc>
                  <a:txBody>
                    <a:bodyPr/>
                    <a:lstStyle/>
                    <a:p>
                      <a:pPr algn="r">
                        <a:lnSpc>
                          <a:spcPct val="115000"/>
                        </a:lnSpc>
                        <a:spcAft>
                          <a:spcPts val="0"/>
                        </a:spcAft>
                      </a:pPr>
                      <a:r>
                        <a:rPr lang="en-US" sz="1400" dirty="0" smtClean="0">
                          <a:effectLst/>
                        </a:rPr>
                        <a:t>75,000</a:t>
                      </a:r>
                      <a:endParaRPr lang="en-US" sz="1400" dirty="0">
                        <a:effectLst/>
                        <a:latin typeface="Calibri"/>
                        <a:ea typeface="新細明體"/>
                        <a:cs typeface="Times New Roman"/>
                      </a:endParaRPr>
                    </a:p>
                  </a:txBody>
                  <a:tcPr marL="68580" marR="68580" marT="0" marB="0"/>
                </a:tc>
                <a:tc>
                  <a:txBody>
                    <a:bodyPr/>
                    <a:lstStyle/>
                    <a:p>
                      <a:pPr marL="0" marR="0" indent="0" algn="l" defTabSz="914400" rtl="0" eaLnBrk="1" fontAlgn="auto" latinLnBrk="0" hangingPunct="1">
                        <a:lnSpc>
                          <a:spcPct val="115000"/>
                        </a:lnSpc>
                        <a:spcBef>
                          <a:spcPts val="0"/>
                        </a:spcBef>
                        <a:spcAft>
                          <a:spcPts val="0"/>
                        </a:spcAft>
                        <a:buClrTx/>
                        <a:buSzTx/>
                        <a:buFontTx/>
                        <a:buNone/>
                        <a:tabLst/>
                        <a:defRPr/>
                      </a:pPr>
                      <a:r>
                        <a:rPr lang="en-US" sz="1400" dirty="0" smtClean="0">
                          <a:effectLst/>
                        </a:rPr>
                        <a:t>578.2</a:t>
                      </a:r>
                      <a:endParaRPr lang="en-US" sz="1400" dirty="0" smtClean="0">
                        <a:effectLst/>
                        <a:latin typeface="Calibri"/>
                        <a:ea typeface="新細明體"/>
                        <a:cs typeface="Times New Roman"/>
                      </a:endParaRPr>
                    </a:p>
                  </a:txBody>
                  <a:tcPr marL="68580" marR="68580" marT="0" marB="0"/>
                </a:tc>
                <a:tc>
                  <a:txBody>
                    <a:bodyPr/>
                    <a:lstStyle/>
                    <a:p>
                      <a:pPr marL="0" marR="0" indent="0" algn="l" defTabSz="914400" rtl="0" eaLnBrk="1" fontAlgn="auto" latinLnBrk="0" hangingPunct="1">
                        <a:lnSpc>
                          <a:spcPct val="115000"/>
                        </a:lnSpc>
                        <a:spcBef>
                          <a:spcPts val="0"/>
                        </a:spcBef>
                        <a:spcAft>
                          <a:spcPts val="0"/>
                        </a:spcAft>
                        <a:buClrTx/>
                        <a:buSzTx/>
                        <a:buFontTx/>
                        <a:buNone/>
                        <a:tabLst/>
                        <a:defRPr/>
                      </a:pPr>
                      <a:r>
                        <a:rPr lang="en-US" sz="1400" dirty="0" smtClean="0">
                          <a:effectLst/>
                        </a:rPr>
                        <a:t>582.8</a:t>
                      </a:r>
                      <a:endParaRPr lang="en-US" sz="1400" dirty="0" smtClean="0">
                        <a:effectLst/>
                        <a:latin typeface="Calibri"/>
                        <a:ea typeface="新細明體"/>
                        <a:cs typeface="Times New Roman"/>
                      </a:endParaRPr>
                    </a:p>
                  </a:txBody>
                  <a:tcPr marL="68580" marR="68580" marT="0" marB="0"/>
                </a:tc>
                <a:tc>
                  <a:txBody>
                    <a:bodyPr/>
                    <a:lstStyle/>
                    <a:p>
                      <a:pPr algn="r">
                        <a:lnSpc>
                          <a:spcPct val="115000"/>
                        </a:lnSpc>
                        <a:spcAft>
                          <a:spcPts val="0"/>
                        </a:spcAft>
                      </a:pPr>
                      <a:r>
                        <a:rPr lang="en-US" sz="1400" b="1" kern="1200" dirty="0" smtClean="0">
                          <a:solidFill>
                            <a:schemeClr val="lt1"/>
                          </a:solidFill>
                          <a:effectLst/>
                          <a:latin typeface="+mn-lt"/>
                          <a:ea typeface="+mn-ea"/>
                          <a:cs typeface="+mn-cs"/>
                        </a:rPr>
                        <a:t>10,000</a:t>
                      </a:r>
                      <a:endParaRPr lang="en-US" sz="1400" b="1" kern="1200" dirty="0">
                        <a:solidFill>
                          <a:schemeClr val="lt1"/>
                        </a:solidFill>
                        <a:effectLst/>
                        <a:latin typeface="+mn-lt"/>
                        <a:ea typeface="+mn-ea"/>
                        <a:cs typeface="+mn-cs"/>
                      </a:endParaRPr>
                    </a:p>
                  </a:txBody>
                  <a:tcPr marL="68580" marR="68580" marT="0" marB="0">
                    <a:solidFill>
                      <a:schemeClr val="accent1"/>
                    </a:solidFill>
                  </a:tcPr>
                </a:tc>
              </a:tr>
              <a:tr h="288032">
                <a:tc>
                  <a:txBody>
                    <a:bodyPr/>
                    <a:lstStyle/>
                    <a:p>
                      <a:pPr algn="r">
                        <a:lnSpc>
                          <a:spcPct val="115000"/>
                        </a:lnSpc>
                        <a:spcAft>
                          <a:spcPts val="0"/>
                        </a:spcAft>
                      </a:pPr>
                      <a:r>
                        <a:rPr lang="en-US" sz="1400" dirty="0" smtClean="0">
                          <a:effectLst/>
                        </a:rPr>
                        <a:t>70,000</a:t>
                      </a:r>
                      <a:endParaRPr lang="en-US" sz="1400" dirty="0">
                        <a:effectLst/>
                        <a:latin typeface="Calibri"/>
                        <a:ea typeface="新細明體"/>
                        <a:cs typeface="Times New Roman"/>
                      </a:endParaRPr>
                    </a:p>
                  </a:txBody>
                  <a:tcPr marL="68580" marR="68580" marT="0" marB="0"/>
                </a:tc>
                <a:tc>
                  <a:txBody>
                    <a:bodyPr/>
                    <a:lstStyle/>
                    <a:p>
                      <a:pPr marL="0" marR="0" indent="0" algn="l" defTabSz="914400" rtl="0" eaLnBrk="1" fontAlgn="auto" latinLnBrk="0" hangingPunct="1">
                        <a:lnSpc>
                          <a:spcPct val="115000"/>
                        </a:lnSpc>
                        <a:spcBef>
                          <a:spcPts val="0"/>
                        </a:spcBef>
                        <a:spcAft>
                          <a:spcPts val="0"/>
                        </a:spcAft>
                        <a:buClrTx/>
                        <a:buSzTx/>
                        <a:buFontTx/>
                        <a:buNone/>
                        <a:tabLst/>
                        <a:defRPr/>
                      </a:pPr>
                      <a:r>
                        <a:rPr lang="en-US" sz="1400" dirty="0" smtClean="0">
                          <a:effectLst/>
                        </a:rPr>
                        <a:t>578</a:t>
                      </a:r>
                      <a:endParaRPr lang="en-US" sz="1400" dirty="0" smtClean="0">
                        <a:effectLst/>
                        <a:latin typeface="Calibri"/>
                        <a:ea typeface="新細明體"/>
                        <a:cs typeface="Times New Roman"/>
                      </a:endParaRPr>
                    </a:p>
                  </a:txBody>
                  <a:tcPr marL="68580" marR="68580" marT="0" marB="0"/>
                </a:tc>
                <a:tc>
                  <a:txBody>
                    <a:bodyPr/>
                    <a:lstStyle/>
                    <a:p>
                      <a:pPr marL="0" marR="0" indent="0" algn="l" defTabSz="914400" rtl="0" eaLnBrk="1" fontAlgn="auto" latinLnBrk="0" hangingPunct="1">
                        <a:lnSpc>
                          <a:spcPct val="115000"/>
                        </a:lnSpc>
                        <a:spcBef>
                          <a:spcPts val="0"/>
                        </a:spcBef>
                        <a:spcAft>
                          <a:spcPts val="0"/>
                        </a:spcAft>
                        <a:buClrTx/>
                        <a:buSzTx/>
                        <a:buFontTx/>
                        <a:buNone/>
                        <a:tabLst/>
                        <a:defRPr/>
                      </a:pPr>
                      <a:r>
                        <a:rPr lang="en-US" sz="1400" dirty="0" smtClean="0">
                          <a:effectLst/>
                        </a:rPr>
                        <a:t>583.6</a:t>
                      </a:r>
                      <a:endParaRPr lang="en-US" sz="1400" dirty="0" smtClean="0">
                        <a:effectLst/>
                        <a:latin typeface="Calibri"/>
                        <a:ea typeface="新細明體"/>
                        <a:cs typeface="Times New Roman"/>
                      </a:endParaRPr>
                    </a:p>
                  </a:txBody>
                  <a:tcPr marL="68580" marR="68580" marT="0" marB="0"/>
                </a:tc>
                <a:tc>
                  <a:txBody>
                    <a:bodyPr/>
                    <a:lstStyle/>
                    <a:p>
                      <a:pPr algn="r">
                        <a:lnSpc>
                          <a:spcPct val="115000"/>
                        </a:lnSpc>
                        <a:spcAft>
                          <a:spcPts val="0"/>
                        </a:spcAft>
                      </a:pPr>
                      <a:r>
                        <a:rPr lang="en-US" sz="1400" b="1" kern="1200" dirty="0" smtClean="0">
                          <a:solidFill>
                            <a:schemeClr val="lt1"/>
                          </a:solidFill>
                          <a:effectLst/>
                          <a:latin typeface="+mn-lt"/>
                          <a:ea typeface="+mn-ea"/>
                          <a:cs typeface="+mn-cs"/>
                        </a:rPr>
                        <a:t>88,000</a:t>
                      </a:r>
                      <a:endParaRPr lang="en-US" sz="1400" b="1" kern="1200" dirty="0">
                        <a:solidFill>
                          <a:schemeClr val="lt1"/>
                        </a:solidFill>
                        <a:effectLst/>
                        <a:latin typeface="+mn-lt"/>
                        <a:ea typeface="+mn-ea"/>
                        <a:cs typeface="+mn-cs"/>
                      </a:endParaRPr>
                    </a:p>
                  </a:txBody>
                  <a:tcPr marL="68580" marR="68580" marT="0" marB="0">
                    <a:solidFill>
                      <a:schemeClr val="accent1"/>
                    </a:solidFill>
                  </a:tcPr>
                </a:tc>
              </a:tr>
              <a:tr h="288032">
                <a:tc>
                  <a:txBody>
                    <a:bodyPr/>
                    <a:lstStyle/>
                    <a:p>
                      <a:pPr algn="r">
                        <a:lnSpc>
                          <a:spcPct val="115000"/>
                        </a:lnSpc>
                        <a:spcAft>
                          <a:spcPts val="0"/>
                        </a:spcAft>
                      </a:pPr>
                      <a:r>
                        <a:rPr lang="en-US" sz="1400" dirty="0" smtClean="0">
                          <a:effectLst/>
                        </a:rPr>
                        <a:t>90,000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smtClean="0">
                          <a:effectLst/>
                        </a:rPr>
                        <a:t>577.2</a:t>
                      </a:r>
                      <a:endParaRPr lang="en-US" sz="1400" dirty="0">
                        <a:effectLst/>
                        <a:latin typeface="Calibri"/>
                        <a:ea typeface="新細明體"/>
                        <a:cs typeface="Times New Roman"/>
                      </a:endParaRPr>
                    </a:p>
                  </a:txBody>
                  <a:tcPr marL="68580" marR="68580" marT="0" marB="0"/>
                </a:tc>
                <a:tc>
                  <a:txBody>
                    <a:bodyPr/>
                    <a:lstStyle/>
                    <a:p>
                      <a:pPr marL="0" marR="0" indent="0" algn="l" defTabSz="914400" rtl="0" eaLnBrk="1" fontAlgn="auto" latinLnBrk="0" hangingPunct="1">
                        <a:lnSpc>
                          <a:spcPct val="115000"/>
                        </a:lnSpc>
                        <a:spcBef>
                          <a:spcPts val="0"/>
                        </a:spcBef>
                        <a:spcAft>
                          <a:spcPts val="0"/>
                        </a:spcAft>
                        <a:buClrTx/>
                        <a:buSzTx/>
                        <a:buFontTx/>
                        <a:buNone/>
                        <a:tabLst/>
                        <a:defRPr/>
                      </a:pPr>
                      <a:r>
                        <a:rPr lang="en-US" sz="1400" dirty="0" smtClean="0">
                          <a:effectLst/>
                        </a:rPr>
                        <a:t>585</a:t>
                      </a:r>
                      <a:endParaRPr lang="en-US" sz="1400" dirty="0" smtClean="0">
                        <a:effectLst/>
                        <a:latin typeface="Calibri"/>
                        <a:ea typeface="新細明體"/>
                        <a:cs typeface="Times New Roman"/>
                      </a:endParaRPr>
                    </a:p>
                  </a:txBody>
                  <a:tcPr marL="68580" marR="68580" marT="0" marB="0"/>
                </a:tc>
                <a:tc>
                  <a:txBody>
                    <a:bodyPr/>
                    <a:lstStyle/>
                    <a:p>
                      <a:pPr algn="r">
                        <a:lnSpc>
                          <a:spcPct val="115000"/>
                        </a:lnSpc>
                        <a:spcAft>
                          <a:spcPts val="0"/>
                        </a:spcAft>
                      </a:pPr>
                      <a:r>
                        <a:rPr lang="en-US" sz="1400" b="1" kern="1200" dirty="0" smtClean="0">
                          <a:solidFill>
                            <a:schemeClr val="lt1"/>
                          </a:solidFill>
                          <a:effectLst/>
                          <a:latin typeface="+mn-lt"/>
                          <a:ea typeface="+mn-ea"/>
                          <a:cs typeface="+mn-cs"/>
                        </a:rPr>
                        <a:t>27,000</a:t>
                      </a:r>
                      <a:endParaRPr lang="en-US" sz="1400" b="1" kern="1200" dirty="0">
                        <a:solidFill>
                          <a:schemeClr val="lt1"/>
                        </a:solidFill>
                        <a:effectLst/>
                        <a:latin typeface="+mn-lt"/>
                        <a:ea typeface="+mn-ea"/>
                        <a:cs typeface="+mn-cs"/>
                      </a:endParaRPr>
                    </a:p>
                  </a:txBody>
                  <a:tcPr marL="68580" marR="68580" marT="0" marB="0">
                    <a:solidFill>
                      <a:schemeClr val="accent1"/>
                    </a:solidFill>
                  </a:tcPr>
                </a:tc>
              </a:tr>
              <a:tr h="288032">
                <a:tc>
                  <a:txBody>
                    <a:bodyPr/>
                    <a:lstStyle/>
                    <a:p>
                      <a:pPr algn="r">
                        <a:lnSpc>
                          <a:spcPct val="115000"/>
                        </a:lnSpc>
                        <a:spcAft>
                          <a:spcPts val="0"/>
                        </a:spcAft>
                      </a:pPr>
                      <a:r>
                        <a:rPr lang="en-US" sz="1400" dirty="0" smtClean="0">
                          <a:effectLst/>
                        </a:rPr>
                        <a:t>88,000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smtClean="0">
                          <a:effectLst/>
                        </a:rPr>
                        <a:t>577</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smtClean="0">
                          <a:effectLst/>
                        </a:rPr>
                        <a:t>587.2</a:t>
                      </a:r>
                      <a:endParaRPr lang="en-US" sz="1400" dirty="0">
                        <a:effectLst/>
                        <a:latin typeface="Calibri"/>
                        <a:ea typeface="新細明體"/>
                        <a:cs typeface="Times New Roman"/>
                      </a:endParaRPr>
                    </a:p>
                  </a:txBody>
                  <a:tcPr marL="68580" marR="68580" marT="0" marB="0"/>
                </a:tc>
                <a:tc>
                  <a:txBody>
                    <a:bodyPr/>
                    <a:lstStyle/>
                    <a:p>
                      <a:pPr algn="r">
                        <a:lnSpc>
                          <a:spcPct val="115000"/>
                        </a:lnSpc>
                        <a:spcAft>
                          <a:spcPts val="0"/>
                        </a:spcAft>
                      </a:pPr>
                      <a:r>
                        <a:rPr lang="en-US" sz="1400" b="1" kern="1200" dirty="0" smtClean="0">
                          <a:solidFill>
                            <a:schemeClr val="lt1"/>
                          </a:solidFill>
                          <a:effectLst/>
                          <a:latin typeface="+mn-lt"/>
                          <a:ea typeface="+mn-ea"/>
                          <a:cs typeface="+mn-cs"/>
                        </a:rPr>
                        <a:t>60,000</a:t>
                      </a:r>
                      <a:endParaRPr lang="en-US" sz="1400" b="1" kern="1200" dirty="0">
                        <a:solidFill>
                          <a:schemeClr val="lt1"/>
                        </a:solidFill>
                        <a:effectLst/>
                        <a:latin typeface="+mn-lt"/>
                        <a:ea typeface="+mn-ea"/>
                        <a:cs typeface="+mn-cs"/>
                      </a:endParaRPr>
                    </a:p>
                  </a:txBody>
                  <a:tcPr marL="68580" marR="68580" marT="0" marB="0">
                    <a:solidFill>
                      <a:schemeClr val="accent1"/>
                    </a:solidFill>
                  </a:tcPr>
                </a:tc>
              </a:tr>
              <a:tr h="288032">
                <a:tc>
                  <a:txBody>
                    <a:bodyPr/>
                    <a:lstStyle/>
                    <a:p>
                      <a:pPr algn="r">
                        <a:lnSpc>
                          <a:spcPct val="115000"/>
                        </a:lnSpc>
                        <a:spcAft>
                          <a:spcPts val="0"/>
                        </a:spcAft>
                      </a:pPr>
                      <a:r>
                        <a:rPr lang="en-US" sz="1400" dirty="0" smtClean="0">
                          <a:effectLst/>
                        </a:rPr>
                        <a:t>75,000</a:t>
                      </a:r>
                      <a:endParaRPr lang="en-US" sz="1400" dirty="0">
                        <a:effectLst/>
                        <a:latin typeface="Calibri"/>
                        <a:ea typeface="新細明體"/>
                        <a:cs typeface="Times New Roman"/>
                      </a:endParaRPr>
                    </a:p>
                  </a:txBody>
                  <a:tcPr marL="68580" marR="68580" marT="0" marB="0"/>
                </a:tc>
                <a:tc>
                  <a:txBody>
                    <a:bodyPr/>
                    <a:lstStyle/>
                    <a:p>
                      <a:pPr marL="0" marR="0" indent="0" algn="l" defTabSz="914400" rtl="0" eaLnBrk="1" fontAlgn="auto" latinLnBrk="0" hangingPunct="1">
                        <a:lnSpc>
                          <a:spcPct val="115000"/>
                        </a:lnSpc>
                        <a:spcBef>
                          <a:spcPts val="0"/>
                        </a:spcBef>
                        <a:spcAft>
                          <a:spcPts val="0"/>
                        </a:spcAft>
                        <a:buClrTx/>
                        <a:buSzTx/>
                        <a:buFontTx/>
                        <a:buNone/>
                        <a:tabLst/>
                        <a:defRPr/>
                      </a:pPr>
                      <a:r>
                        <a:rPr lang="en-US" sz="1400" dirty="0" smtClean="0">
                          <a:effectLst/>
                        </a:rPr>
                        <a:t>576.6</a:t>
                      </a:r>
                      <a:endParaRPr lang="en-US" sz="1400" dirty="0" smtClean="0">
                        <a:effectLst/>
                        <a:latin typeface="Calibri"/>
                        <a:ea typeface="新細明體"/>
                        <a:cs typeface="Times New Roman"/>
                      </a:endParaRPr>
                    </a:p>
                  </a:txBody>
                  <a:tcPr marL="68580" marR="68580" marT="0" marB="0"/>
                </a:tc>
                <a:tc>
                  <a:txBody>
                    <a:bodyPr/>
                    <a:lstStyle/>
                    <a:p>
                      <a:pPr marL="0" marR="0" indent="0" algn="l" defTabSz="914400" rtl="0" eaLnBrk="1" fontAlgn="auto" latinLnBrk="0" hangingPunct="1">
                        <a:lnSpc>
                          <a:spcPct val="115000"/>
                        </a:lnSpc>
                        <a:spcBef>
                          <a:spcPts val="0"/>
                        </a:spcBef>
                        <a:spcAft>
                          <a:spcPts val="0"/>
                        </a:spcAft>
                        <a:buClrTx/>
                        <a:buSzTx/>
                        <a:buFontTx/>
                        <a:buNone/>
                        <a:tabLst/>
                        <a:defRPr/>
                      </a:pPr>
                      <a:r>
                        <a:rPr lang="en-US" sz="1400" dirty="0" smtClean="0">
                          <a:effectLst/>
                        </a:rPr>
                        <a:t>588.8</a:t>
                      </a:r>
                      <a:endParaRPr lang="en-US" sz="1400" dirty="0" smtClean="0">
                        <a:effectLst/>
                        <a:latin typeface="Calibri"/>
                        <a:ea typeface="新細明體"/>
                        <a:cs typeface="Times New Roman"/>
                      </a:endParaRPr>
                    </a:p>
                  </a:txBody>
                  <a:tcPr marL="68580" marR="68580" marT="0" marB="0"/>
                </a:tc>
                <a:tc>
                  <a:txBody>
                    <a:bodyPr/>
                    <a:lstStyle/>
                    <a:p>
                      <a:pPr algn="r">
                        <a:lnSpc>
                          <a:spcPct val="115000"/>
                        </a:lnSpc>
                        <a:spcAft>
                          <a:spcPts val="0"/>
                        </a:spcAft>
                      </a:pPr>
                      <a:r>
                        <a:rPr lang="en-US" sz="1400" b="1" kern="1200" dirty="0" smtClean="0">
                          <a:solidFill>
                            <a:schemeClr val="lt1"/>
                          </a:solidFill>
                          <a:effectLst/>
                          <a:latin typeface="+mn-lt"/>
                          <a:ea typeface="+mn-ea"/>
                          <a:cs typeface="+mn-cs"/>
                        </a:rPr>
                        <a:t>100,000</a:t>
                      </a:r>
                      <a:endParaRPr lang="en-US" sz="1400" b="1" kern="1200" dirty="0">
                        <a:solidFill>
                          <a:schemeClr val="lt1"/>
                        </a:solidFill>
                        <a:effectLst/>
                        <a:latin typeface="+mn-lt"/>
                        <a:ea typeface="+mn-ea"/>
                        <a:cs typeface="+mn-cs"/>
                      </a:endParaRPr>
                    </a:p>
                  </a:txBody>
                  <a:tcPr marL="68580" marR="68580" marT="0" marB="0">
                    <a:solidFill>
                      <a:schemeClr val="accent1"/>
                    </a:solidFill>
                  </a:tcPr>
                </a:tc>
              </a:tr>
              <a:tr h="288032">
                <a:tc>
                  <a:txBody>
                    <a:bodyPr/>
                    <a:lstStyle/>
                    <a:p>
                      <a:pPr algn="r">
                        <a:lnSpc>
                          <a:spcPct val="115000"/>
                        </a:lnSpc>
                        <a:spcAft>
                          <a:spcPts val="0"/>
                        </a:spcAft>
                      </a:pPr>
                      <a:r>
                        <a:rPr lang="en-US" sz="1400" dirty="0" smtClean="0">
                          <a:effectLst/>
                        </a:rPr>
                        <a:t>170,000</a:t>
                      </a:r>
                      <a:endParaRPr lang="en-US" sz="1400" dirty="0">
                        <a:effectLst/>
                        <a:latin typeface="Calibri"/>
                        <a:ea typeface="新細明體"/>
                        <a:cs typeface="Times New Roman"/>
                      </a:endParaRPr>
                    </a:p>
                  </a:txBody>
                  <a:tcPr marL="68580" marR="68580" marT="0" marB="0"/>
                </a:tc>
                <a:tc>
                  <a:txBody>
                    <a:bodyPr/>
                    <a:lstStyle/>
                    <a:p>
                      <a:pPr marL="0" marR="0" indent="0" algn="l" defTabSz="914400" rtl="0" eaLnBrk="1" fontAlgn="auto" latinLnBrk="0" hangingPunct="1">
                        <a:lnSpc>
                          <a:spcPct val="115000"/>
                        </a:lnSpc>
                        <a:spcBef>
                          <a:spcPts val="0"/>
                        </a:spcBef>
                        <a:spcAft>
                          <a:spcPts val="0"/>
                        </a:spcAft>
                        <a:buClrTx/>
                        <a:buSzTx/>
                        <a:buFontTx/>
                        <a:buNone/>
                        <a:tabLst/>
                        <a:defRPr/>
                      </a:pPr>
                      <a:r>
                        <a:rPr lang="en-US" sz="1400" dirty="0" smtClean="0">
                          <a:effectLst/>
                        </a:rPr>
                        <a:t>576.4</a:t>
                      </a:r>
                      <a:endParaRPr lang="en-US" sz="1400" dirty="0" smtClean="0">
                        <a:effectLst/>
                        <a:latin typeface="Calibri"/>
                        <a:ea typeface="新細明體"/>
                        <a:cs typeface="Times New Roman"/>
                      </a:endParaRPr>
                    </a:p>
                  </a:txBody>
                  <a:tcPr marL="68580" marR="68580" marT="0" marB="0"/>
                </a:tc>
                <a:tc>
                  <a:txBody>
                    <a:bodyPr/>
                    <a:lstStyle/>
                    <a:p>
                      <a:pPr marL="0" marR="0" indent="0" algn="l" defTabSz="914400" rtl="0" eaLnBrk="1" fontAlgn="auto" latinLnBrk="0" hangingPunct="1">
                        <a:lnSpc>
                          <a:spcPct val="115000"/>
                        </a:lnSpc>
                        <a:spcBef>
                          <a:spcPts val="0"/>
                        </a:spcBef>
                        <a:spcAft>
                          <a:spcPts val="0"/>
                        </a:spcAft>
                        <a:buClrTx/>
                        <a:buSzTx/>
                        <a:buFontTx/>
                        <a:buNone/>
                        <a:tabLst/>
                        <a:defRPr/>
                      </a:pPr>
                      <a:r>
                        <a:rPr lang="en-US" sz="1400" dirty="0" smtClean="0">
                          <a:effectLst/>
                        </a:rPr>
                        <a:t>590</a:t>
                      </a:r>
                      <a:endParaRPr lang="en-US" sz="1400" dirty="0" smtClean="0">
                        <a:effectLst/>
                        <a:latin typeface="Calibri"/>
                        <a:ea typeface="新細明體"/>
                        <a:cs typeface="Times New Roman"/>
                      </a:endParaRPr>
                    </a:p>
                  </a:txBody>
                  <a:tcPr marL="68580" marR="68580" marT="0" marB="0"/>
                </a:tc>
                <a:tc>
                  <a:txBody>
                    <a:bodyPr/>
                    <a:lstStyle/>
                    <a:p>
                      <a:pPr algn="r">
                        <a:lnSpc>
                          <a:spcPct val="115000"/>
                        </a:lnSpc>
                        <a:spcAft>
                          <a:spcPts val="0"/>
                        </a:spcAft>
                      </a:pPr>
                      <a:r>
                        <a:rPr lang="en-US" sz="1400" b="1" kern="1200" dirty="0" smtClean="0">
                          <a:solidFill>
                            <a:schemeClr val="lt1"/>
                          </a:solidFill>
                          <a:effectLst/>
                          <a:latin typeface="+mn-lt"/>
                          <a:ea typeface="+mn-ea"/>
                          <a:cs typeface="+mn-cs"/>
                        </a:rPr>
                        <a:t>188,000</a:t>
                      </a:r>
                      <a:endParaRPr lang="en-US" sz="1400" b="1" kern="1200" dirty="0">
                        <a:solidFill>
                          <a:schemeClr val="lt1"/>
                        </a:solidFill>
                        <a:effectLst/>
                        <a:latin typeface="+mn-lt"/>
                        <a:ea typeface="+mn-ea"/>
                        <a:cs typeface="+mn-cs"/>
                      </a:endParaRPr>
                    </a:p>
                  </a:txBody>
                  <a:tcPr marL="68580" marR="68580" marT="0" marB="0">
                    <a:solidFill>
                      <a:schemeClr val="accent1"/>
                    </a:solidFill>
                  </a:tcPr>
                </a:tc>
              </a:tr>
              <a:tr h="288032">
                <a:tc>
                  <a:txBody>
                    <a:bodyPr/>
                    <a:lstStyle/>
                    <a:p>
                      <a:pPr algn="r">
                        <a:lnSpc>
                          <a:spcPct val="115000"/>
                        </a:lnSpc>
                        <a:spcAft>
                          <a:spcPts val="0"/>
                        </a:spcAft>
                      </a:pPr>
                      <a:r>
                        <a:rPr lang="en-US" sz="1400" dirty="0" smtClean="0">
                          <a:effectLst/>
                        </a:rPr>
                        <a:t>190,000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smtClean="0">
                          <a:effectLst/>
                        </a:rPr>
                        <a:t>575</a:t>
                      </a:r>
                      <a:endParaRPr lang="en-US" sz="1400" dirty="0">
                        <a:effectLst/>
                        <a:latin typeface="Calibri"/>
                        <a:ea typeface="新細明體"/>
                        <a:cs typeface="Times New Roman"/>
                      </a:endParaRPr>
                    </a:p>
                  </a:txBody>
                  <a:tcPr marL="68580" marR="68580" marT="0" marB="0"/>
                </a:tc>
                <a:tc>
                  <a:txBody>
                    <a:bodyPr/>
                    <a:lstStyle/>
                    <a:p>
                      <a:pPr marL="0" marR="0" indent="0" algn="l" defTabSz="914400" rtl="0" eaLnBrk="1" fontAlgn="auto" latinLnBrk="0" hangingPunct="1">
                        <a:lnSpc>
                          <a:spcPct val="115000"/>
                        </a:lnSpc>
                        <a:spcBef>
                          <a:spcPts val="0"/>
                        </a:spcBef>
                        <a:spcAft>
                          <a:spcPts val="0"/>
                        </a:spcAft>
                        <a:buClrTx/>
                        <a:buSzTx/>
                        <a:buFontTx/>
                        <a:buNone/>
                        <a:tabLst/>
                        <a:defRPr/>
                      </a:pPr>
                      <a:r>
                        <a:rPr lang="en-US" sz="1400" dirty="0" smtClean="0">
                          <a:effectLst/>
                        </a:rPr>
                        <a:t>592</a:t>
                      </a:r>
                      <a:endParaRPr lang="en-US" sz="1400" dirty="0" smtClean="0">
                        <a:effectLst/>
                        <a:latin typeface="Calibri"/>
                        <a:ea typeface="新細明體"/>
                        <a:cs typeface="Times New Roman"/>
                      </a:endParaRPr>
                    </a:p>
                  </a:txBody>
                  <a:tcPr marL="68580" marR="68580" marT="0" marB="0"/>
                </a:tc>
                <a:tc>
                  <a:txBody>
                    <a:bodyPr/>
                    <a:lstStyle/>
                    <a:p>
                      <a:pPr algn="r">
                        <a:lnSpc>
                          <a:spcPct val="115000"/>
                        </a:lnSpc>
                        <a:spcAft>
                          <a:spcPts val="0"/>
                        </a:spcAft>
                      </a:pPr>
                      <a:r>
                        <a:rPr lang="en-US" sz="1400" b="1" kern="1200" dirty="0" smtClean="0">
                          <a:solidFill>
                            <a:schemeClr val="lt1"/>
                          </a:solidFill>
                          <a:effectLst/>
                          <a:latin typeface="+mn-lt"/>
                          <a:ea typeface="+mn-ea"/>
                          <a:cs typeface="+mn-cs"/>
                        </a:rPr>
                        <a:t>127,000</a:t>
                      </a:r>
                      <a:endParaRPr lang="en-US" sz="1400" b="1" kern="1200" dirty="0">
                        <a:solidFill>
                          <a:schemeClr val="lt1"/>
                        </a:solidFill>
                        <a:effectLst/>
                        <a:latin typeface="+mn-lt"/>
                        <a:ea typeface="+mn-ea"/>
                        <a:cs typeface="+mn-cs"/>
                      </a:endParaRPr>
                    </a:p>
                  </a:txBody>
                  <a:tcPr marL="68580" marR="68580" marT="0" marB="0">
                    <a:solidFill>
                      <a:schemeClr val="accent1"/>
                    </a:solidFill>
                  </a:tcPr>
                </a:tc>
              </a:tr>
            </a:tbl>
          </a:graphicData>
        </a:graphic>
      </p:graphicFrame>
      <p:sp>
        <p:nvSpPr>
          <p:cNvPr id="2" name="Oval 1"/>
          <p:cNvSpPr/>
          <p:nvPr/>
        </p:nvSpPr>
        <p:spPr bwMode="auto">
          <a:xfrm>
            <a:off x="6372200" y="1124744"/>
            <a:ext cx="2088232" cy="5112568"/>
          </a:xfrm>
          <a:prstGeom prst="ellipse">
            <a:avLst/>
          </a:prstGeom>
          <a:noFill/>
          <a:ln w="381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4" name="TextBox 3"/>
          <p:cNvSpPr txBox="1"/>
          <p:nvPr/>
        </p:nvSpPr>
        <p:spPr>
          <a:xfrm>
            <a:off x="395536" y="2924944"/>
            <a:ext cx="3600400" cy="2308324"/>
          </a:xfrm>
          <a:prstGeom prst="rect">
            <a:avLst/>
          </a:prstGeom>
          <a:noFill/>
        </p:spPr>
        <p:txBody>
          <a:bodyPr wrap="square" rtlCol="0">
            <a:spAutoFit/>
          </a:bodyPr>
          <a:lstStyle/>
          <a:p>
            <a:pPr marL="0" indent="0"/>
            <a:r>
              <a:rPr lang="en-US" sz="1800" dirty="0"/>
              <a:t>That requires to buy all the quantities from the Ask queue and </a:t>
            </a:r>
            <a:r>
              <a:rPr lang="en-US" sz="1800" b="1" dirty="0">
                <a:solidFill>
                  <a:srgbClr val="0070C0"/>
                </a:solidFill>
              </a:rPr>
              <a:t>push up the price by 2%</a:t>
            </a:r>
            <a:r>
              <a:rPr lang="en-US" sz="1800" dirty="0"/>
              <a:t> ($580 -&gt; $592)</a:t>
            </a:r>
          </a:p>
          <a:p>
            <a:pPr marL="0" indent="0"/>
            <a:endParaRPr lang="en-US" sz="1800" dirty="0"/>
          </a:p>
          <a:p>
            <a:pPr marL="0" indent="0"/>
            <a:r>
              <a:rPr lang="en-US" sz="1800" dirty="0" smtClean="0"/>
              <a:t>Need a better way to execute a large quantity order</a:t>
            </a:r>
            <a:endParaRPr lang="en-US" sz="1800" dirty="0"/>
          </a:p>
          <a:p>
            <a:endParaRPr lang="en-US" sz="1800" dirty="0"/>
          </a:p>
        </p:txBody>
      </p:sp>
    </p:spTree>
    <p:extLst>
      <p:ext uri="{BB962C8B-B14F-4D97-AF65-F5344CB8AC3E}">
        <p14:creationId xmlns:p14="http://schemas.microsoft.com/office/powerpoint/2010/main" val="3702761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45</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 POV</a:t>
            </a:r>
            <a:endParaRPr lang="en-US" dirty="0"/>
          </a:p>
        </p:txBody>
      </p:sp>
      <p:sp>
        <p:nvSpPr>
          <p:cNvPr id="7" name="Content Placeholder 1"/>
          <p:cNvSpPr txBox="1">
            <a:spLocks/>
          </p:cNvSpPr>
          <p:nvPr/>
        </p:nvSpPr>
        <p:spPr>
          <a:xfrm>
            <a:off x="395536" y="1700808"/>
            <a:ext cx="8424936" cy="4392488"/>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800" b="1" dirty="0" smtClean="0"/>
              <a:t>POV (Percent of Volume) </a:t>
            </a:r>
            <a:r>
              <a:rPr lang="en-US" sz="1800" dirty="0"/>
              <a:t>– execute an order relatively quick but do not </a:t>
            </a:r>
            <a:r>
              <a:rPr lang="en-US" sz="1800" dirty="0" smtClean="0"/>
              <a:t>cause </a:t>
            </a:r>
            <a:r>
              <a:rPr lang="en-US" sz="1800" dirty="0"/>
              <a:t>too much </a:t>
            </a:r>
            <a:r>
              <a:rPr lang="en-US" sz="1800" b="1" dirty="0">
                <a:solidFill>
                  <a:srgbClr val="0070C0"/>
                </a:solidFill>
              </a:rPr>
              <a:t>market </a:t>
            </a:r>
            <a:r>
              <a:rPr lang="en-US" sz="1800" b="1" dirty="0" smtClean="0">
                <a:solidFill>
                  <a:srgbClr val="0070C0"/>
                </a:solidFill>
              </a:rPr>
              <a:t>impact by itself</a:t>
            </a:r>
            <a:r>
              <a:rPr lang="en-US" sz="1800" dirty="0" smtClean="0"/>
              <a:t>. </a:t>
            </a:r>
            <a:r>
              <a:rPr lang="en-US" sz="1800" dirty="0"/>
              <a:t>POV% parameter </a:t>
            </a:r>
            <a:r>
              <a:rPr lang="en-US" sz="1800" dirty="0" smtClean="0"/>
              <a:t>controls the </a:t>
            </a:r>
            <a:r>
              <a:rPr lang="en-US" sz="1800" dirty="0"/>
              <a:t>execution speed. </a:t>
            </a:r>
            <a:r>
              <a:rPr lang="en-US" sz="1800" dirty="0" smtClean="0"/>
              <a:t>Algo </a:t>
            </a:r>
            <a:r>
              <a:rPr lang="en-US" sz="1800" dirty="0"/>
              <a:t>will try to make its </a:t>
            </a:r>
            <a:r>
              <a:rPr lang="en-US" sz="1800" b="1" dirty="0">
                <a:solidFill>
                  <a:srgbClr val="0070C0"/>
                </a:solidFill>
              </a:rPr>
              <a:t>executed volume to be POV% of the market executed volume</a:t>
            </a:r>
            <a:r>
              <a:rPr lang="en-US" sz="1800" dirty="0" smtClean="0"/>
              <a:t>.</a:t>
            </a:r>
          </a:p>
          <a:p>
            <a:endParaRPr lang="en-US" sz="2000" dirty="0"/>
          </a:p>
          <a:p>
            <a:pPr marL="457200" lvl="1" indent="0">
              <a:buNone/>
            </a:pPr>
            <a:r>
              <a:rPr lang="en-US" sz="1800" b="1" i="1" dirty="0" smtClean="0">
                <a:solidFill>
                  <a:srgbClr val="0070C0"/>
                </a:solidFill>
              </a:rPr>
              <a:t>QTY </a:t>
            </a:r>
            <a:r>
              <a:rPr lang="en-US" sz="1800" b="1" i="1" dirty="0">
                <a:solidFill>
                  <a:srgbClr val="0070C0"/>
                </a:solidFill>
              </a:rPr>
              <a:t>= POV% * MEV </a:t>
            </a:r>
            <a:r>
              <a:rPr lang="en-US" sz="1800" b="1" i="1" dirty="0" smtClean="0">
                <a:solidFill>
                  <a:srgbClr val="0070C0"/>
                </a:solidFill>
              </a:rPr>
              <a:t>– OEV</a:t>
            </a:r>
          </a:p>
          <a:p>
            <a:pPr marL="457200" lvl="1" indent="0">
              <a:buNone/>
            </a:pPr>
            <a:endParaRPr lang="en-US" sz="1800" dirty="0" smtClean="0"/>
          </a:p>
          <a:p>
            <a:pPr lvl="1"/>
            <a:r>
              <a:rPr lang="en-US" sz="1600" dirty="0" smtClean="0"/>
              <a:t>QTY </a:t>
            </a:r>
            <a:r>
              <a:rPr lang="en-US" sz="1600" dirty="0"/>
              <a:t>- quantity to be executed</a:t>
            </a:r>
          </a:p>
          <a:p>
            <a:pPr lvl="1"/>
            <a:r>
              <a:rPr lang="en-US" sz="1600" dirty="0"/>
              <a:t>POV% - POV parameter. e.g. 30%</a:t>
            </a:r>
          </a:p>
          <a:p>
            <a:pPr lvl="1"/>
            <a:r>
              <a:rPr lang="en-US" sz="1600" dirty="0"/>
              <a:t>MEV - Market executed volume since strategy started</a:t>
            </a:r>
          </a:p>
          <a:p>
            <a:pPr lvl="1"/>
            <a:r>
              <a:rPr lang="en-US" sz="1600" dirty="0"/>
              <a:t>OEV - Order executed volume since strategy started</a:t>
            </a:r>
          </a:p>
          <a:p>
            <a:endParaRPr lang="en-US" sz="2000" dirty="0" smtClean="0"/>
          </a:p>
          <a:p>
            <a:endParaRPr lang="en-US" sz="2000" dirty="0"/>
          </a:p>
        </p:txBody>
      </p:sp>
      <p:sp>
        <p:nvSpPr>
          <p:cNvPr id="2" name="TextBox 1"/>
          <p:cNvSpPr txBox="1"/>
          <p:nvPr/>
        </p:nvSpPr>
        <p:spPr>
          <a:xfrm>
            <a:off x="452122" y="5540459"/>
            <a:ext cx="7864294" cy="984885"/>
          </a:xfrm>
          <a:prstGeom prst="rect">
            <a:avLst/>
          </a:prstGeom>
          <a:noFill/>
        </p:spPr>
        <p:txBody>
          <a:bodyPr wrap="square" rtlCol="0">
            <a:spAutoFit/>
          </a:bodyPr>
          <a:lstStyle/>
          <a:p>
            <a:r>
              <a:rPr lang="en-US" sz="1800" b="1" dirty="0" smtClean="0"/>
              <a:t>Error Checks : </a:t>
            </a:r>
            <a:r>
              <a:rPr lang="en-US" sz="1600" b="1" dirty="0" smtClean="0">
                <a:solidFill>
                  <a:srgbClr val="0070C0"/>
                </a:solidFill>
              </a:rPr>
              <a:t>Reject</a:t>
            </a:r>
            <a:r>
              <a:rPr lang="en-US" sz="1600" dirty="0" smtClean="0"/>
              <a:t> </a:t>
            </a:r>
            <a:r>
              <a:rPr lang="en-US" sz="1600" dirty="0"/>
              <a:t>order with </a:t>
            </a:r>
            <a:r>
              <a:rPr lang="en-US" sz="1600" b="1" dirty="0">
                <a:solidFill>
                  <a:srgbClr val="0070C0"/>
                </a:solidFill>
              </a:rPr>
              <a:t>POV% &gt; 50 </a:t>
            </a:r>
            <a:r>
              <a:rPr lang="en-US" sz="1600" dirty="0"/>
              <a:t>as too much market impact. Industry practice is 33% for max desired impact</a:t>
            </a:r>
          </a:p>
          <a:p>
            <a:endParaRPr lang="en-US" dirty="0"/>
          </a:p>
        </p:txBody>
      </p:sp>
    </p:spTree>
    <p:extLst>
      <p:ext uri="{BB962C8B-B14F-4D97-AF65-F5344CB8AC3E}">
        <p14:creationId xmlns:p14="http://schemas.microsoft.com/office/powerpoint/2010/main" val="125087316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46</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 POV</a:t>
            </a:r>
            <a:endParaRPr lang="en-US" dirty="0"/>
          </a:p>
        </p:txBody>
      </p:sp>
      <p:sp>
        <p:nvSpPr>
          <p:cNvPr id="7" name="Content Placeholder 1"/>
          <p:cNvSpPr txBox="1">
            <a:spLocks/>
          </p:cNvSpPr>
          <p:nvPr/>
        </p:nvSpPr>
        <p:spPr>
          <a:xfrm>
            <a:off x="395536" y="1700808"/>
            <a:ext cx="8856984" cy="1008112"/>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800" b="1" dirty="0" smtClean="0"/>
              <a:t>Example: </a:t>
            </a:r>
            <a:r>
              <a:rPr lang="en-US" sz="1800" dirty="0" smtClean="0"/>
              <a:t>Buy 1,000,000 shares of 0700.HK (</a:t>
            </a:r>
            <a:r>
              <a:rPr lang="en-US" sz="1800" dirty="0" err="1" smtClean="0"/>
              <a:t>Tencent</a:t>
            </a:r>
            <a:r>
              <a:rPr lang="en-US" sz="1800" dirty="0" smtClean="0"/>
              <a:t>) with </a:t>
            </a:r>
            <a:r>
              <a:rPr lang="en-US" sz="1800" b="1" u="sng" dirty="0" smtClean="0"/>
              <a:t>POV% = 30%</a:t>
            </a:r>
          </a:p>
          <a:p>
            <a:pPr marL="457200" lvl="1" indent="0">
              <a:buNone/>
            </a:pPr>
            <a:r>
              <a:rPr lang="en-US" sz="1800" b="1" i="1" dirty="0" smtClean="0">
                <a:solidFill>
                  <a:srgbClr val="0070C0"/>
                </a:solidFill>
              </a:rPr>
              <a:t/>
            </a:r>
            <a:br>
              <a:rPr lang="en-US" sz="1800" b="1" i="1" dirty="0" smtClean="0">
                <a:solidFill>
                  <a:srgbClr val="0070C0"/>
                </a:solidFill>
              </a:rPr>
            </a:br>
            <a:r>
              <a:rPr lang="en-US" sz="1800" b="1" i="1" dirty="0" smtClean="0">
                <a:solidFill>
                  <a:srgbClr val="0070C0"/>
                </a:solidFill>
              </a:rPr>
              <a:t>QTY </a:t>
            </a:r>
            <a:r>
              <a:rPr lang="en-US" sz="1800" b="1" i="1" dirty="0">
                <a:solidFill>
                  <a:srgbClr val="0070C0"/>
                </a:solidFill>
              </a:rPr>
              <a:t>= POV% * MEV </a:t>
            </a:r>
            <a:r>
              <a:rPr lang="en-US" sz="1800" b="1" i="1" dirty="0" smtClean="0">
                <a:solidFill>
                  <a:srgbClr val="0070C0"/>
                </a:solidFill>
              </a:rPr>
              <a:t>– OEV</a:t>
            </a:r>
          </a:p>
          <a:p>
            <a:endParaRPr lang="en-US" sz="2000" dirty="0" smtClean="0"/>
          </a:p>
          <a:p>
            <a:endParaRPr lang="en-US" sz="2000" dirty="0"/>
          </a:p>
        </p:txBody>
      </p:sp>
      <p:graphicFrame>
        <p:nvGraphicFramePr>
          <p:cNvPr id="2" name="Table 1"/>
          <p:cNvGraphicFramePr>
            <a:graphicFrameLocks noGrp="1"/>
          </p:cNvGraphicFramePr>
          <p:nvPr>
            <p:extLst>
              <p:ext uri="{D42A27DB-BD31-4B8C-83A1-F6EECF244321}">
                <p14:modId xmlns:p14="http://schemas.microsoft.com/office/powerpoint/2010/main" val="2009596497"/>
              </p:ext>
            </p:extLst>
          </p:nvPr>
        </p:nvGraphicFramePr>
        <p:xfrm>
          <a:off x="827584" y="2708920"/>
          <a:ext cx="7560840" cy="2062480"/>
        </p:xfrm>
        <a:graphic>
          <a:graphicData uri="http://schemas.openxmlformats.org/drawingml/2006/table">
            <a:tbl>
              <a:tblPr firstRow="1" bandRow="1">
                <a:tableStyleId>{5C22544A-7EE6-4342-B048-85BDC9FD1C3A}</a:tableStyleId>
              </a:tblPr>
              <a:tblGrid>
                <a:gridCol w="1016000"/>
                <a:gridCol w="1016000"/>
                <a:gridCol w="1280368"/>
                <a:gridCol w="1152128"/>
                <a:gridCol w="936104"/>
                <a:gridCol w="2160240"/>
              </a:tblGrid>
              <a:tr h="370840">
                <a:tc>
                  <a:txBody>
                    <a:bodyPr/>
                    <a:lstStyle/>
                    <a:p>
                      <a:pPr algn="r"/>
                      <a:r>
                        <a:rPr lang="en-US" sz="1600" dirty="0" smtClean="0"/>
                        <a:t>Trade</a:t>
                      </a:r>
                      <a:endParaRPr lang="en-US" sz="1600" dirty="0"/>
                    </a:p>
                  </a:txBody>
                  <a:tcPr/>
                </a:tc>
                <a:tc>
                  <a:txBody>
                    <a:bodyPr/>
                    <a:lstStyle/>
                    <a:p>
                      <a:pPr algn="r"/>
                      <a:r>
                        <a:rPr lang="en-US" sz="1600" dirty="0" smtClean="0"/>
                        <a:t>Size</a:t>
                      </a:r>
                      <a:endParaRPr lang="en-US" sz="1600" dirty="0"/>
                    </a:p>
                  </a:txBody>
                  <a:tcPr/>
                </a:tc>
                <a:tc>
                  <a:txBody>
                    <a:bodyPr/>
                    <a:lstStyle/>
                    <a:p>
                      <a:pPr algn="r"/>
                      <a:r>
                        <a:rPr lang="en-US" sz="1600" dirty="0" smtClean="0"/>
                        <a:t>MEV</a:t>
                      </a:r>
                      <a:br>
                        <a:rPr lang="en-US" sz="1600" dirty="0" smtClean="0"/>
                      </a:br>
                      <a:r>
                        <a:rPr lang="en-US" sz="1600" dirty="0" smtClean="0"/>
                        <a:t>(Market)</a:t>
                      </a:r>
                      <a:endParaRPr lang="en-US" sz="1600" dirty="0"/>
                    </a:p>
                  </a:txBody>
                  <a:tcPr/>
                </a:tc>
                <a:tc>
                  <a:txBody>
                    <a:bodyPr/>
                    <a:lstStyle/>
                    <a:p>
                      <a:pPr algn="r"/>
                      <a:r>
                        <a:rPr lang="en-US" sz="1600" dirty="0" smtClean="0"/>
                        <a:t>OEV</a:t>
                      </a:r>
                      <a:br>
                        <a:rPr lang="en-US" sz="1600" dirty="0" smtClean="0"/>
                      </a:br>
                      <a:r>
                        <a:rPr lang="en-US" sz="1600" dirty="0" smtClean="0"/>
                        <a:t>(Order)</a:t>
                      </a:r>
                      <a:endParaRPr lang="en-US" sz="1600" dirty="0"/>
                    </a:p>
                  </a:txBody>
                  <a:tcPr/>
                </a:tc>
                <a:tc>
                  <a:txBody>
                    <a:bodyPr/>
                    <a:lstStyle/>
                    <a:p>
                      <a:pPr algn="r"/>
                      <a:r>
                        <a:rPr lang="en-US" sz="1600" dirty="0" smtClean="0">
                          <a:solidFill>
                            <a:srgbClr val="0070C0"/>
                          </a:solidFill>
                        </a:rPr>
                        <a:t>QTY</a:t>
                      </a:r>
                      <a:endParaRPr lang="en-US" sz="1600" dirty="0">
                        <a:solidFill>
                          <a:srgbClr val="0070C0"/>
                        </a:solidFill>
                      </a:endParaRPr>
                    </a:p>
                  </a:txBody>
                  <a:tcPr>
                    <a:solidFill>
                      <a:schemeClr val="accent5">
                        <a:lumMod val="60000"/>
                        <a:lumOff val="40000"/>
                      </a:schemeClr>
                    </a:solidFill>
                  </a:tcPr>
                </a:tc>
                <a:tc>
                  <a:txBody>
                    <a:bodyPr/>
                    <a:lstStyle/>
                    <a:p>
                      <a:pPr algn="r"/>
                      <a:r>
                        <a:rPr lang="en-US" sz="1600" dirty="0" smtClean="0"/>
                        <a:t>Actual POV</a:t>
                      </a:r>
                    </a:p>
                    <a:p>
                      <a:pPr algn="r"/>
                      <a:r>
                        <a:rPr lang="en-US" sz="1600" dirty="0" smtClean="0"/>
                        <a:t>(OEV+QTY)/MEV</a:t>
                      </a:r>
                    </a:p>
                  </a:txBody>
                  <a:tcPr/>
                </a:tc>
              </a:tr>
              <a:tr h="370840">
                <a:tc>
                  <a:txBody>
                    <a:bodyPr/>
                    <a:lstStyle/>
                    <a:p>
                      <a:pPr algn="r"/>
                      <a:r>
                        <a:rPr lang="en-US" sz="1600" dirty="0" smtClean="0"/>
                        <a:t>T1</a:t>
                      </a:r>
                      <a:endParaRPr lang="en-US" sz="1600" dirty="0"/>
                    </a:p>
                  </a:txBody>
                  <a:tcPr/>
                </a:tc>
                <a:tc>
                  <a:txBody>
                    <a:bodyPr/>
                    <a:lstStyle/>
                    <a:p>
                      <a:pPr algn="r"/>
                      <a:r>
                        <a:rPr lang="en-US" sz="1600" dirty="0" smtClean="0"/>
                        <a:t>2,000</a:t>
                      </a:r>
                      <a:endParaRPr lang="en-US" sz="1600" dirty="0"/>
                    </a:p>
                  </a:txBody>
                  <a:tcPr/>
                </a:tc>
                <a:tc>
                  <a:txBody>
                    <a:bodyPr/>
                    <a:lstStyle/>
                    <a:p>
                      <a:pPr algn="r"/>
                      <a:r>
                        <a:rPr lang="en-US" sz="1600" dirty="0" smtClean="0"/>
                        <a:t>2,000</a:t>
                      </a:r>
                      <a:endParaRPr lang="en-US" sz="1600" dirty="0"/>
                    </a:p>
                  </a:txBody>
                  <a:tcPr/>
                </a:tc>
                <a:tc>
                  <a:txBody>
                    <a:bodyPr/>
                    <a:lstStyle/>
                    <a:p>
                      <a:pPr algn="r"/>
                      <a:r>
                        <a:rPr lang="en-US" sz="1600" dirty="0" smtClean="0"/>
                        <a:t>0</a:t>
                      </a:r>
                      <a:endParaRPr lang="en-US" sz="1600" dirty="0"/>
                    </a:p>
                  </a:txBody>
                  <a:tcPr/>
                </a:tc>
                <a:tc>
                  <a:txBody>
                    <a:bodyPr/>
                    <a:lstStyle/>
                    <a:p>
                      <a:pPr algn="r"/>
                      <a:r>
                        <a:rPr lang="en-US" sz="1600" dirty="0" smtClean="0">
                          <a:solidFill>
                            <a:srgbClr val="0070C0"/>
                          </a:solidFill>
                        </a:rPr>
                        <a:t>600</a:t>
                      </a:r>
                      <a:endParaRPr lang="en-US" sz="1600" dirty="0">
                        <a:solidFill>
                          <a:srgbClr val="0070C0"/>
                        </a:solidFill>
                      </a:endParaRPr>
                    </a:p>
                  </a:txBody>
                  <a:tcPr>
                    <a:solidFill>
                      <a:schemeClr val="accent5">
                        <a:lumMod val="60000"/>
                        <a:lumOff val="40000"/>
                      </a:schemeClr>
                    </a:solidFill>
                  </a:tcPr>
                </a:tc>
                <a:tc>
                  <a:txBody>
                    <a:bodyPr/>
                    <a:lstStyle/>
                    <a:p>
                      <a:pPr algn="r"/>
                      <a:r>
                        <a:rPr lang="en-US" sz="1600" dirty="0" smtClean="0"/>
                        <a:t>0.3</a:t>
                      </a:r>
                      <a:endParaRPr lang="en-US" sz="1600" dirty="0"/>
                    </a:p>
                  </a:txBody>
                  <a:tcPr/>
                </a:tc>
              </a:tr>
              <a:tr h="370840">
                <a:tc>
                  <a:txBody>
                    <a:bodyPr/>
                    <a:lstStyle/>
                    <a:p>
                      <a:pPr algn="r"/>
                      <a:r>
                        <a:rPr lang="en-US" sz="1600" dirty="0" smtClean="0"/>
                        <a:t>T2</a:t>
                      </a:r>
                      <a:endParaRPr lang="en-US" sz="1600" dirty="0"/>
                    </a:p>
                  </a:txBody>
                  <a:tcPr/>
                </a:tc>
                <a:tc>
                  <a:txBody>
                    <a:bodyPr/>
                    <a:lstStyle/>
                    <a:p>
                      <a:pPr algn="r"/>
                      <a:r>
                        <a:rPr lang="en-US" sz="1600" dirty="0" smtClean="0"/>
                        <a:t>1,000</a:t>
                      </a:r>
                      <a:endParaRPr lang="en-US" sz="1600" dirty="0"/>
                    </a:p>
                  </a:txBody>
                  <a:tcPr/>
                </a:tc>
                <a:tc>
                  <a:txBody>
                    <a:bodyPr/>
                    <a:lstStyle/>
                    <a:p>
                      <a:pPr algn="r"/>
                      <a:r>
                        <a:rPr lang="en-US" sz="1600" dirty="0" smtClean="0"/>
                        <a:t>3,000</a:t>
                      </a:r>
                      <a:endParaRPr lang="en-US" sz="1600" dirty="0"/>
                    </a:p>
                  </a:txBody>
                  <a:tcPr/>
                </a:tc>
                <a:tc>
                  <a:txBody>
                    <a:bodyPr/>
                    <a:lstStyle/>
                    <a:p>
                      <a:pPr algn="r"/>
                      <a:r>
                        <a:rPr lang="en-US" sz="1600" dirty="0" smtClean="0"/>
                        <a:t>600</a:t>
                      </a:r>
                      <a:endParaRPr lang="en-US" sz="1600" dirty="0"/>
                    </a:p>
                  </a:txBody>
                  <a:tcPr/>
                </a:tc>
                <a:tc>
                  <a:txBody>
                    <a:bodyPr/>
                    <a:lstStyle/>
                    <a:p>
                      <a:pPr algn="r"/>
                      <a:r>
                        <a:rPr lang="en-US" sz="1600" dirty="0" smtClean="0">
                          <a:solidFill>
                            <a:srgbClr val="0070C0"/>
                          </a:solidFill>
                        </a:rPr>
                        <a:t>300</a:t>
                      </a:r>
                      <a:endParaRPr lang="en-US" sz="1600" dirty="0">
                        <a:solidFill>
                          <a:srgbClr val="0070C0"/>
                        </a:solidFill>
                      </a:endParaRPr>
                    </a:p>
                  </a:txBody>
                  <a:tcPr>
                    <a:solidFill>
                      <a:schemeClr val="accent5">
                        <a:lumMod val="60000"/>
                        <a:lumOff val="40000"/>
                      </a:schemeClr>
                    </a:solidFill>
                  </a:tcPr>
                </a:tc>
                <a:tc>
                  <a:txBody>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1600" dirty="0" smtClean="0"/>
                        <a:t>0.3</a:t>
                      </a:r>
                    </a:p>
                  </a:txBody>
                  <a:tcPr/>
                </a:tc>
              </a:tr>
              <a:tr h="370840">
                <a:tc>
                  <a:txBody>
                    <a:bodyPr/>
                    <a:lstStyle/>
                    <a:p>
                      <a:pPr algn="r"/>
                      <a:r>
                        <a:rPr lang="en-US" sz="1600" dirty="0" smtClean="0"/>
                        <a:t>T3</a:t>
                      </a:r>
                      <a:endParaRPr lang="en-US" sz="1600" dirty="0"/>
                    </a:p>
                  </a:txBody>
                  <a:tcPr/>
                </a:tc>
                <a:tc>
                  <a:txBody>
                    <a:bodyPr/>
                    <a:lstStyle/>
                    <a:p>
                      <a:pPr algn="r"/>
                      <a:r>
                        <a:rPr lang="en-US" sz="1600" dirty="0" smtClean="0"/>
                        <a:t>5,000</a:t>
                      </a:r>
                      <a:endParaRPr lang="en-US" sz="1600" dirty="0"/>
                    </a:p>
                  </a:txBody>
                  <a:tcPr/>
                </a:tc>
                <a:tc>
                  <a:txBody>
                    <a:bodyPr/>
                    <a:lstStyle/>
                    <a:p>
                      <a:pPr algn="r"/>
                      <a:r>
                        <a:rPr lang="en-US" sz="1600" dirty="0" smtClean="0"/>
                        <a:t>8,000</a:t>
                      </a:r>
                      <a:endParaRPr lang="en-US" sz="1600" dirty="0"/>
                    </a:p>
                  </a:txBody>
                  <a:tcPr/>
                </a:tc>
                <a:tc>
                  <a:txBody>
                    <a:bodyPr/>
                    <a:lstStyle/>
                    <a:p>
                      <a:pPr algn="r"/>
                      <a:r>
                        <a:rPr lang="en-US" sz="1600" dirty="0" smtClean="0"/>
                        <a:t>900</a:t>
                      </a:r>
                      <a:endParaRPr lang="en-US" sz="1600" dirty="0"/>
                    </a:p>
                  </a:txBody>
                  <a:tcPr/>
                </a:tc>
                <a:tc>
                  <a:txBody>
                    <a:bodyPr/>
                    <a:lstStyle/>
                    <a:p>
                      <a:pPr algn="r"/>
                      <a:r>
                        <a:rPr lang="en-US" sz="1600" dirty="0" smtClean="0">
                          <a:solidFill>
                            <a:srgbClr val="0070C0"/>
                          </a:solidFill>
                        </a:rPr>
                        <a:t>1,500</a:t>
                      </a:r>
                      <a:endParaRPr lang="en-US" sz="1600" dirty="0">
                        <a:solidFill>
                          <a:srgbClr val="0070C0"/>
                        </a:solidFill>
                      </a:endParaRPr>
                    </a:p>
                  </a:txBody>
                  <a:tcPr>
                    <a:solidFill>
                      <a:schemeClr val="accent5">
                        <a:lumMod val="60000"/>
                        <a:lumOff val="40000"/>
                      </a:schemeClr>
                    </a:solidFill>
                  </a:tcPr>
                </a:tc>
                <a:tc>
                  <a:txBody>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1600" dirty="0" smtClean="0"/>
                        <a:t>0.3</a:t>
                      </a:r>
                    </a:p>
                  </a:txBody>
                  <a:tcPr/>
                </a:tc>
              </a:tr>
              <a:tr h="370840">
                <a:tc>
                  <a:txBody>
                    <a:bodyPr/>
                    <a:lstStyle/>
                    <a:p>
                      <a:pPr algn="r"/>
                      <a:r>
                        <a:rPr lang="en-US" sz="1600" dirty="0" smtClean="0"/>
                        <a:t>T4</a:t>
                      </a:r>
                      <a:endParaRPr lang="en-US" sz="1600" dirty="0"/>
                    </a:p>
                  </a:txBody>
                  <a:tcPr/>
                </a:tc>
                <a:tc>
                  <a:txBody>
                    <a:bodyPr/>
                    <a:lstStyle/>
                    <a:p>
                      <a:pPr algn="r"/>
                      <a:r>
                        <a:rPr lang="en-US" sz="1600" dirty="0" smtClean="0"/>
                        <a:t>3,000</a:t>
                      </a:r>
                      <a:endParaRPr lang="en-US" sz="1600" dirty="0"/>
                    </a:p>
                  </a:txBody>
                  <a:tcPr/>
                </a:tc>
                <a:tc>
                  <a:txBody>
                    <a:bodyPr/>
                    <a:lstStyle/>
                    <a:p>
                      <a:pPr algn="r"/>
                      <a:r>
                        <a:rPr lang="en-US" sz="1600" dirty="0" smtClean="0"/>
                        <a:t>11,000</a:t>
                      </a:r>
                      <a:endParaRPr lang="en-US" sz="1600" dirty="0"/>
                    </a:p>
                  </a:txBody>
                  <a:tcPr/>
                </a:tc>
                <a:tc>
                  <a:txBody>
                    <a:bodyPr/>
                    <a:lstStyle/>
                    <a:p>
                      <a:pPr algn="r"/>
                      <a:r>
                        <a:rPr lang="en-US" sz="1600" dirty="0" smtClean="0"/>
                        <a:t>2,400</a:t>
                      </a:r>
                      <a:endParaRPr lang="en-US" sz="1600" dirty="0"/>
                    </a:p>
                  </a:txBody>
                  <a:tcPr/>
                </a:tc>
                <a:tc>
                  <a:txBody>
                    <a:bodyPr/>
                    <a:lstStyle/>
                    <a:p>
                      <a:pPr algn="r"/>
                      <a:r>
                        <a:rPr lang="en-US" sz="1600" dirty="0" smtClean="0">
                          <a:solidFill>
                            <a:srgbClr val="0070C0"/>
                          </a:solidFill>
                        </a:rPr>
                        <a:t>900</a:t>
                      </a:r>
                      <a:endParaRPr lang="en-US" sz="1600" dirty="0">
                        <a:solidFill>
                          <a:srgbClr val="0070C0"/>
                        </a:solidFill>
                      </a:endParaRPr>
                    </a:p>
                  </a:txBody>
                  <a:tcPr>
                    <a:solidFill>
                      <a:schemeClr val="accent5">
                        <a:lumMod val="60000"/>
                        <a:lumOff val="40000"/>
                      </a:schemeClr>
                    </a:solidFill>
                  </a:tcPr>
                </a:tc>
                <a:tc>
                  <a:txBody>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1600" dirty="0" smtClean="0"/>
                        <a:t>0.3</a:t>
                      </a:r>
                    </a:p>
                  </a:txBody>
                  <a:tcPr/>
                </a:tc>
              </a:tr>
            </a:tbl>
          </a:graphicData>
        </a:graphic>
      </p:graphicFrame>
      <p:sp>
        <p:nvSpPr>
          <p:cNvPr id="6" name="Content Placeholder 1"/>
          <p:cNvSpPr txBox="1">
            <a:spLocks/>
          </p:cNvSpPr>
          <p:nvPr/>
        </p:nvSpPr>
        <p:spPr>
          <a:xfrm>
            <a:off x="467544" y="5013176"/>
            <a:ext cx="8496944" cy="129614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600" b="1" dirty="0" smtClean="0"/>
              <a:t>Additional parameters</a:t>
            </a:r>
            <a:endParaRPr lang="en-US" sz="1600" dirty="0"/>
          </a:p>
          <a:p>
            <a:pPr lvl="1">
              <a:buFont typeface="Arial" panose="020B0604020202020204" pitchFamily="34" charset="0"/>
              <a:buChar char="•"/>
            </a:pPr>
            <a:r>
              <a:rPr lang="en-US" sz="1400" b="1" dirty="0" smtClean="0"/>
              <a:t>Active</a:t>
            </a:r>
            <a:r>
              <a:rPr lang="en-US" sz="1400" dirty="0" smtClean="0"/>
              <a:t>: more willing to trade and </a:t>
            </a:r>
            <a:r>
              <a:rPr lang="en-US" sz="1400" b="1" dirty="0" smtClean="0">
                <a:solidFill>
                  <a:srgbClr val="0070C0"/>
                </a:solidFill>
              </a:rPr>
              <a:t>track closer</a:t>
            </a:r>
            <a:r>
              <a:rPr lang="en-US" sz="1400" dirty="0" smtClean="0"/>
              <a:t> to the target</a:t>
            </a:r>
          </a:p>
          <a:p>
            <a:pPr lvl="1">
              <a:buFont typeface="Arial" panose="020B0604020202020204" pitchFamily="34" charset="0"/>
              <a:buChar char="•"/>
            </a:pPr>
            <a:r>
              <a:rPr lang="en-US" sz="1400" b="1" dirty="0" smtClean="0"/>
              <a:t>Normal</a:t>
            </a:r>
            <a:r>
              <a:rPr lang="en-US" sz="1400" dirty="0" smtClean="0"/>
              <a:t>: </a:t>
            </a:r>
            <a:r>
              <a:rPr lang="en-US" sz="1400" b="1" dirty="0" smtClean="0">
                <a:solidFill>
                  <a:srgbClr val="0070C0"/>
                </a:solidFill>
              </a:rPr>
              <a:t>balance</a:t>
            </a:r>
            <a:r>
              <a:rPr lang="en-US" sz="1400" dirty="0" smtClean="0">
                <a:solidFill>
                  <a:srgbClr val="0070C0"/>
                </a:solidFill>
              </a:rPr>
              <a:t> </a:t>
            </a:r>
            <a:r>
              <a:rPr lang="en-US" sz="1400" dirty="0" smtClean="0"/>
              <a:t>the speed and price improvement </a:t>
            </a:r>
          </a:p>
          <a:p>
            <a:pPr lvl="1">
              <a:buFont typeface="Arial" panose="020B0604020202020204" pitchFamily="34" charset="0"/>
              <a:buChar char="•"/>
            </a:pPr>
            <a:r>
              <a:rPr lang="en-US" sz="1400" b="1" dirty="0" smtClean="0"/>
              <a:t>Passive</a:t>
            </a:r>
            <a:r>
              <a:rPr lang="en-US" sz="1400" dirty="0" smtClean="0"/>
              <a:t>: more willing to wait for </a:t>
            </a:r>
            <a:r>
              <a:rPr lang="en-US" sz="1400" b="1" dirty="0" smtClean="0">
                <a:solidFill>
                  <a:srgbClr val="0070C0"/>
                </a:solidFill>
              </a:rPr>
              <a:t>price improvement</a:t>
            </a:r>
          </a:p>
          <a:p>
            <a:endParaRPr lang="en-US" sz="1800" dirty="0" smtClean="0"/>
          </a:p>
          <a:p>
            <a:endParaRPr lang="en-US" sz="1600" dirty="0"/>
          </a:p>
          <a:p>
            <a:endParaRPr lang="en-US" sz="2000" dirty="0" smtClean="0"/>
          </a:p>
          <a:p>
            <a:endParaRPr lang="en-US" sz="2000" dirty="0"/>
          </a:p>
        </p:txBody>
      </p:sp>
    </p:spTree>
    <p:extLst>
      <p:ext uri="{BB962C8B-B14F-4D97-AF65-F5344CB8AC3E}">
        <p14:creationId xmlns:p14="http://schemas.microsoft.com/office/powerpoint/2010/main" val="20914408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47</a:t>
            </a:fld>
            <a:endParaRPr lang="en-US" sz="1400" dirty="0">
              <a:latin typeface="Arial" charset="0"/>
            </a:endParaRPr>
          </a:p>
        </p:txBody>
      </p:sp>
      <p:sp>
        <p:nvSpPr>
          <p:cNvPr id="7" name="Content Placeholder 1"/>
          <p:cNvSpPr txBox="1">
            <a:spLocks/>
          </p:cNvSpPr>
          <p:nvPr/>
        </p:nvSpPr>
        <p:spPr>
          <a:xfrm>
            <a:off x="395536" y="1700808"/>
            <a:ext cx="8496944" cy="1584176"/>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800" b="1" dirty="0"/>
              <a:t>Volume </a:t>
            </a:r>
            <a:r>
              <a:rPr lang="en-US" sz="1800" b="1" dirty="0" smtClean="0"/>
              <a:t>Counting </a:t>
            </a:r>
            <a:endParaRPr lang="en-US" sz="1800" b="1" dirty="0"/>
          </a:p>
          <a:p>
            <a:pPr>
              <a:buFont typeface="Arial" panose="020B0604020202020204" pitchFamily="34" charset="0"/>
              <a:buChar char="•"/>
            </a:pPr>
            <a:r>
              <a:rPr lang="en-US" sz="1600" dirty="0" smtClean="0"/>
              <a:t>To </a:t>
            </a:r>
            <a:r>
              <a:rPr lang="en-US" sz="1600" dirty="0"/>
              <a:t>control the market impact, sometimes there is a </a:t>
            </a:r>
            <a:r>
              <a:rPr lang="en-US" sz="1600" b="1" dirty="0">
                <a:solidFill>
                  <a:srgbClr val="0070C0"/>
                </a:solidFill>
              </a:rPr>
              <a:t>limit price </a:t>
            </a:r>
            <a:r>
              <a:rPr lang="en-US" sz="1600" dirty="0"/>
              <a:t>(a price cap) on </a:t>
            </a:r>
            <a:r>
              <a:rPr lang="en-US" sz="1600" dirty="0" smtClean="0"/>
              <a:t>POV</a:t>
            </a:r>
            <a:endParaRPr lang="en-US" sz="1600" dirty="0"/>
          </a:p>
          <a:p>
            <a:pPr>
              <a:buFont typeface="Arial" panose="020B0604020202020204" pitchFamily="34" charset="0"/>
              <a:buChar char="•"/>
            </a:pPr>
            <a:endParaRPr lang="en-US" sz="1600" dirty="0"/>
          </a:p>
          <a:p>
            <a:pPr>
              <a:buFont typeface="Arial" panose="020B0604020202020204" pitchFamily="34" charset="0"/>
              <a:buChar char="•"/>
            </a:pPr>
            <a:r>
              <a:rPr lang="en-US" sz="1600" dirty="0" smtClean="0"/>
              <a:t>Buy order cannot </a:t>
            </a:r>
            <a:r>
              <a:rPr lang="en-US" sz="1600" dirty="0"/>
              <a:t>buy higher than the </a:t>
            </a:r>
            <a:r>
              <a:rPr lang="en-US" sz="1600" dirty="0" smtClean="0"/>
              <a:t>limit price. Similarly, sell order cannot </a:t>
            </a:r>
            <a:r>
              <a:rPr lang="en-US" sz="1600" dirty="0"/>
              <a:t>sell lower than the limit </a:t>
            </a:r>
            <a:r>
              <a:rPr lang="en-US" sz="1600" dirty="0" smtClean="0"/>
              <a:t>price</a:t>
            </a:r>
          </a:p>
          <a:p>
            <a:pPr>
              <a:buFont typeface="Arial" panose="020B0604020202020204" pitchFamily="34" charset="0"/>
              <a:buChar char="•"/>
            </a:pPr>
            <a:endParaRPr lang="en-US" sz="1600" dirty="0" smtClean="0"/>
          </a:p>
          <a:p>
            <a:pPr>
              <a:buFont typeface="Arial" panose="020B0604020202020204" pitchFamily="34" charset="0"/>
              <a:buChar char="•"/>
            </a:pPr>
            <a:r>
              <a:rPr lang="en-US" sz="1600" b="1" dirty="0" smtClean="0"/>
              <a:t>Example</a:t>
            </a:r>
            <a:r>
              <a:rPr lang="en-US" sz="1600" dirty="0" smtClean="0"/>
              <a:t>: Buy 30% POV @ </a:t>
            </a:r>
            <a:r>
              <a:rPr lang="en-US" sz="1600" b="1" dirty="0" smtClean="0">
                <a:solidFill>
                  <a:srgbClr val="0070C0"/>
                </a:solidFill>
              </a:rPr>
              <a:t>limit price = 580</a:t>
            </a:r>
            <a:endParaRPr lang="en-US" sz="1600" b="1" dirty="0">
              <a:solidFill>
                <a:srgbClr val="0070C0"/>
              </a:solidFill>
            </a:endParaRPr>
          </a:p>
          <a:p>
            <a:pPr>
              <a:buFont typeface="Arial" panose="020B0604020202020204" pitchFamily="34" charset="0"/>
              <a:buChar char="•"/>
            </a:pPr>
            <a:endParaRPr lang="en-US" sz="1600" dirty="0" smtClean="0"/>
          </a:p>
          <a:p>
            <a:pPr lvl="1">
              <a:buFont typeface="Arial" panose="020B0604020202020204" pitchFamily="34" charset="0"/>
              <a:buChar char="•"/>
            </a:pPr>
            <a:endParaRPr lang="en-US" sz="1600" b="1" dirty="0">
              <a:solidFill>
                <a:srgbClr val="0070C0"/>
              </a:solidFill>
            </a:endParaRPr>
          </a:p>
        </p:txBody>
      </p:sp>
      <p:sp>
        <p:nvSpPr>
          <p:cNvPr id="15" name="Title 2"/>
          <p:cNvSpPr txBox="1">
            <a:spLocks/>
          </p:cNvSpPr>
          <p:nvPr/>
        </p:nvSpPr>
        <p:spPr bwMode="auto">
          <a:xfrm>
            <a:off x="0" y="620713"/>
            <a:ext cx="8077200" cy="1000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b" anchorCtr="0" compatLnSpc="1">
            <a:prstTxWarp prst="textNoShape">
              <a:avLst/>
            </a:prstTxWarp>
          </a:bodyPr>
          <a:lstStyle>
            <a:lvl1pPr algn="l" rtl="0" eaLnBrk="1" fontAlgn="base" hangingPunct="1">
              <a:spcBef>
                <a:spcPct val="0"/>
              </a:spcBef>
              <a:spcAft>
                <a:spcPct val="0"/>
              </a:spcAft>
              <a:defRPr sz="3200">
                <a:solidFill>
                  <a:schemeClr val="accent2"/>
                </a:solidFill>
                <a:latin typeface="Arial"/>
                <a:ea typeface="+mj-ea"/>
                <a:cs typeface="Arial"/>
              </a:defRPr>
            </a:lvl1pPr>
            <a:lvl2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2pPr>
            <a:lvl3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3pPr>
            <a:lvl4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4pPr>
            <a:lvl5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5pPr>
            <a:lvl6pPr marL="4572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6pPr>
            <a:lvl7pPr marL="9144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7pPr>
            <a:lvl8pPr marL="13716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8pPr>
            <a:lvl9pPr marL="18288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9pPr>
          </a:lstStyle>
          <a:p>
            <a:r>
              <a:rPr lang="en-US" kern="0" smtClean="0"/>
              <a:t>Algo - POV</a:t>
            </a:r>
            <a:endParaRPr lang="en-US" kern="0" dirty="0"/>
          </a:p>
        </p:txBody>
      </p:sp>
      <p:graphicFrame>
        <p:nvGraphicFramePr>
          <p:cNvPr id="3" name="Table 2"/>
          <p:cNvGraphicFramePr>
            <a:graphicFrameLocks noGrp="1"/>
          </p:cNvGraphicFramePr>
          <p:nvPr>
            <p:extLst>
              <p:ext uri="{D42A27DB-BD31-4B8C-83A1-F6EECF244321}">
                <p14:modId xmlns:p14="http://schemas.microsoft.com/office/powerpoint/2010/main" val="193502047"/>
              </p:ext>
            </p:extLst>
          </p:nvPr>
        </p:nvGraphicFramePr>
        <p:xfrm>
          <a:off x="1187624" y="3789040"/>
          <a:ext cx="4104456" cy="1193230"/>
        </p:xfrm>
        <a:graphic>
          <a:graphicData uri="http://schemas.openxmlformats.org/drawingml/2006/table">
            <a:tbl>
              <a:tblPr firstRow="1" firstCol="1" bandRow="1">
                <a:tableStyleId>{5C22544A-7EE6-4342-B048-85BDC9FD1C3A}</a:tableStyleId>
              </a:tblPr>
              <a:tblGrid>
                <a:gridCol w="1224513"/>
                <a:gridCol w="1008955"/>
                <a:gridCol w="692785"/>
                <a:gridCol w="1178203"/>
              </a:tblGrid>
              <a:tr h="288031">
                <a:tc>
                  <a:txBody>
                    <a:bodyPr/>
                    <a:lstStyle/>
                    <a:p>
                      <a:pPr algn="r">
                        <a:lnSpc>
                          <a:spcPct val="115000"/>
                        </a:lnSpc>
                        <a:spcAft>
                          <a:spcPts val="0"/>
                        </a:spcAft>
                      </a:pPr>
                      <a:r>
                        <a:rPr lang="en-US" sz="1400" u="sng" dirty="0">
                          <a:effectLst/>
                        </a:rPr>
                        <a:t>Size</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dirty="0">
                          <a:effectLst/>
                        </a:rPr>
                        <a:t>Bid</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dirty="0">
                          <a:effectLst/>
                        </a:rPr>
                        <a:t>Ask</a:t>
                      </a:r>
                      <a:endParaRPr lang="en-US" sz="1400" dirty="0">
                        <a:effectLst/>
                        <a:latin typeface="Calibri"/>
                        <a:ea typeface="新細明體"/>
                        <a:cs typeface="Times New Roman"/>
                      </a:endParaRPr>
                    </a:p>
                  </a:txBody>
                  <a:tcPr marL="68580" marR="68580" marT="0" marB="0"/>
                </a:tc>
                <a:tc>
                  <a:txBody>
                    <a:bodyPr/>
                    <a:lstStyle/>
                    <a:p>
                      <a:pPr algn="r">
                        <a:lnSpc>
                          <a:spcPct val="115000"/>
                        </a:lnSpc>
                        <a:spcAft>
                          <a:spcPts val="0"/>
                        </a:spcAft>
                      </a:pPr>
                      <a:r>
                        <a:rPr lang="en-US" sz="1400" u="sng" dirty="0">
                          <a:effectLst/>
                        </a:rPr>
                        <a:t>Size</a:t>
                      </a:r>
                      <a:endParaRPr lang="en-US" sz="1400" dirty="0">
                        <a:effectLst/>
                        <a:latin typeface="Calibri"/>
                        <a:ea typeface="新細明體"/>
                        <a:cs typeface="Times New Roman"/>
                      </a:endParaRPr>
                    </a:p>
                  </a:txBody>
                  <a:tcPr marL="68580" marR="68580" marT="0" marB="0"/>
                </a:tc>
              </a:tr>
              <a:tr h="332890">
                <a:tc>
                  <a:txBody>
                    <a:bodyPr/>
                    <a:lstStyle/>
                    <a:p>
                      <a:pPr algn="r">
                        <a:lnSpc>
                          <a:spcPct val="115000"/>
                        </a:lnSpc>
                        <a:spcAft>
                          <a:spcPts val="0"/>
                        </a:spcAft>
                      </a:pPr>
                      <a:r>
                        <a:rPr lang="en-US" sz="1400" dirty="0" smtClean="0">
                          <a:effectLst/>
                        </a:rPr>
                        <a:t>20,000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smtClean="0">
                          <a:effectLst/>
                        </a:rPr>
                        <a:t>580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smtClean="0">
                          <a:effectLst/>
                        </a:rPr>
                        <a:t>580.2</a:t>
                      </a:r>
                      <a:endParaRPr lang="en-US" sz="1400" dirty="0">
                        <a:effectLst/>
                        <a:latin typeface="Calibri"/>
                        <a:ea typeface="新細明體"/>
                        <a:cs typeface="Times New Roman"/>
                      </a:endParaRPr>
                    </a:p>
                  </a:txBody>
                  <a:tcPr marL="68580" marR="68580" marT="0" marB="0"/>
                </a:tc>
                <a:tc>
                  <a:txBody>
                    <a:bodyPr/>
                    <a:lstStyle/>
                    <a:p>
                      <a:pPr algn="r">
                        <a:lnSpc>
                          <a:spcPct val="115000"/>
                        </a:lnSpc>
                        <a:spcAft>
                          <a:spcPts val="0"/>
                        </a:spcAft>
                      </a:pPr>
                      <a:r>
                        <a:rPr lang="en-US" sz="1400" b="1" kern="1200" dirty="0" smtClean="0">
                          <a:solidFill>
                            <a:schemeClr val="lt1"/>
                          </a:solidFill>
                          <a:effectLst/>
                          <a:latin typeface="+mn-lt"/>
                          <a:ea typeface="+mn-ea"/>
                          <a:cs typeface="+mn-cs"/>
                        </a:rPr>
                        <a:t>70,000</a:t>
                      </a:r>
                      <a:endParaRPr lang="en-US" sz="1400" b="1" kern="1200" dirty="0">
                        <a:solidFill>
                          <a:schemeClr val="lt1"/>
                        </a:solidFill>
                        <a:effectLst/>
                        <a:latin typeface="+mn-lt"/>
                        <a:ea typeface="+mn-ea"/>
                        <a:cs typeface="+mn-cs"/>
                      </a:endParaRPr>
                    </a:p>
                  </a:txBody>
                  <a:tcPr marL="68580" marR="68580" marT="0" marB="0">
                    <a:solidFill>
                      <a:schemeClr val="accent1"/>
                    </a:solidFill>
                  </a:tcPr>
                </a:tc>
              </a:tr>
              <a:tr h="284277">
                <a:tc>
                  <a:txBody>
                    <a:bodyPr/>
                    <a:lstStyle/>
                    <a:p>
                      <a:pPr algn="r">
                        <a:lnSpc>
                          <a:spcPct val="115000"/>
                        </a:lnSpc>
                        <a:spcAft>
                          <a:spcPts val="0"/>
                        </a:spcAft>
                      </a:pPr>
                      <a:r>
                        <a:rPr lang="en-US" sz="1400" dirty="0" smtClean="0">
                          <a:effectLst/>
                        </a:rPr>
                        <a:t>80,000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smtClean="0">
                          <a:effectLst/>
                        </a:rPr>
                        <a:t>579.8</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smtClean="0">
                          <a:effectLst/>
                        </a:rPr>
                        <a:t>580.4</a:t>
                      </a:r>
                      <a:endParaRPr lang="en-US" sz="1400" dirty="0">
                        <a:effectLst/>
                        <a:latin typeface="Calibri"/>
                        <a:ea typeface="新細明體"/>
                        <a:cs typeface="Times New Roman"/>
                      </a:endParaRPr>
                    </a:p>
                  </a:txBody>
                  <a:tcPr marL="68580" marR="68580" marT="0" marB="0"/>
                </a:tc>
                <a:tc>
                  <a:txBody>
                    <a:bodyPr/>
                    <a:lstStyle/>
                    <a:p>
                      <a:pPr algn="r">
                        <a:lnSpc>
                          <a:spcPct val="115000"/>
                        </a:lnSpc>
                        <a:spcAft>
                          <a:spcPts val="0"/>
                        </a:spcAft>
                      </a:pPr>
                      <a:r>
                        <a:rPr lang="en-US" sz="1400" b="1" kern="1200" dirty="0" smtClean="0">
                          <a:solidFill>
                            <a:schemeClr val="lt1"/>
                          </a:solidFill>
                          <a:effectLst/>
                          <a:latin typeface="+mn-lt"/>
                          <a:ea typeface="+mn-ea"/>
                          <a:cs typeface="+mn-cs"/>
                        </a:rPr>
                        <a:t>90,000</a:t>
                      </a:r>
                      <a:endParaRPr lang="en-US" sz="1400" b="1" kern="1200" dirty="0">
                        <a:solidFill>
                          <a:schemeClr val="lt1"/>
                        </a:solidFill>
                        <a:effectLst/>
                        <a:latin typeface="+mn-lt"/>
                        <a:ea typeface="+mn-ea"/>
                        <a:cs typeface="+mn-cs"/>
                      </a:endParaRPr>
                    </a:p>
                  </a:txBody>
                  <a:tcPr marL="68580" marR="68580" marT="0" marB="0">
                    <a:solidFill>
                      <a:schemeClr val="accent1"/>
                    </a:solidFill>
                  </a:tcPr>
                </a:tc>
              </a:tr>
              <a:tr h="288032">
                <a:tc>
                  <a:txBody>
                    <a:bodyPr/>
                    <a:lstStyle/>
                    <a:p>
                      <a:pPr algn="r">
                        <a:lnSpc>
                          <a:spcPct val="115000"/>
                        </a:lnSpc>
                        <a:spcAft>
                          <a:spcPts val="0"/>
                        </a:spcAft>
                      </a:pPr>
                      <a:r>
                        <a:rPr lang="en-US" sz="1400" dirty="0" smtClean="0">
                          <a:effectLst/>
                        </a:rPr>
                        <a:t>70,000</a:t>
                      </a:r>
                      <a:endParaRPr lang="en-US" sz="1400" dirty="0">
                        <a:effectLst/>
                        <a:latin typeface="Calibri"/>
                        <a:ea typeface="新細明體"/>
                        <a:cs typeface="Times New Roman"/>
                      </a:endParaRPr>
                    </a:p>
                  </a:txBody>
                  <a:tcPr marL="68580" marR="68580" marT="0" marB="0"/>
                </a:tc>
                <a:tc>
                  <a:txBody>
                    <a:bodyPr/>
                    <a:lstStyle/>
                    <a:p>
                      <a:pPr marL="0" marR="0" indent="0" algn="l" defTabSz="914400" rtl="0" eaLnBrk="1" fontAlgn="auto" latinLnBrk="0" hangingPunct="1">
                        <a:lnSpc>
                          <a:spcPct val="115000"/>
                        </a:lnSpc>
                        <a:spcBef>
                          <a:spcPts val="0"/>
                        </a:spcBef>
                        <a:spcAft>
                          <a:spcPts val="0"/>
                        </a:spcAft>
                        <a:buClrTx/>
                        <a:buSzTx/>
                        <a:buFontTx/>
                        <a:buNone/>
                        <a:tabLst/>
                        <a:defRPr/>
                      </a:pPr>
                      <a:r>
                        <a:rPr lang="en-US" sz="1400" dirty="0" smtClean="0">
                          <a:effectLst/>
                        </a:rPr>
                        <a:t>579.6</a:t>
                      </a:r>
                      <a:endParaRPr lang="en-US" sz="1400" dirty="0" smtClean="0">
                        <a:effectLst/>
                        <a:latin typeface="Calibri"/>
                        <a:ea typeface="新細明體"/>
                        <a:cs typeface="Times New Roman"/>
                      </a:endParaRPr>
                    </a:p>
                  </a:txBody>
                  <a:tcPr marL="68580" marR="68580" marT="0" marB="0"/>
                </a:tc>
                <a:tc>
                  <a:txBody>
                    <a:bodyPr/>
                    <a:lstStyle/>
                    <a:p>
                      <a:pPr marL="0" marR="0" indent="0" algn="l" defTabSz="914400" rtl="0" eaLnBrk="1" fontAlgn="auto" latinLnBrk="0" hangingPunct="1">
                        <a:lnSpc>
                          <a:spcPct val="115000"/>
                        </a:lnSpc>
                        <a:spcBef>
                          <a:spcPts val="0"/>
                        </a:spcBef>
                        <a:spcAft>
                          <a:spcPts val="0"/>
                        </a:spcAft>
                        <a:buClrTx/>
                        <a:buSzTx/>
                        <a:buFontTx/>
                        <a:buNone/>
                        <a:tabLst/>
                        <a:defRPr/>
                      </a:pPr>
                      <a:r>
                        <a:rPr lang="en-US" sz="1400" dirty="0" smtClean="0">
                          <a:effectLst/>
                        </a:rPr>
                        <a:t>580.6</a:t>
                      </a:r>
                      <a:endParaRPr lang="en-US" sz="1400" dirty="0" smtClean="0">
                        <a:effectLst/>
                        <a:latin typeface="Calibri"/>
                        <a:ea typeface="新細明體"/>
                        <a:cs typeface="Times New Roman"/>
                      </a:endParaRPr>
                    </a:p>
                  </a:txBody>
                  <a:tcPr marL="68580" marR="68580" marT="0" marB="0"/>
                </a:tc>
                <a:tc>
                  <a:txBody>
                    <a:bodyPr/>
                    <a:lstStyle/>
                    <a:p>
                      <a:pPr algn="r">
                        <a:lnSpc>
                          <a:spcPct val="115000"/>
                        </a:lnSpc>
                        <a:spcAft>
                          <a:spcPts val="0"/>
                        </a:spcAft>
                      </a:pPr>
                      <a:r>
                        <a:rPr lang="en-US" sz="1400" b="1" kern="1200" dirty="0" smtClean="0">
                          <a:solidFill>
                            <a:schemeClr val="lt1"/>
                          </a:solidFill>
                          <a:effectLst/>
                          <a:latin typeface="+mn-lt"/>
                          <a:ea typeface="+mn-ea"/>
                          <a:cs typeface="+mn-cs"/>
                        </a:rPr>
                        <a:t>80,000</a:t>
                      </a:r>
                      <a:endParaRPr lang="en-US" sz="1400" b="1" kern="1200" dirty="0">
                        <a:solidFill>
                          <a:schemeClr val="lt1"/>
                        </a:solidFill>
                        <a:effectLst/>
                        <a:latin typeface="+mn-lt"/>
                        <a:ea typeface="+mn-ea"/>
                        <a:cs typeface="+mn-cs"/>
                      </a:endParaRPr>
                    </a:p>
                  </a:txBody>
                  <a:tcPr marL="68580" marR="68580" marT="0" marB="0">
                    <a:solidFill>
                      <a:schemeClr val="accent1"/>
                    </a:solidFill>
                  </a:tcPr>
                </a:tc>
              </a:tr>
            </a:tbl>
          </a:graphicData>
        </a:graphic>
      </p:graphicFrame>
      <p:sp>
        <p:nvSpPr>
          <p:cNvPr id="6" name="Left Arrow 5"/>
          <p:cNvSpPr/>
          <p:nvPr/>
        </p:nvSpPr>
        <p:spPr bwMode="auto">
          <a:xfrm>
            <a:off x="5364088" y="4135642"/>
            <a:ext cx="648072" cy="252028"/>
          </a:xfrm>
          <a:prstGeom prst="lef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8" name="Flowchart: Predefined Process 7"/>
          <p:cNvSpPr/>
          <p:nvPr/>
        </p:nvSpPr>
        <p:spPr bwMode="auto">
          <a:xfrm>
            <a:off x="6084168" y="3955332"/>
            <a:ext cx="1872208" cy="769812"/>
          </a:xfrm>
          <a:prstGeom prst="flowChartPredefinedProcess">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smtClean="0">
                <a:ln>
                  <a:noFill/>
                </a:ln>
                <a:solidFill>
                  <a:srgbClr val="000000"/>
                </a:solidFill>
                <a:effectLst/>
                <a:latin typeface="Arial" charset="0"/>
                <a:ea typeface="ＭＳ Ｐゴシック" charset="0"/>
                <a:cs typeface="ＭＳ Ｐゴシック" charset="0"/>
              </a:rPr>
              <a:t>10,000@580.2</a:t>
            </a:r>
          </a:p>
          <a:p>
            <a:r>
              <a:rPr lang="en-US" sz="1400" dirty="0" smtClean="0">
                <a:solidFill>
                  <a:srgbClr val="000000"/>
                </a:solidFill>
              </a:rPr>
              <a:t>20,000@580.2</a:t>
            </a:r>
            <a:endParaRPr lang="en-US" sz="1400" dirty="0">
              <a:solidFill>
                <a:srgbClr val="000000"/>
              </a:solidFill>
            </a:endParaRPr>
          </a:p>
          <a:p>
            <a:r>
              <a:rPr lang="en-US" sz="1400" dirty="0" smtClean="0">
                <a:solidFill>
                  <a:srgbClr val="000000"/>
                </a:solidFill>
              </a:rPr>
              <a:t>13,000@580.2</a:t>
            </a:r>
            <a:endParaRPr lang="en-US" sz="1400" dirty="0">
              <a:solidFill>
                <a:srgbClr val="000000"/>
              </a:solidFill>
            </a:endParaRPr>
          </a:p>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sp>
        <p:nvSpPr>
          <p:cNvPr id="9" name="TextBox 8"/>
          <p:cNvSpPr txBox="1"/>
          <p:nvPr/>
        </p:nvSpPr>
        <p:spPr>
          <a:xfrm>
            <a:off x="5436096" y="4797152"/>
            <a:ext cx="3640740" cy="338554"/>
          </a:xfrm>
          <a:prstGeom prst="rect">
            <a:avLst/>
          </a:prstGeom>
          <a:noFill/>
        </p:spPr>
        <p:txBody>
          <a:bodyPr wrap="none" rtlCol="0">
            <a:spAutoFit/>
          </a:bodyPr>
          <a:lstStyle/>
          <a:p>
            <a:r>
              <a:rPr lang="en-US" sz="1600" dirty="0" smtClean="0">
                <a:solidFill>
                  <a:srgbClr val="00B050"/>
                </a:solidFill>
              </a:rPr>
              <a:t>Count the execution volume at 580.2?</a:t>
            </a:r>
            <a:endParaRPr lang="en-US" sz="1600" dirty="0">
              <a:solidFill>
                <a:srgbClr val="00B050"/>
              </a:solidFill>
            </a:endParaRPr>
          </a:p>
        </p:txBody>
      </p:sp>
      <p:sp>
        <p:nvSpPr>
          <p:cNvPr id="13" name="TextBox 12"/>
          <p:cNvSpPr txBox="1"/>
          <p:nvPr/>
        </p:nvSpPr>
        <p:spPr>
          <a:xfrm>
            <a:off x="539552" y="5445224"/>
            <a:ext cx="7920880" cy="584775"/>
          </a:xfrm>
          <a:prstGeom prst="rect">
            <a:avLst/>
          </a:prstGeom>
          <a:noFill/>
        </p:spPr>
        <p:txBody>
          <a:bodyPr wrap="square" rtlCol="0">
            <a:spAutoFit/>
          </a:bodyPr>
          <a:lstStyle/>
          <a:p>
            <a:r>
              <a:rPr lang="en-US" sz="1600" dirty="0"/>
              <a:t>If Algo has a limit price, </a:t>
            </a:r>
            <a:r>
              <a:rPr lang="en-US" sz="1600" b="1" dirty="0">
                <a:solidFill>
                  <a:srgbClr val="0070C0"/>
                </a:solidFill>
              </a:rPr>
              <a:t>only count the ITM (in-the-money) </a:t>
            </a:r>
            <a:r>
              <a:rPr lang="en-US" sz="1600" b="1" dirty="0" smtClean="0">
                <a:solidFill>
                  <a:srgbClr val="0070C0"/>
                </a:solidFill>
              </a:rPr>
              <a:t>volume </a:t>
            </a:r>
            <a:r>
              <a:rPr lang="en-US" sz="1600" dirty="0" smtClean="0"/>
              <a:t>to prevent excessive volume catch-up. Hence volume at 580.2 is </a:t>
            </a:r>
            <a:r>
              <a:rPr lang="en-US" sz="1600" b="1" dirty="0" smtClean="0">
                <a:solidFill>
                  <a:srgbClr val="0070C0"/>
                </a:solidFill>
              </a:rPr>
              <a:t>NOT counted</a:t>
            </a:r>
            <a:endParaRPr lang="en-US" sz="1600" b="1" dirty="0">
              <a:solidFill>
                <a:srgbClr val="0070C0"/>
              </a:solidFill>
            </a:endParaRPr>
          </a:p>
        </p:txBody>
      </p:sp>
    </p:spTree>
    <p:extLst>
      <p:ext uri="{BB962C8B-B14F-4D97-AF65-F5344CB8AC3E}">
        <p14:creationId xmlns:p14="http://schemas.microsoft.com/office/powerpoint/2010/main" val="2024426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48</a:t>
            </a:fld>
            <a:endParaRPr lang="en-US" sz="1400" dirty="0">
              <a:latin typeface="Arial" charset="0"/>
            </a:endParaRPr>
          </a:p>
        </p:txBody>
      </p:sp>
      <p:sp>
        <p:nvSpPr>
          <p:cNvPr id="7" name="Content Placeholder 1"/>
          <p:cNvSpPr txBox="1">
            <a:spLocks/>
          </p:cNvSpPr>
          <p:nvPr/>
        </p:nvSpPr>
        <p:spPr>
          <a:xfrm>
            <a:off x="395536" y="1628800"/>
            <a:ext cx="4464496" cy="129614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800" b="1" dirty="0" smtClean="0"/>
              <a:t>Off-Exchange Trade</a:t>
            </a:r>
          </a:p>
          <a:p>
            <a:pPr>
              <a:buFont typeface="Arial" panose="020B0604020202020204" pitchFamily="34" charset="0"/>
              <a:buChar char="•"/>
            </a:pPr>
            <a:r>
              <a:rPr lang="en-US" sz="1600" b="1" dirty="0" smtClean="0">
                <a:solidFill>
                  <a:srgbClr val="0070C0"/>
                </a:solidFill>
              </a:rPr>
              <a:t>Exclude off-exchange trades </a:t>
            </a:r>
            <a:r>
              <a:rPr lang="en-US" sz="1600" dirty="0" smtClean="0"/>
              <a:t>such as </a:t>
            </a:r>
            <a:r>
              <a:rPr lang="en-US" sz="1600" dirty="0"/>
              <a:t>block </a:t>
            </a:r>
            <a:r>
              <a:rPr lang="en-US" sz="1600" dirty="0" smtClean="0"/>
              <a:t>crossing or </a:t>
            </a:r>
            <a:r>
              <a:rPr lang="en-US" sz="1600" dirty="0"/>
              <a:t>private stock placement</a:t>
            </a:r>
          </a:p>
        </p:txBody>
      </p:sp>
      <p:graphicFrame>
        <p:nvGraphicFramePr>
          <p:cNvPr id="2" name="Table 1"/>
          <p:cNvGraphicFramePr>
            <a:graphicFrameLocks noGrp="1"/>
          </p:cNvGraphicFramePr>
          <p:nvPr>
            <p:extLst>
              <p:ext uri="{D42A27DB-BD31-4B8C-83A1-F6EECF244321}">
                <p14:modId xmlns:p14="http://schemas.microsoft.com/office/powerpoint/2010/main" val="1104126553"/>
              </p:ext>
            </p:extLst>
          </p:nvPr>
        </p:nvGraphicFramePr>
        <p:xfrm>
          <a:off x="899592" y="2852936"/>
          <a:ext cx="7632848" cy="3389183"/>
        </p:xfrm>
        <a:graphic>
          <a:graphicData uri="http://schemas.openxmlformats.org/drawingml/2006/table">
            <a:tbl>
              <a:tblPr>
                <a:tableStyleId>{5C22544A-7EE6-4342-B048-85BDC9FD1C3A}</a:tableStyleId>
              </a:tblPr>
              <a:tblGrid>
                <a:gridCol w="490183"/>
                <a:gridCol w="7142665"/>
              </a:tblGrid>
              <a:tr h="218437">
                <a:tc>
                  <a:txBody>
                    <a:bodyPr/>
                    <a:lstStyle/>
                    <a:p>
                      <a:pPr algn="l" fontAlgn="b"/>
                      <a:r>
                        <a:rPr lang="en-US" sz="1200" b="1" i="0" u="none" strike="noStrike" dirty="0" smtClean="0">
                          <a:effectLst/>
                          <a:latin typeface="Arial"/>
                        </a:rPr>
                        <a:t>Type</a:t>
                      </a:r>
                      <a:endParaRPr lang="en-US" sz="1200" b="1" i="0" u="none" strike="noStrike" dirty="0">
                        <a:effectLst/>
                        <a:latin typeface="Arial"/>
                      </a:endParaRPr>
                    </a:p>
                  </a:txBody>
                  <a:tcPr marL="4981" marR="4981" marT="4981" marB="0" anchor="b"/>
                </a:tc>
                <a:tc>
                  <a:txBody>
                    <a:bodyPr/>
                    <a:lstStyle/>
                    <a:p>
                      <a:pPr algn="l" fontAlgn="b"/>
                      <a:r>
                        <a:rPr lang="en-US" sz="1200" b="1" i="0" u="none" strike="noStrike" dirty="0" smtClean="0">
                          <a:effectLst/>
                          <a:latin typeface="Arial"/>
                        </a:rPr>
                        <a:t>Description</a:t>
                      </a:r>
                      <a:endParaRPr lang="en-US" sz="1200" b="1" i="0" u="none" strike="noStrike" dirty="0">
                        <a:effectLst/>
                        <a:latin typeface="Arial"/>
                      </a:endParaRPr>
                    </a:p>
                  </a:txBody>
                  <a:tcPr marL="4981" marR="4981" marT="4981" marB="0" anchor="b"/>
                </a:tc>
              </a:tr>
              <a:tr h="357627">
                <a:tc>
                  <a:txBody>
                    <a:bodyPr/>
                    <a:lstStyle/>
                    <a:p>
                      <a:pPr algn="l" fontAlgn="b"/>
                      <a:r>
                        <a:rPr lang="en-US" sz="1200" u="none" strike="noStrike" dirty="0">
                          <a:effectLst/>
                        </a:rPr>
                        <a:t>D</a:t>
                      </a:r>
                      <a:endParaRPr lang="en-US" sz="1200" b="1" i="0" u="none" strike="noStrike" dirty="0">
                        <a:effectLst/>
                        <a:latin typeface="Arial"/>
                      </a:endParaRPr>
                    </a:p>
                  </a:txBody>
                  <a:tcPr marL="4981" marR="4981" marT="4981" marB="0" anchor="b"/>
                </a:tc>
                <a:tc>
                  <a:txBody>
                    <a:bodyPr/>
                    <a:lstStyle/>
                    <a:p>
                      <a:pPr algn="l" fontAlgn="b"/>
                      <a:r>
                        <a:rPr lang="en-US" sz="1200" u="none" strike="noStrike" dirty="0">
                          <a:effectLst/>
                        </a:rPr>
                        <a:t>Odd lot transaction</a:t>
                      </a:r>
                      <a:endParaRPr lang="en-US" sz="1200" b="0" i="0" u="none" strike="noStrike" dirty="0">
                        <a:effectLst/>
                        <a:latin typeface="Arial"/>
                      </a:endParaRPr>
                    </a:p>
                  </a:txBody>
                  <a:tcPr marL="4981" marR="4981" marT="4981" marB="0" anchor="b"/>
                </a:tc>
              </a:tr>
              <a:tr h="282256">
                <a:tc>
                  <a:txBody>
                    <a:bodyPr/>
                    <a:lstStyle/>
                    <a:p>
                      <a:pPr algn="l" fontAlgn="b"/>
                      <a:r>
                        <a:rPr lang="en-US" sz="1200" u="none" strike="noStrike" dirty="0">
                          <a:effectLst/>
                        </a:rPr>
                        <a:t>M</a:t>
                      </a:r>
                      <a:endParaRPr lang="en-US" sz="1200" b="1" i="0" u="none" strike="noStrike" dirty="0">
                        <a:effectLst/>
                        <a:latin typeface="Arial"/>
                      </a:endParaRPr>
                    </a:p>
                  </a:txBody>
                  <a:tcPr marL="4981" marR="4981" marT="4981" marB="0" anchor="b"/>
                </a:tc>
                <a:tc>
                  <a:txBody>
                    <a:bodyPr/>
                    <a:lstStyle/>
                    <a:p>
                      <a:pPr algn="l" fontAlgn="b"/>
                      <a:r>
                        <a:rPr lang="en-US" sz="1200" u="none" strike="noStrike" dirty="0">
                          <a:effectLst/>
                        </a:rPr>
                        <a:t>Manual or Special lot non-Direct Business transaction</a:t>
                      </a:r>
                      <a:endParaRPr lang="en-US" sz="1200" b="0" i="0" u="none" strike="noStrike" dirty="0">
                        <a:effectLst/>
                        <a:latin typeface="Arial"/>
                      </a:endParaRPr>
                    </a:p>
                  </a:txBody>
                  <a:tcPr marL="4981" marR="4981" marT="4981" marB="0" anchor="b"/>
                </a:tc>
              </a:tr>
              <a:tr h="632125">
                <a:tc>
                  <a:txBody>
                    <a:bodyPr/>
                    <a:lstStyle/>
                    <a:p>
                      <a:pPr algn="l" fontAlgn="b"/>
                      <a:r>
                        <a:rPr lang="en-US" sz="1200" b="0" i="0" u="none" strike="noStrike" dirty="0" smtClean="0">
                          <a:effectLst/>
                          <a:latin typeface="+mn-lt"/>
                        </a:rPr>
                        <a:t>P</a:t>
                      </a:r>
                    </a:p>
                    <a:p>
                      <a:pPr algn="l" fontAlgn="b"/>
                      <a:endParaRPr lang="en-US" sz="1200" b="0" i="0" u="none" strike="noStrike" dirty="0" smtClean="0">
                        <a:effectLst/>
                        <a:latin typeface="+mn-lt"/>
                      </a:endParaRPr>
                    </a:p>
                    <a:p>
                      <a:pPr algn="l" fontAlgn="b"/>
                      <a:endParaRPr lang="en-US" sz="1200" b="1" i="0" u="none" strike="noStrike" dirty="0">
                        <a:effectLst/>
                        <a:latin typeface="Arial"/>
                      </a:endParaRPr>
                    </a:p>
                  </a:txBody>
                  <a:tcPr marL="4981" marR="4981" marT="4981" marB="0" anchor="b"/>
                </a:tc>
                <a:tc>
                  <a:txBody>
                    <a:bodyPr/>
                    <a:lstStyle/>
                    <a:p>
                      <a:pPr algn="l" fontAlgn="b"/>
                      <a:r>
                        <a:rPr lang="en-US" sz="1200" u="none" strike="noStrike" dirty="0" smtClean="0">
                          <a:effectLst/>
                        </a:rPr>
                        <a:t>Pre-open </a:t>
                      </a:r>
                      <a:r>
                        <a:rPr lang="en-US" sz="1200" u="none" strike="noStrike" dirty="0">
                          <a:effectLst/>
                        </a:rPr>
                        <a:t>transaction (trade concluded before market open including that concluded but not recorded in the system before market close  of the previous trading day)</a:t>
                      </a:r>
                      <a:endParaRPr lang="en-US" sz="1200" b="0" i="0" u="none" strike="noStrike" dirty="0">
                        <a:effectLst/>
                        <a:latin typeface="Arial"/>
                      </a:endParaRPr>
                    </a:p>
                  </a:txBody>
                  <a:tcPr marL="4981" marR="4981" marT="4981" marB="0" anchor="b"/>
                </a:tc>
              </a:tr>
              <a:tr h="239173">
                <a:tc>
                  <a:txBody>
                    <a:bodyPr/>
                    <a:lstStyle/>
                    <a:p>
                      <a:pPr algn="l" fontAlgn="b"/>
                      <a:r>
                        <a:rPr lang="en-US" sz="1200" u="none" strike="noStrike" dirty="0">
                          <a:effectLst/>
                        </a:rPr>
                        <a:t>U</a:t>
                      </a:r>
                      <a:endParaRPr lang="en-US" sz="1200" b="1" i="0" u="none" strike="noStrike" dirty="0">
                        <a:effectLst/>
                        <a:latin typeface="Arial"/>
                      </a:endParaRPr>
                    </a:p>
                  </a:txBody>
                  <a:tcPr marL="4981" marR="4981" marT="4981" marB="0" anchor="b"/>
                </a:tc>
                <a:tc>
                  <a:txBody>
                    <a:bodyPr/>
                    <a:lstStyle/>
                    <a:p>
                      <a:pPr algn="l" fontAlgn="b"/>
                      <a:r>
                        <a:rPr lang="en-US" sz="1200" u="none" strike="noStrike" dirty="0">
                          <a:effectLst/>
                        </a:rPr>
                        <a:t>Auction transaction</a:t>
                      </a:r>
                      <a:endParaRPr lang="en-US" sz="1200" b="0" i="0" u="none" strike="noStrike" dirty="0">
                        <a:effectLst/>
                        <a:latin typeface="Arial"/>
                      </a:endParaRPr>
                    </a:p>
                  </a:txBody>
                  <a:tcPr marL="4981" marR="4981" marT="4981" marB="0" anchor="b"/>
                </a:tc>
              </a:tr>
              <a:tr h="473464">
                <a:tc>
                  <a:txBody>
                    <a:bodyPr/>
                    <a:lstStyle/>
                    <a:p>
                      <a:pPr algn="l" fontAlgn="b"/>
                      <a:r>
                        <a:rPr lang="en-US" sz="1200" u="none" strike="noStrike" dirty="0">
                          <a:effectLst/>
                        </a:rPr>
                        <a:t>X</a:t>
                      </a:r>
                      <a:endParaRPr lang="en-US" sz="1200" b="1" i="0" u="none" strike="noStrike" dirty="0">
                        <a:effectLst/>
                        <a:latin typeface="Arial"/>
                      </a:endParaRPr>
                    </a:p>
                  </a:txBody>
                  <a:tcPr marL="4981" marR="4981" marT="4981" marB="0" anchor="b"/>
                </a:tc>
                <a:tc>
                  <a:txBody>
                    <a:bodyPr/>
                    <a:lstStyle/>
                    <a:p>
                      <a:pPr algn="l" fontAlgn="b"/>
                      <a:r>
                        <a:rPr lang="en-US" sz="1200" u="none" strike="noStrike" dirty="0">
                          <a:effectLst/>
                        </a:rPr>
                        <a:t>Manual or Special lot Direct Business transaction</a:t>
                      </a:r>
                      <a:endParaRPr lang="en-US" sz="1200" b="0" i="0" u="none" strike="noStrike" dirty="0">
                        <a:effectLst/>
                        <a:latin typeface="Arial"/>
                      </a:endParaRPr>
                    </a:p>
                  </a:txBody>
                  <a:tcPr marL="4981" marR="4981" marT="4981" marB="0" anchor="b"/>
                </a:tc>
              </a:tr>
              <a:tr h="395367">
                <a:tc>
                  <a:txBody>
                    <a:bodyPr/>
                    <a:lstStyle/>
                    <a:p>
                      <a:pPr algn="l" fontAlgn="b"/>
                      <a:r>
                        <a:rPr lang="en-US" sz="1200" u="none" strike="noStrike">
                          <a:effectLst/>
                        </a:rPr>
                        <a:t>Y</a:t>
                      </a:r>
                      <a:endParaRPr lang="en-US" sz="1200" b="1" i="0" u="none" strike="noStrike">
                        <a:effectLst/>
                        <a:latin typeface="Arial"/>
                      </a:endParaRPr>
                    </a:p>
                  </a:txBody>
                  <a:tcPr marL="4981" marR="4981" marT="4981" marB="0" anchor="b"/>
                </a:tc>
                <a:tc>
                  <a:txBody>
                    <a:bodyPr/>
                    <a:lstStyle/>
                    <a:p>
                      <a:pPr algn="l" fontAlgn="b"/>
                      <a:r>
                        <a:rPr lang="en-US" sz="1200" u="none" strike="noStrike" dirty="0" err="1">
                          <a:effectLst/>
                        </a:rPr>
                        <a:t>Automatch</a:t>
                      </a:r>
                      <a:r>
                        <a:rPr lang="en-US" sz="1200" u="none" strike="noStrike" dirty="0">
                          <a:effectLst/>
                        </a:rPr>
                        <a:t> Direct Business transaction</a:t>
                      </a:r>
                      <a:endParaRPr lang="en-US" sz="1200" b="0" i="0" u="none" strike="noStrike" dirty="0">
                        <a:effectLst/>
                        <a:latin typeface="Arial"/>
                      </a:endParaRPr>
                    </a:p>
                  </a:txBody>
                  <a:tcPr marL="4981" marR="4981" marT="4981" marB="0" anchor="b"/>
                </a:tc>
              </a:tr>
              <a:tr h="473464">
                <a:tc>
                  <a:txBody>
                    <a:bodyPr/>
                    <a:lstStyle/>
                    <a:p>
                      <a:pPr algn="l" fontAlgn="b"/>
                      <a:r>
                        <a:rPr lang="en-US" sz="1200" u="none" strike="noStrike" dirty="0">
                          <a:effectLst/>
                        </a:rPr>
                        <a:t>""</a:t>
                      </a:r>
                      <a:endParaRPr lang="en-US" sz="1200" b="1" i="0" u="none" strike="noStrike" dirty="0">
                        <a:effectLst/>
                        <a:latin typeface="Arial"/>
                      </a:endParaRPr>
                    </a:p>
                  </a:txBody>
                  <a:tcPr marL="4981" marR="4981" marT="4981" marB="0" anchor="b"/>
                </a:tc>
                <a:tc>
                  <a:txBody>
                    <a:bodyPr/>
                    <a:lstStyle/>
                    <a:p>
                      <a:pPr algn="l" fontAlgn="b"/>
                      <a:r>
                        <a:rPr lang="en-US" sz="1200" u="none" strike="noStrike" dirty="0" err="1">
                          <a:effectLst/>
                        </a:rPr>
                        <a:t>Automatch</a:t>
                      </a:r>
                      <a:r>
                        <a:rPr lang="en-US" sz="1200" u="none" strike="noStrike" dirty="0">
                          <a:effectLst/>
                        </a:rPr>
                        <a:t> non-Direct Business transaction</a:t>
                      </a:r>
                      <a:endParaRPr lang="en-US" sz="1200" b="0" i="0" u="none" strike="noStrike" dirty="0">
                        <a:effectLst/>
                        <a:latin typeface="Arial"/>
                      </a:endParaRPr>
                    </a:p>
                  </a:txBody>
                  <a:tcPr marL="4981" marR="4981" marT="4981" marB="0" anchor="b"/>
                </a:tc>
              </a:tr>
              <a:tr h="317270">
                <a:tc>
                  <a:txBody>
                    <a:bodyPr/>
                    <a:lstStyle/>
                    <a:p>
                      <a:pPr algn="l" fontAlgn="b"/>
                      <a:r>
                        <a:rPr lang="en-US" sz="1200" u="none" strike="noStrike" dirty="0">
                          <a:effectLst/>
                        </a:rPr>
                        <a:t>*</a:t>
                      </a:r>
                      <a:endParaRPr lang="en-US" sz="1200" b="1" i="0" u="none" strike="noStrike" dirty="0">
                        <a:effectLst/>
                        <a:latin typeface="Arial"/>
                      </a:endParaRPr>
                    </a:p>
                  </a:txBody>
                  <a:tcPr marL="4981" marR="4981" marT="4981" marB="0" anchor="b"/>
                </a:tc>
                <a:tc>
                  <a:txBody>
                    <a:bodyPr/>
                    <a:lstStyle/>
                    <a:p>
                      <a:pPr algn="l" fontAlgn="b"/>
                      <a:r>
                        <a:rPr lang="en-US" sz="1200" u="none" strike="noStrike" dirty="0">
                          <a:effectLst/>
                        </a:rPr>
                        <a:t>Rejected/Cancelled transaction</a:t>
                      </a:r>
                      <a:endParaRPr lang="en-US" sz="1200" b="0" i="0" u="none" strike="noStrike" dirty="0">
                        <a:effectLst/>
                        <a:latin typeface="Arial"/>
                      </a:endParaRPr>
                    </a:p>
                  </a:txBody>
                  <a:tcPr marL="4981" marR="4981" marT="4981" marB="0" anchor="b"/>
                </a:tc>
              </a:tr>
            </a:tbl>
          </a:graphicData>
        </a:graphic>
      </p:graphicFrame>
      <p:sp>
        <p:nvSpPr>
          <p:cNvPr id="10" name="Oval 9"/>
          <p:cNvSpPr/>
          <p:nvPr/>
        </p:nvSpPr>
        <p:spPr bwMode="auto">
          <a:xfrm>
            <a:off x="751434" y="4293096"/>
            <a:ext cx="432048" cy="360040"/>
          </a:xfrm>
          <a:prstGeom prst="ellipse">
            <a:avLst/>
          </a:prstGeom>
          <a:noFill/>
          <a:ln>
            <a:solidFill>
              <a:srgbClr val="0070C0"/>
            </a:solidFill>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11" name="Oval 10"/>
          <p:cNvSpPr/>
          <p:nvPr/>
        </p:nvSpPr>
        <p:spPr bwMode="auto">
          <a:xfrm>
            <a:off x="721768" y="5157192"/>
            <a:ext cx="432048" cy="360040"/>
          </a:xfrm>
          <a:prstGeom prst="ellipse">
            <a:avLst/>
          </a:prstGeom>
          <a:noFill/>
          <a:ln>
            <a:solidFill>
              <a:srgbClr val="0070C0"/>
            </a:solidFill>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12" name="Oval 11"/>
          <p:cNvSpPr/>
          <p:nvPr/>
        </p:nvSpPr>
        <p:spPr bwMode="auto">
          <a:xfrm>
            <a:off x="721768" y="5589240"/>
            <a:ext cx="432048" cy="360040"/>
          </a:xfrm>
          <a:prstGeom prst="ellipse">
            <a:avLst/>
          </a:prstGeom>
          <a:noFill/>
          <a:ln>
            <a:solidFill>
              <a:srgbClr val="0070C0"/>
            </a:solidFill>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15" name="Title 2"/>
          <p:cNvSpPr txBox="1">
            <a:spLocks/>
          </p:cNvSpPr>
          <p:nvPr/>
        </p:nvSpPr>
        <p:spPr bwMode="auto">
          <a:xfrm>
            <a:off x="0" y="620713"/>
            <a:ext cx="8077200" cy="1000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b" anchorCtr="0" compatLnSpc="1">
            <a:prstTxWarp prst="textNoShape">
              <a:avLst/>
            </a:prstTxWarp>
          </a:bodyPr>
          <a:lstStyle>
            <a:lvl1pPr algn="l" rtl="0" eaLnBrk="1" fontAlgn="base" hangingPunct="1">
              <a:spcBef>
                <a:spcPct val="0"/>
              </a:spcBef>
              <a:spcAft>
                <a:spcPct val="0"/>
              </a:spcAft>
              <a:defRPr sz="3200">
                <a:solidFill>
                  <a:schemeClr val="accent2"/>
                </a:solidFill>
                <a:latin typeface="Arial"/>
                <a:ea typeface="+mj-ea"/>
                <a:cs typeface="Arial"/>
              </a:defRPr>
            </a:lvl1pPr>
            <a:lvl2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2pPr>
            <a:lvl3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3pPr>
            <a:lvl4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4pPr>
            <a:lvl5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5pPr>
            <a:lvl6pPr marL="4572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6pPr>
            <a:lvl7pPr marL="9144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7pPr>
            <a:lvl8pPr marL="13716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8pPr>
            <a:lvl9pPr marL="18288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9pPr>
          </a:lstStyle>
          <a:p>
            <a:r>
              <a:rPr lang="en-US" kern="0" smtClean="0"/>
              <a:t>Algo - POV</a:t>
            </a:r>
            <a:endParaRPr lang="en-US" kern="0" dirty="0"/>
          </a:p>
        </p:txBody>
      </p:sp>
      <p:sp>
        <p:nvSpPr>
          <p:cNvPr id="3" name="AutoShape 2" descr="Jack Ma retires from Alibaba | Financial Time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04716" y="1324742"/>
            <a:ext cx="3943747" cy="22158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5507266" y="2819720"/>
            <a:ext cx="2569934" cy="646331"/>
          </a:xfrm>
          <a:prstGeom prst="rect">
            <a:avLst/>
          </a:prstGeom>
          <a:noFill/>
        </p:spPr>
        <p:txBody>
          <a:bodyPr wrap="none" rtlCol="0">
            <a:spAutoFit/>
          </a:bodyPr>
          <a:lstStyle/>
          <a:p>
            <a:r>
              <a:rPr lang="en-US" sz="1800" dirty="0">
                <a:solidFill>
                  <a:schemeClr val="bg1"/>
                </a:solidFill>
              </a:rPr>
              <a:t>Alibaba's Jack Ma </a:t>
            </a:r>
            <a:endParaRPr lang="en-US" sz="1800" dirty="0" smtClean="0">
              <a:solidFill>
                <a:schemeClr val="bg1"/>
              </a:solidFill>
            </a:endParaRPr>
          </a:p>
          <a:p>
            <a:r>
              <a:rPr lang="en-US" sz="1800" dirty="0" smtClean="0">
                <a:solidFill>
                  <a:schemeClr val="bg1"/>
                </a:solidFill>
              </a:rPr>
              <a:t>sells </a:t>
            </a:r>
            <a:r>
              <a:rPr lang="en-US" sz="1800" dirty="0">
                <a:solidFill>
                  <a:schemeClr val="bg1"/>
                </a:solidFill>
              </a:rPr>
              <a:t>$9.6 billion </a:t>
            </a:r>
            <a:r>
              <a:rPr lang="en-US" sz="1800" dirty="0" smtClean="0">
                <a:solidFill>
                  <a:schemeClr val="bg1"/>
                </a:solidFill>
              </a:rPr>
              <a:t>shares</a:t>
            </a:r>
            <a:endParaRPr lang="en-US" sz="1800" dirty="0">
              <a:solidFill>
                <a:schemeClr val="bg1"/>
              </a:solidFill>
            </a:endParaRPr>
          </a:p>
        </p:txBody>
      </p:sp>
    </p:spTree>
    <p:extLst>
      <p:ext uri="{BB962C8B-B14F-4D97-AF65-F5344CB8AC3E}">
        <p14:creationId xmlns:p14="http://schemas.microsoft.com/office/powerpoint/2010/main" val="135145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49</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 </a:t>
            </a:r>
            <a:r>
              <a:rPr lang="en-US" dirty="0"/>
              <a:t>Implementation Shortfall</a:t>
            </a:r>
          </a:p>
        </p:txBody>
      </p:sp>
      <p:sp>
        <p:nvSpPr>
          <p:cNvPr id="7" name="Content Placeholder 1"/>
          <p:cNvSpPr txBox="1">
            <a:spLocks/>
          </p:cNvSpPr>
          <p:nvPr/>
        </p:nvSpPr>
        <p:spPr>
          <a:xfrm>
            <a:off x="395536" y="1700808"/>
            <a:ext cx="8352928" cy="4392488"/>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800" b="1" u="sng" dirty="0" smtClean="0"/>
              <a:t>Example</a:t>
            </a:r>
          </a:p>
          <a:p>
            <a:pPr marL="0" indent="0"/>
            <a:r>
              <a:rPr lang="en-US" sz="1800" dirty="0" smtClean="0"/>
              <a:t>An opportunistic </a:t>
            </a:r>
            <a:r>
              <a:rPr lang="en-US" sz="1800" dirty="0"/>
              <a:t>fund </a:t>
            </a:r>
            <a:r>
              <a:rPr lang="en-US" sz="1800" dirty="0" smtClean="0"/>
              <a:t>believes the COVID-19 </a:t>
            </a:r>
            <a:r>
              <a:rPr lang="en-US" sz="1800" dirty="0"/>
              <a:t>vaccine </a:t>
            </a:r>
            <a:r>
              <a:rPr lang="en-US" sz="1800" dirty="0" smtClean="0"/>
              <a:t>will trigger the buying of traditional stocks for the </a:t>
            </a:r>
            <a:r>
              <a:rPr lang="en-US" sz="1800" b="1" dirty="0" smtClean="0">
                <a:solidFill>
                  <a:srgbClr val="0070C0"/>
                </a:solidFill>
              </a:rPr>
              <a:t>short to </a:t>
            </a:r>
            <a:r>
              <a:rPr lang="en-US" sz="1800" b="1" dirty="0">
                <a:solidFill>
                  <a:srgbClr val="0070C0"/>
                </a:solidFill>
              </a:rPr>
              <a:t>medium term </a:t>
            </a:r>
            <a:r>
              <a:rPr lang="en-US" sz="1800" dirty="0" smtClean="0"/>
              <a:t>(few weeks to months).</a:t>
            </a:r>
          </a:p>
          <a:p>
            <a:pPr marL="0" indent="0"/>
            <a:endParaRPr lang="en-US" sz="1800" dirty="0" smtClean="0"/>
          </a:p>
          <a:p>
            <a:pPr marL="0" indent="0"/>
            <a:r>
              <a:rPr lang="en-US" sz="1800" dirty="0"/>
              <a:t>The fund decides to buy 1M shares of SHK Property into the </a:t>
            </a:r>
            <a:r>
              <a:rPr lang="en-US" sz="1800" dirty="0" smtClean="0"/>
              <a:t>portfolio now. It expects this trend will last for a short period of time (e.g. 1 month) and will unwind the position when reaching a 20% return. </a:t>
            </a:r>
          </a:p>
          <a:p>
            <a:pPr marL="0" indent="0"/>
            <a:endParaRPr lang="en-US" sz="1800" dirty="0"/>
          </a:p>
          <a:p>
            <a:pPr marL="0" indent="0"/>
            <a:endParaRPr lang="en-US" sz="1800" dirty="0"/>
          </a:p>
          <a:p>
            <a:endParaRPr lang="en-US" sz="2000" dirty="0"/>
          </a:p>
        </p:txBody>
      </p:sp>
      <p:graphicFrame>
        <p:nvGraphicFramePr>
          <p:cNvPr id="8" name="Table 7"/>
          <p:cNvGraphicFramePr>
            <a:graphicFrameLocks noGrp="1"/>
          </p:cNvGraphicFramePr>
          <p:nvPr>
            <p:extLst>
              <p:ext uri="{D42A27DB-BD31-4B8C-83A1-F6EECF244321}">
                <p14:modId xmlns:p14="http://schemas.microsoft.com/office/powerpoint/2010/main" val="2738392376"/>
              </p:ext>
            </p:extLst>
          </p:nvPr>
        </p:nvGraphicFramePr>
        <p:xfrm>
          <a:off x="1331640" y="4178776"/>
          <a:ext cx="6096000" cy="1828800"/>
        </p:xfrm>
        <a:graphic>
          <a:graphicData uri="http://schemas.openxmlformats.org/drawingml/2006/table">
            <a:tbl>
              <a:tblPr firstRow="1" bandRow="1">
                <a:tableStyleId>{327F97BB-C833-4FB7-BDE5-3F7075034690}</a:tableStyleId>
              </a:tblPr>
              <a:tblGrid>
                <a:gridCol w="1656184"/>
                <a:gridCol w="4439816"/>
              </a:tblGrid>
              <a:tr h="370840">
                <a:tc>
                  <a:txBody>
                    <a:bodyPr/>
                    <a:lstStyle/>
                    <a:p>
                      <a:pPr marL="0" algn="l" defTabSz="457200" rtl="0" eaLnBrk="1" latinLnBrk="0" hangingPunct="1"/>
                      <a:r>
                        <a:rPr lang="en-US" sz="1800" b="1" kern="1200" dirty="0" smtClean="0">
                          <a:solidFill>
                            <a:schemeClr val="tx1"/>
                          </a:solidFill>
                          <a:latin typeface="Arial"/>
                          <a:ea typeface="+mn-ea"/>
                          <a:cs typeface="Arial"/>
                        </a:rPr>
                        <a:t>Objective</a:t>
                      </a:r>
                      <a:endParaRPr lang="en-US" sz="1800" b="1" kern="1200" dirty="0">
                        <a:solidFill>
                          <a:schemeClr val="tx1"/>
                        </a:solidFill>
                        <a:latin typeface="Arial"/>
                        <a:ea typeface="+mn-ea"/>
                        <a:cs typeface="Arial"/>
                      </a:endParaRPr>
                    </a:p>
                  </a:txBody>
                  <a:tcPr/>
                </a:tc>
                <a:tc>
                  <a:txBody>
                    <a:bodyPr/>
                    <a:lstStyle/>
                    <a:p>
                      <a:r>
                        <a:rPr lang="en-US" sz="1800" b="0" kern="1200" baseline="0" dirty="0" smtClean="0">
                          <a:solidFill>
                            <a:schemeClr val="tx1"/>
                          </a:solidFill>
                          <a:latin typeface="Arial"/>
                          <a:ea typeface="+mn-ea"/>
                          <a:cs typeface="Arial"/>
                        </a:rPr>
                        <a:t>Complete the order at or better than the </a:t>
                      </a:r>
                      <a:r>
                        <a:rPr lang="en-US" sz="1800" b="1" kern="1200" baseline="0" dirty="0" smtClean="0">
                          <a:solidFill>
                            <a:srgbClr val="0070C0"/>
                          </a:solidFill>
                          <a:latin typeface="Arial"/>
                          <a:ea typeface="+mn-ea"/>
                          <a:cs typeface="Arial"/>
                        </a:rPr>
                        <a:t>decision price </a:t>
                      </a:r>
                      <a:r>
                        <a:rPr lang="en-US" sz="1800" b="0" kern="1200" baseline="0" dirty="0" smtClean="0">
                          <a:solidFill>
                            <a:schemeClr val="tx1"/>
                          </a:solidFill>
                          <a:latin typeface="Arial"/>
                          <a:ea typeface="+mn-ea"/>
                          <a:cs typeface="Arial"/>
                        </a:rPr>
                        <a:t>which will help to </a:t>
                      </a:r>
                      <a:r>
                        <a:rPr lang="en-US" sz="1800" b="1" kern="1200" baseline="0" dirty="0" smtClean="0">
                          <a:solidFill>
                            <a:srgbClr val="0070C0"/>
                          </a:solidFill>
                          <a:latin typeface="Arial"/>
                          <a:ea typeface="+mn-ea"/>
                          <a:cs typeface="Arial"/>
                        </a:rPr>
                        <a:t>preserve the Alpha </a:t>
                      </a:r>
                      <a:r>
                        <a:rPr lang="en-US" sz="1800" b="0" kern="1200" baseline="0" dirty="0" smtClean="0">
                          <a:solidFill>
                            <a:schemeClr val="tx1"/>
                          </a:solidFill>
                          <a:latin typeface="Arial"/>
                          <a:ea typeface="+mn-ea"/>
                          <a:cs typeface="Arial"/>
                        </a:rPr>
                        <a:t>(the expected 20% profit)</a:t>
                      </a:r>
                      <a:endParaRPr lang="en-US" sz="1800" b="0" kern="1200" dirty="0">
                        <a:solidFill>
                          <a:schemeClr val="tx1"/>
                        </a:solidFill>
                        <a:latin typeface="Arial"/>
                        <a:ea typeface="+mn-ea"/>
                        <a:cs typeface="Arial"/>
                      </a:endParaRPr>
                    </a:p>
                  </a:txBody>
                  <a:tcPr/>
                </a:tc>
              </a:tr>
              <a:tr h="370840">
                <a:tc>
                  <a:txBody>
                    <a:bodyPr/>
                    <a:lstStyle/>
                    <a:p>
                      <a:r>
                        <a:rPr lang="en-US" sz="1800" b="1" kern="1200" dirty="0" smtClean="0">
                          <a:solidFill>
                            <a:schemeClr val="tx1"/>
                          </a:solidFill>
                          <a:latin typeface="Arial"/>
                          <a:ea typeface="+mn-ea"/>
                          <a:cs typeface="Arial"/>
                        </a:rPr>
                        <a:t>Urgency</a:t>
                      </a:r>
                      <a:endParaRPr lang="en-US" sz="1800" b="1" kern="1200" dirty="0">
                        <a:solidFill>
                          <a:schemeClr val="tx1"/>
                        </a:solidFill>
                        <a:latin typeface="Arial"/>
                        <a:ea typeface="+mn-ea"/>
                        <a:cs typeface="Arial"/>
                      </a:endParaRP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b="1" kern="1200" dirty="0" smtClean="0">
                          <a:solidFill>
                            <a:srgbClr val="0070C0"/>
                          </a:solidFill>
                          <a:latin typeface="Arial"/>
                          <a:ea typeface="+mn-ea"/>
                          <a:cs typeface="Arial"/>
                        </a:rPr>
                        <a:t>Medium</a:t>
                      </a:r>
                      <a:r>
                        <a:rPr lang="en-US" sz="1800" kern="1200" baseline="0" dirty="0" smtClean="0">
                          <a:solidFill>
                            <a:srgbClr val="0070C0"/>
                          </a:solidFill>
                          <a:latin typeface="Arial"/>
                          <a:ea typeface="+mn-ea"/>
                          <a:cs typeface="Arial"/>
                        </a:rPr>
                        <a:t> </a:t>
                      </a:r>
                      <a:r>
                        <a:rPr lang="en-US" sz="1800" kern="1200" baseline="0" dirty="0" smtClean="0">
                          <a:solidFill>
                            <a:schemeClr val="tx1"/>
                          </a:solidFill>
                          <a:latin typeface="Arial"/>
                          <a:ea typeface="+mn-ea"/>
                          <a:cs typeface="Arial"/>
                        </a:rPr>
                        <a:t>- </a:t>
                      </a:r>
                      <a:r>
                        <a:rPr lang="en-US" sz="1800" b="0" kern="1200" baseline="0" dirty="0" smtClean="0">
                          <a:solidFill>
                            <a:schemeClr val="tx1"/>
                          </a:solidFill>
                          <a:latin typeface="Arial"/>
                          <a:ea typeface="+mn-ea"/>
                          <a:cs typeface="Arial"/>
                        </a:rPr>
                        <a:t>as the price view is for weeks to months. </a:t>
                      </a:r>
                      <a:endParaRPr lang="en-US" sz="1800" kern="1200" dirty="0">
                        <a:solidFill>
                          <a:schemeClr val="tx1"/>
                        </a:solidFill>
                        <a:latin typeface="Arial"/>
                        <a:ea typeface="+mn-ea"/>
                        <a:cs typeface="Arial"/>
                      </a:endParaRPr>
                    </a:p>
                  </a:txBody>
                  <a:tcPr/>
                </a:tc>
              </a:tr>
            </a:tbl>
          </a:graphicData>
        </a:graphic>
      </p:graphicFrame>
    </p:spTree>
    <p:extLst>
      <p:ext uri="{BB962C8B-B14F-4D97-AF65-F5344CB8AC3E}">
        <p14:creationId xmlns:p14="http://schemas.microsoft.com/office/powerpoint/2010/main" val="188626644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83232" y="620688"/>
            <a:ext cx="8077200" cy="1000125"/>
          </a:xfrm>
        </p:spPr>
        <p:txBody>
          <a:bodyPr/>
          <a:lstStyle/>
          <a:p>
            <a:r>
              <a:rPr lang="en-US" dirty="0"/>
              <a:t>Course Overview</a:t>
            </a:r>
          </a:p>
        </p:txBody>
      </p:sp>
      <p:sp>
        <p:nvSpPr>
          <p:cNvPr id="7" name="Content Placeholder 1"/>
          <p:cNvSpPr txBox="1">
            <a:spLocks/>
          </p:cNvSpPr>
          <p:nvPr/>
        </p:nvSpPr>
        <p:spPr>
          <a:xfrm>
            <a:off x="395536" y="1700808"/>
            <a:ext cx="6480720" cy="432048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dirty="0" smtClean="0"/>
              <a:t>Algorithmic Trading and Investment</a:t>
            </a:r>
            <a:endParaRPr lang="en-US" sz="1800" dirty="0"/>
          </a:p>
          <a:p>
            <a:pPr>
              <a:buFont typeface="Arial" panose="020B0604020202020204" pitchFamily="34" charset="0"/>
              <a:buChar char="•"/>
            </a:pPr>
            <a:endParaRPr lang="en-US" sz="1800" dirty="0" smtClean="0"/>
          </a:p>
          <a:p>
            <a:pPr>
              <a:buFont typeface="Arial" panose="020B0604020202020204" pitchFamily="34" charset="0"/>
              <a:buChar char="•"/>
            </a:pPr>
            <a:r>
              <a:rPr lang="en-US" sz="1800" dirty="0" smtClean="0"/>
              <a:t>Big and Alternative Data</a:t>
            </a:r>
            <a:endParaRPr lang="en-US" sz="1800" dirty="0"/>
          </a:p>
          <a:p>
            <a:pPr>
              <a:buFont typeface="Arial" panose="020B0604020202020204" pitchFamily="34" charset="0"/>
              <a:buChar char="•"/>
            </a:pPr>
            <a:endParaRPr lang="en-US" sz="1800" dirty="0" smtClean="0"/>
          </a:p>
          <a:p>
            <a:pPr>
              <a:buFont typeface="Arial" panose="020B0604020202020204" pitchFamily="34" charset="0"/>
              <a:buChar char="•"/>
            </a:pPr>
            <a:r>
              <a:rPr lang="en-US" sz="1800" dirty="0" smtClean="0"/>
              <a:t>AI, Machine Learning and Deep Learning</a:t>
            </a:r>
            <a:endParaRPr lang="en-US" sz="1800" dirty="0"/>
          </a:p>
          <a:p>
            <a:pPr>
              <a:buFont typeface="Arial" panose="020B0604020202020204" pitchFamily="34" charset="0"/>
              <a:buChar char="•"/>
            </a:pPr>
            <a:endParaRPr lang="en-US" sz="1800" dirty="0" smtClean="0"/>
          </a:p>
          <a:p>
            <a:pPr>
              <a:buFont typeface="Arial" panose="020B0604020202020204" pitchFamily="34" charset="0"/>
              <a:buChar char="•"/>
            </a:pPr>
            <a:r>
              <a:rPr lang="en-US" sz="1800" dirty="0" smtClean="0"/>
              <a:t>Sentiment Analysis &amp; NLP (Natural Language Processing)</a:t>
            </a:r>
            <a:endParaRPr lang="en-US" sz="1800" dirty="0"/>
          </a:p>
          <a:p>
            <a:pPr>
              <a:buFont typeface="Arial" panose="020B0604020202020204" pitchFamily="34" charset="0"/>
              <a:buChar char="•"/>
            </a:pPr>
            <a:endParaRPr lang="en-US" sz="1800" dirty="0" smtClean="0"/>
          </a:p>
          <a:p>
            <a:pPr>
              <a:buFont typeface="Arial" panose="020B0604020202020204" pitchFamily="34" charset="0"/>
              <a:buChar char="•"/>
            </a:pPr>
            <a:r>
              <a:rPr lang="en-US" sz="1800" dirty="0" smtClean="0"/>
              <a:t>Deep and </a:t>
            </a:r>
            <a:r>
              <a:rPr lang="en-US" sz="1800" dirty="0"/>
              <a:t>Reinforcement Learning </a:t>
            </a:r>
            <a:r>
              <a:rPr lang="en-US" sz="1800" dirty="0" smtClean="0"/>
              <a:t>(</a:t>
            </a:r>
            <a:r>
              <a:rPr lang="en-US" sz="1800" dirty="0"/>
              <a:t>Alpha-Go) / </a:t>
            </a:r>
            <a:r>
              <a:rPr lang="en-US" sz="1800" dirty="0" smtClean="0"/>
              <a:t>Challenges in trading applications</a:t>
            </a:r>
            <a:endParaRPr lang="en-US" sz="1800" dirty="0"/>
          </a:p>
          <a:p>
            <a:pPr>
              <a:buFont typeface="Arial" panose="020B0604020202020204" pitchFamily="34" charset="0"/>
              <a:buChar char="•"/>
            </a:pPr>
            <a:endParaRPr lang="en-US" sz="1800" dirty="0" smtClean="0"/>
          </a:p>
          <a:p>
            <a:pPr marL="0" indent="0"/>
            <a:endParaRPr lang="en-US" sz="1800" dirty="0"/>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5</a:t>
            </a:fld>
            <a:endParaRPr lang="en-US" sz="1400" dirty="0">
              <a:latin typeface="Arial" charset="0"/>
            </a:endParaRPr>
          </a:p>
        </p:txBody>
      </p:sp>
    </p:spTree>
    <p:extLst>
      <p:ext uri="{BB962C8B-B14F-4D97-AF65-F5344CB8AC3E}">
        <p14:creationId xmlns:p14="http://schemas.microsoft.com/office/powerpoint/2010/main" val="609981049"/>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50</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 Implementation </a:t>
            </a:r>
            <a:r>
              <a:rPr lang="en-US" dirty="0"/>
              <a:t>Shortfall</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600" b="1" dirty="0" smtClean="0"/>
              <a:t>Implementation Shortfall (IS)</a:t>
            </a:r>
            <a:r>
              <a:rPr lang="en-US" sz="1600" dirty="0" smtClean="0"/>
              <a:t>: </a:t>
            </a:r>
            <a:r>
              <a:rPr lang="en-US" sz="1600" dirty="0"/>
              <a:t>the difference between the </a:t>
            </a:r>
            <a:r>
              <a:rPr lang="en-US" sz="1600" b="1" dirty="0">
                <a:solidFill>
                  <a:srgbClr val="0070C0"/>
                </a:solidFill>
              </a:rPr>
              <a:t>decision </a:t>
            </a:r>
            <a:r>
              <a:rPr lang="en-US" sz="1600" b="1" dirty="0" smtClean="0">
                <a:solidFill>
                  <a:srgbClr val="0070C0"/>
                </a:solidFill>
              </a:rPr>
              <a:t>price </a:t>
            </a:r>
            <a:r>
              <a:rPr lang="en-US" sz="1600" dirty="0" smtClean="0"/>
              <a:t>(usually </a:t>
            </a:r>
            <a:r>
              <a:rPr lang="en-US" sz="1600" b="1" dirty="0" smtClean="0">
                <a:solidFill>
                  <a:srgbClr val="0070C0"/>
                </a:solidFill>
              </a:rPr>
              <a:t>arrival mid-price </a:t>
            </a:r>
            <a:r>
              <a:rPr lang="en-US" sz="1600" dirty="0"/>
              <a:t>and the </a:t>
            </a:r>
            <a:r>
              <a:rPr lang="en-US" sz="1600" b="1" dirty="0">
                <a:solidFill>
                  <a:srgbClr val="0070C0"/>
                </a:solidFill>
              </a:rPr>
              <a:t>final execution price </a:t>
            </a:r>
            <a:r>
              <a:rPr lang="en-US" sz="1600" dirty="0" smtClean="0"/>
              <a:t>for </a:t>
            </a:r>
            <a:r>
              <a:rPr lang="en-US" sz="1600" dirty="0"/>
              <a:t>a </a:t>
            </a:r>
            <a:r>
              <a:rPr lang="en-US" sz="1600" dirty="0" smtClean="0"/>
              <a:t>trade (aka </a:t>
            </a:r>
            <a:r>
              <a:rPr lang="en-US" sz="1600" dirty="0"/>
              <a:t>the </a:t>
            </a:r>
            <a:r>
              <a:rPr lang="en-US" sz="1600" b="1" dirty="0" smtClean="0">
                <a:solidFill>
                  <a:srgbClr val="0070C0"/>
                </a:solidFill>
              </a:rPr>
              <a:t>slippage</a:t>
            </a:r>
            <a:r>
              <a:rPr lang="en-US" sz="1600" dirty="0" smtClean="0"/>
              <a:t>).</a:t>
            </a:r>
          </a:p>
          <a:p>
            <a:endParaRPr lang="en-US" sz="1600" dirty="0" smtClean="0"/>
          </a:p>
          <a:p>
            <a:r>
              <a:rPr lang="en-US" sz="1600" b="1" u="sng" dirty="0" smtClean="0"/>
              <a:t>Scheduling</a:t>
            </a:r>
            <a:endParaRPr lang="en-US" sz="1600" b="1" u="sng" dirty="0"/>
          </a:p>
          <a:p>
            <a:r>
              <a:rPr lang="en-US" sz="1600" dirty="0" smtClean="0"/>
              <a:t>	The Algo generally balance the pace of executing too fast (</a:t>
            </a:r>
            <a:r>
              <a:rPr lang="en-US" sz="1600" b="1" dirty="0" smtClean="0">
                <a:solidFill>
                  <a:srgbClr val="0070C0"/>
                </a:solidFill>
              </a:rPr>
              <a:t>market impact cost</a:t>
            </a:r>
            <a:r>
              <a:rPr lang="en-US" sz="1600" dirty="0" smtClean="0"/>
              <a:t>) vs too slow (</a:t>
            </a:r>
            <a:r>
              <a:rPr lang="en-US" sz="1600" b="1" dirty="0" smtClean="0">
                <a:solidFill>
                  <a:srgbClr val="0070C0"/>
                </a:solidFill>
              </a:rPr>
              <a:t>opportunity cost </a:t>
            </a:r>
            <a:r>
              <a:rPr lang="en-US" sz="1600" dirty="0" smtClean="0"/>
              <a:t>of the price move away). The POV% increases when price is more favorable and vice versa.</a:t>
            </a:r>
          </a:p>
          <a:p>
            <a:r>
              <a:rPr lang="en-US" sz="1600" dirty="0"/>
              <a:t>	</a:t>
            </a:r>
          </a:p>
        </p:txBody>
      </p:sp>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67744" y="3717032"/>
            <a:ext cx="3951659" cy="25202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4791319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51</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 Implementation </a:t>
            </a:r>
            <a:r>
              <a:rPr lang="en-US" dirty="0"/>
              <a:t>Shortfall</a:t>
            </a:r>
          </a:p>
        </p:txBody>
      </p:sp>
      <p:sp>
        <p:nvSpPr>
          <p:cNvPr id="7" name="Content Placeholder 1"/>
          <p:cNvSpPr txBox="1">
            <a:spLocks/>
          </p:cNvSpPr>
          <p:nvPr/>
        </p:nvSpPr>
        <p:spPr>
          <a:xfrm>
            <a:off x="395536" y="1700808"/>
            <a:ext cx="8640960" cy="165618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600" dirty="0" smtClean="0"/>
              <a:t>The POV% increase when price is more favorable. </a:t>
            </a:r>
          </a:p>
          <a:p>
            <a:pPr>
              <a:buFont typeface="Arial" panose="020B0604020202020204" pitchFamily="34" charset="0"/>
              <a:buChar char="•"/>
            </a:pPr>
            <a:endParaRPr lang="en-US" sz="1800" dirty="0"/>
          </a:p>
        </p:txBody>
      </p:sp>
      <p:graphicFrame>
        <p:nvGraphicFramePr>
          <p:cNvPr id="6" name="Table 5"/>
          <p:cNvGraphicFramePr>
            <a:graphicFrameLocks noGrp="1"/>
          </p:cNvGraphicFramePr>
          <p:nvPr>
            <p:extLst>
              <p:ext uri="{D42A27DB-BD31-4B8C-83A1-F6EECF244321}">
                <p14:modId xmlns:p14="http://schemas.microsoft.com/office/powerpoint/2010/main" val="377619425"/>
              </p:ext>
            </p:extLst>
          </p:nvPr>
        </p:nvGraphicFramePr>
        <p:xfrm>
          <a:off x="2339752" y="2564904"/>
          <a:ext cx="4032448" cy="1828800"/>
        </p:xfrm>
        <a:graphic>
          <a:graphicData uri="http://schemas.openxmlformats.org/drawingml/2006/table">
            <a:tbl>
              <a:tblPr firstRow="1" bandRow="1">
                <a:tableStyleId>{5C22544A-7EE6-4342-B048-85BDC9FD1C3A}</a:tableStyleId>
              </a:tblPr>
              <a:tblGrid>
                <a:gridCol w="2088232"/>
                <a:gridCol w="1944216"/>
              </a:tblGrid>
              <a:tr h="288032">
                <a:tc>
                  <a:txBody>
                    <a:bodyPr/>
                    <a:lstStyle/>
                    <a:p>
                      <a:pPr algn="r"/>
                      <a:r>
                        <a:rPr lang="en-US" sz="1400" dirty="0" smtClean="0"/>
                        <a:t>Buy Price</a:t>
                      </a:r>
                      <a:endParaRPr lang="en-US" sz="1400" dirty="0"/>
                    </a:p>
                  </a:txBody>
                  <a:tcPr/>
                </a:tc>
                <a:tc>
                  <a:txBody>
                    <a:bodyPr/>
                    <a:lstStyle/>
                    <a:p>
                      <a:r>
                        <a:rPr lang="en-US" sz="1400" dirty="0" smtClean="0"/>
                        <a:t>POV%</a:t>
                      </a:r>
                      <a:endParaRPr lang="en-US" sz="1400" dirty="0"/>
                    </a:p>
                  </a:txBody>
                  <a:tcPr/>
                </a:tc>
              </a:tr>
              <a:tr h="240784">
                <a:tc>
                  <a:txBody>
                    <a:bodyPr/>
                    <a:lstStyle/>
                    <a:p>
                      <a:pPr algn="r"/>
                      <a:r>
                        <a:rPr lang="en-US" sz="1400" dirty="0" smtClean="0"/>
                        <a:t>5.6</a:t>
                      </a:r>
                      <a:endParaRPr lang="en-US" sz="1400" dirty="0"/>
                    </a:p>
                  </a:txBody>
                  <a:tcPr/>
                </a:tc>
                <a:tc>
                  <a:txBody>
                    <a:bodyPr/>
                    <a:lstStyle/>
                    <a:p>
                      <a:r>
                        <a:rPr lang="en-US" sz="1400" dirty="0" smtClean="0"/>
                        <a:t>10</a:t>
                      </a:r>
                      <a:endParaRPr lang="en-US" sz="1400" dirty="0"/>
                    </a:p>
                  </a:txBody>
                  <a:tcPr/>
                </a:tc>
              </a:tr>
              <a:tr h="265544">
                <a:tc>
                  <a:txBody>
                    <a:bodyPr/>
                    <a:lstStyle/>
                    <a:p>
                      <a:pPr algn="r"/>
                      <a:r>
                        <a:rPr lang="en-US" sz="1400" dirty="0" smtClean="0"/>
                        <a:t>5.5</a:t>
                      </a:r>
                      <a:endParaRPr lang="en-US" sz="1400" dirty="0"/>
                    </a:p>
                  </a:txBody>
                  <a:tcPr/>
                </a:tc>
                <a:tc>
                  <a:txBody>
                    <a:bodyPr/>
                    <a:lstStyle/>
                    <a:p>
                      <a:r>
                        <a:rPr lang="en-US" sz="1400" dirty="0" smtClean="0"/>
                        <a:t>15</a:t>
                      </a:r>
                      <a:endParaRPr lang="en-US" sz="1400" dirty="0"/>
                    </a:p>
                  </a:txBody>
                  <a:tcPr/>
                </a:tc>
              </a:tr>
              <a:tr h="290304">
                <a:tc>
                  <a:txBody>
                    <a:bodyPr/>
                    <a:lstStyle/>
                    <a:p>
                      <a:pPr algn="r"/>
                      <a:r>
                        <a:rPr lang="en-US" sz="1400" dirty="0" smtClean="0"/>
                        <a:t>Arrival </a:t>
                      </a:r>
                      <a:r>
                        <a:rPr lang="en-US" sz="1400" dirty="0" err="1" smtClean="0"/>
                        <a:t>Px</a:t>
                      </a:r>
                      <a:r>
                        <a:rPr lang="en-US" sz="1400" dirty="0" smtClean="0"/>
                        <a:t> </a:t>
                      </a:r>
                      <a:r>
                        <a:rPr lang="en-US" sz="1400" dirty="0" smtClean="0">
                          <a:sym typeface="Wingdings" panose="05000000000000000000" pitchFamily="2" charset="2"/>
                        </a:rPr>
                        <a:t> </a:t>
                      </a:r>
                      <a:r>
                        <a:rPr lang="en-US" sz="1400" dirty="0" smtClean="0"/>
                        <a:t>5.4</a:t>
                      </a:r>
                      <a:endParaRPr lang="en-US" sz="1400" dirty="0"/>
                    </a:p>
                  </a:txBody>
                  <a:tcPr/>
                </a:tc>
                <a:tc>
                  <a:txBody>
                    <a:bodyPr/>
                    <a:lstStyle/>
                    <a:p>
                      <a:r>
                        <a:rPr lang="en-US" sz="1400" dirty="0" smtClean="0"/>
                        <a:t>20</a:t>
                      </a:r>
                      <a:endParaRPr lang="en-US" sz="1400" dirty="0"/>
                    </a:p>
                  </a:txBody>
                  <a:tcPr/>
                </a:tc>
              </a:tr>
              <a:tr h="243056">
                <a:tc>
                  <a:txBody>
                    <a:bodyPr/>
                    <a:lstStyle/>
                    <a:p>
                      <a:pPr algn="r"/>
                      <a:r>
                        <a:rPr lang="en-US" sz="1400" dirty="0" smtClean="0"/>
                        <a:t>5.3</a:t>
                      </a:r>
                      <a:endParaRPr lang="en-US" sz="1400" dirty="0"/>
                    </a:p>
                  </a:txBody>
                  <a:tcPr/>
                </a:tc>
                <a:tc>
                  <a:txBody>
                    <a:bodyPr/>
                    <a:lstStyle/>
                    <a:p>
                      <a:r>
                        <a:rPr lang="en-US" sz="1400" dirty="0" smtClean="0"/>
                        <a:t>25</a:t>
                      </a:r>
                      <a:endParaRPr lang="en-US" sz="1400" dirty="0"/>
                    </a:p>
                  </a:txBody>
                  <a:tcPr/>
                </a:tc>
              </a:tr>
              <a:tr h="267816">
                <a:tc>
                  <a:txBody>
                    <a:bodyPr/>
                    <a:lstStyle/>
                    <a:p>
                      <a:pPr algn="r"/>
                      <a:r>
                        <a:rPr lang="en-US" sz="1400" dirty="0" smtClean="0"/>
                        <a:t>5.2</a:t>
                      </a:r>
                      <a:endParaRPr lang="en-US" sz="1400" dirty="0"/>
                    </a:p>
                  </a:txBody>
                  <a:tcPr/>
                </a:tc>
                <a:tc>
                  <a:txBody>
                    <a:bodyPr/>
                    <a:lstStyle/>
                    <a:p>
                      <a:r>
                        <a:rPr lang="en-US" sz="1400" dirty="0" smtClean="0"/>
                        <a:t>30</a:t>
                      </a:r>
                      <a:endParaRPr lang="en-US" sz="1400" dirty="0"/>
                    </a:p>
                  </a:txBody>
                  <a:tcPr/>
                </a:tc>
              </a:tr>
            </a:tbl>
          </a:graphicData>
        </a:graphic>
      </p:graphicFrame>
      <p:sp>
        <p:nvSpPr>
          <p:cNvPr id="2" name="TextBox 1"/>
          <p:cNvSpPr txBox="1"/>
          <p:nvPr/>
        </p:nvSpPr>
        <p:spPr>
          <a:xfrm>
            <a:off x="611560" y="5160094"/>
            <a:ext cx="7632848" cy="1077218"/>
          </a:xfrm>
          <a:prstGeom prst="rect">
            <a:avLst/>
          </a:prstGeom>
          <a:noFill/>
        </p:spPr>
        <p:txBody>
          <a:bodyPr wrap="square" rtlCol="0">
            <a:spAutoFit/>
          </a:bodyPr>
          <a:lstStyle/>
          <a:p>
            <a:r>
              <a:rPr lang="en-US" sz="1600" dirty="0" smtClean="0"/>
              <a:t>This </a:t>
            </a:r>
            <a:r>
              <a:rPr lang="en-US" sz="1600" dirty="0"/>
              <a:t>model implicitly assumes “</a:t>
            </a:r>
            <a:r>
              <a:rPr lang="en-US" sz="1600" b="1" dirty="0">
                <a:solidFill>
                  <a:srgbClr val="0070C0"/>
                </a:solidFill>
              </a:rPr>
              <a:t>mean reversion</a:t>
            </a:r>
            <a:r>
              <a:rPr lang="en-US" sz="1600" dirty="0"/>
              <a:t>” (i.e. prices and returns eventually move back towards the mean or average). If stock is trending, may use other </a:t>
            </a:r>
            <a:r>
              <a:rPr lang="en-US" sz="1600" dirty="0" err="1"/>
              <a:t>Algos</a:t>
            </a:r>
            <a:r>
              <a:rPr lang="en-US" sz="1600" dirty="0"/>
              <a:t> (</a:t>
            </a:r>
            <a:r>
              <a:rPr lang="en-US" sz="1600" i="1" dirty="0">
                <a:solidFill>
                  <a:srgbClr val="00B050"/>
                </a:solidFill>
              </a:rPr>
              <a:t>which one?</a:t>
            </a:r>
            <a:r>
              <a:rPr lang="en-US" sz="1600" dirty="0"/>
              <a:t>). </a:t>
            </a:r>
          </a:p>
          <a:p>
            <a:endParaRPr lang="en-US" sz="1600" dirty="0"/>
          </a:p>
        </p:txBody>
      </p:sp>
      <p:sp>
        <p:nvSpPr>
          <p:cNvPr id="4" name="Down Arrow 3"/>
          <p:cNvSpPr/>
          <p:nvPr/>
        </p:nvSpPr>
        <p:spPr bwMode="auto">
          <a:xfrm>
            <a:off x="1475656" y="2924944"/>
            <a:ext cx="360040" cy="855385"/>
          </a:xfrm>
          <a:prstGeom prst="downArrow">
            <a:avLst/>
          </a:prstGeom>
          <a:solidFill>
            <a:schemeClr val="accent5">
              <a:lumMod val="5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8" name="TextBox 7"/>
          <p:cNvSpPr txBox="1"/>
          <p:nvPr/>
        </p:nvSpPr>
        <p:spPr>
          <a:xfrm>
            <a:off x="755576" y="3861048"/>
            <a:ext cx="1656185" cy="584775"/>
          </a:xfrm>
          <a:prstGeom prst="rect">
            <a:avLst/>
          </a:prstGeom>
          <a:noFill/>
        </p:spPr>
        <p:txBody>
          <a:bodyPr wrap="square" rtlCol="0">
            <a:spAutoFit/>
          </a:bodyPr>
          <a:lstStyle/>
          <a:p>
            <a:r>
              <a:rPr lang="en-US" sz="1600" dirty="0" smtClean="0"/>
              <a:t>Price becomes more </a:t>
            </a:r>
            <a:r>
              <a:rPr lang="en-US" sz="1600" b="1" dirty="0" smtClean="0">
                <a:solidFill>
                  <a:srgbClr val="0070C0"/>
                </a:solidFill>
              </a:rPr>
              <a:t>favorable</a:t>
            </a:r>
            <a:endParaRPr lang="en-US" sz="1600" b="1" dirty="0">
              <a:solidFill>
                <a:srgbClr val="0070C0"/>
              </a:solidFill>
            </a:endParaRPr>
          </a:p>
        </p:txBody>
      </p:sp>
      <p:sp>
        <p:nvSpPr>
          <p:cNvPr id="9" name="Down Arrow 8"/>
          <p:cNvSpPr/>
          <p:nvPr/>
        </p:nvSpPr>
        <p:spPr bwMode="auto">
          <a:xfrm>
            <a:off x="6948264" y="2852936"/>
            <a:ext cx="360040" cy="855385"/>
          </a:xfrm>
          <a:prstGeom prst="downArrow">
            <a:avLst/>
          </a:prstGeom>
          <a:solidFill>
            <a:schemeClr val="accent2">
              <a:lumMod val="60000"/>
              <a:lumOff val="4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10" name="TextBox 9"/>
          <p:cNvSpPr txBox="1"/>
          <p:nvPr/>
        </p:nvSpPr>
        <p:spPr>
          <a:xfrm>
            <a:off x="6732240" y="3861048"/>
            <a:ext cx="1152129" cy="584775"/>
          </a:xfrm>
          <a:prstGeom prst="rect">
            <a:avLst/>
          </a:prstGeom>
          <a:noFill/>
        </p:spPr>
        <p:txBody>
          <a:bodyPr wrap="square" rtlCol="0">
            <a:spAutoFit/>
          </a:bodyPr>
          <a:lstStyle/>
          <a:p>
            <a:r>
              <a:rPr lang="en-US" sz="1600" b="1" dirty="0" smtClean="0">
                <a:solidFill>
                  <a:srgbClr val="0070C0"/>
                </a:solidFill>
              </a:rPr>
              <a:t>Faster</a:t>
            </a:r>
            <a:r>
              <a:rPr lang="en-US" sz="1600" dirty="0" smtClean="0">
                <a:solidFill>
                  <a:srgbClr val="0070C0"/>
                </a:solidFill>
              </a:rPr>
              <a:t> </a:t>
            </a:r>
            <a:r>
              <a:rPr lang="en-US" sz="1600" dirty="0" smtClean="0"/>
              <a:t>execution</a:t>
            </a:r>
            <a:endParaRPr lang="en-US" sz="1600" b="1" dirty="0">
              <a:solidFill>
                <a:srgbClr val="0070C0"/>
              </a:solidFill>
            </a:endParaRPr>
          </a:p>
        </p:txBody>
      </p:sp>
    </p:spTree>
    <p:extLst>
      <p:ext uri="{BB962C8B-B14F-4D97-AF65-F5344CB8AC3E}">
        <p14:creationId xmlns:p14="http://schemas.microsoft.com/office/powerpoint/2010/main" val="1744180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52</a:t>
            </a:fld>
            <a:endParaRPr lang="en-US" sz="1400" dirty="0">
              <a:latin typeface="Arial" charset="0"/>
            </a:endParaRPr>
          </a:p>
        </p:txBody>
      </p:sp>
      <p:sp>
        <p:nvSpPr>
          <p:cNvPr id="7" name="Content Placeholder 1"/>
          <p:cNvSpPr txBox="1">
            <a:spLocks/>
          </p:cNvSpPr>
          <p:nvPr/>
        </p:nvSpPr>
        <p:spPr>
          <a:xfrm>
            <a:off x="395535" y="2756866"/>
            <a:ext cx="3024337" cy="3384376"/>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600" b="1" dirty="0" smtClean="0"/>
              <a:t>Volatility (Price): </a:t>
            </a:r>
            <a:r>
              <a:rPr lang="en-US" sz="1600" dirty="0" smtClean="0"/>
              <a:t>price change </a:t>
            </a:r>
            <a:r>
              <a:rPr lang="en-US" sz="1600" b="1" dirty="0">
                <a:solidFill>
                  <a:srgbClr val="0070C0"/>
                </a:solidFill>
              </a:rPr>
              <a:t>rapidly</a:t>
            </a:r>
            <a:r>
              <a:rPr lang="en-US" sz="1600" dirty="0">
                <a:solidFill>
                  <a:srgbClr val="0070C0"/>
                </a:solidFill>
              </a:rPr>
              <a:t> </a:t>
            </a:r>
            <a:r>
              <a:rPr lang="en-US" sz="1600" dirty="0"/>
              <a:t>and </a:t>
            </a:r>
            <a:r>
              <a:rPr lang="en-US" sz="1600" b="1" dirty="0" smtClean="0">
                <a:solidFill>
                  <a:srgbClr val="0070C0"/>
                </a:solidFill>
              </a:rPr>
              <a:t>unpredictably. </a:t>
            </a:r>
            <a:r>
              <a:rPr lang="en-US" sz="1600" dirty="0"/>
              <a:t>Stocks usually have large open close price difference</a:t>
            </a:r>
          </a:p>
          <a:p>
            <a:pPr>
              <a:buFont typeface="Arial" panose="020B0604020202020204" pitchFamily="34" charset="0"/>
              <a:buChar char="•"/>
            </a:pPr>
            <a:endParaRPr lang="en-US" sz="1600" dirty="0" smtClean="0"/>
          </a:p>
          <a:p>
            <a:pPr>
              <a:buFont typeface="Arial" panose="020B0604020202020204" pitchFamily="34" charset="0"/>
              <a:buChar char="•"/>
            </a:pPr>
            <a:endParaRPr lang="en-US" sz="1600" dirty="0"/>
          </a:p>
          <a:p>
            <a:pPr marL="285750" indent="-285750">
              <a:buFont typeface="Arial" panose="020B0604020202020204" pitchFamily="34" charset="0"/>
              <a:buChar char="•"/>
            </a:pPr>
            <a:r>
              <a:rPr lang="en-US" sz="1600" b="1" dirty="0"/>
              <a:t>Liquidity (Volume)</a:t>
            </a:r>
            <a:r>
              <a:rPr lang="en-US" sz="1600" dirty="0"/>
              <a:t>: </a:t>
            </a:r>
            <a:r>
              <a:rPr lang="en-US" sz="1600" dirty="0" smtClean="0"/>
              <a:t>can </a:t>
            </a:r>
            <a:r>
              <a:rPr lang="en-US" sz="1600" dirty="0"/>
              <a:t>be quickly bought or sold in the </a:t>
            </a:r>
            <a:r>
              <a:rPr lang="en-US" sz="1600" dirty="0" smtClean="0"/>
              <a:t>market. Stocks have </a:t>
            </a:r>
            <a:r>
              <a:rPr lang="en-US" sz="1600" b="1" dirty="0" smtClean="0">
                <a:solidFill>
                  <a:srgbClr val="0070C0"/>
                </a:solidFill>
              </a:rPr>
              <a:t>high daily </a:t>
            </a:r>
            <a:r>
              <a:rPr lang="en-US" sz="1600" dirty="0"/>
              <a:t>volume and best/Ask spread is usually tight</a:t>
            </a:r>
          </a:p>
          <a:p>
            <a:pPr marL="285750" indent="-285750">
              <a:buFont typeface="Arial" panose="020B0604020202020204" pitchFamily="34" charset="0"/>
              <a:buChar char="•"/>
            </a:pPr>
            <a:endParaRPr lang="en-US" sz="1600" b="1" dirty="0">
              <a:solidFill>
                <a:srgbClr val="0070C0"/>
              </a:solidFill>
            </a:endParaRPr>
          </a:p>
          <a:p>
            <a:pPr>
              <a:buFont typeface="Arial" panose="020B0604020202020204" pitchFamily="34" charset="0"/>
              <a:buChar char="•"/>
            </a:pPr>
            <a:endParaRPr lang="en-US" sz="1600" dirty="0"/>
          </a:p>
        </p:txBody>
      </p:sp>
      <p:pic>
        <p:nvPicPr>
          <p:cNvPr id="1026" name="Picture 2" descr="https://marketsmith.investors.com/pricevolume.png.cm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28574" y="2612850"/>
            <a:ext cx="5263906" cy="3696470"/>
          </a:xfrm>
          <a:prstGeom prst="rect">
            <a:avLst/>
          </a:prstGeom>
          <a:noFill/>
          <a:extLst>
            <a:ext uri="{909E8E84-426E-40DD-AFC4-6F175D3DCCD1}">
              <a14:hiddenFill xmlns:a14="http://schemas.microsoft.com/office/drawing/2010/main">
                <a:solidFill>
                  <a:srgbClr val="FFFFFF"/>
                </a:solidFill>
              </a14:hiddenFill>
            </a:ext>
          </a:extLst>
        </p:spPr>
      </p:pic>
      <p:sp>
        <p:nvSpPr>
          <p:cNvPr id="6" name="Title 2"/>
          <p:cNvSpPr txBox="1">
            <a:spLocks/>
          </p:cNvSpPr>
          <p:nvPr/>
        </p:nvSpPr>
        <p:spPr bwMode="auto">
          <a:xfrm>
            <a:off x="0" y="620713"/>
            <a:ext cx="8077200" cy="1000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b" anchorCtr="0" compatLnSpc="1">
            <a:prstTxWarp prst="textNoShape">
              <a:avLst/>
            </a:prstTxWarp>
          </a:bodyPr>
          <a:lstStyle>
            <a:lvl1pPr algn="l" rtl="0" eaLnBrk="1" fontAlgn="base" hangingPunct="1">
              <a:spcBef>
                <a:spcPct val="0"/>
              </a:spcBef>
              <a:spcAft>
                <a:spcPct val="0"/>
              </a:spcAft>
              <a:defRPr sz="3200">
                <a:solidFill>
                  <a:schemeClr val="accent2"/>
                </a:solidFill>
                <a:latin typeface="Arial"/>
                <a:ea typeface="+mj-ea"/>
                <a:cs typeface="Arial"/>
              </a:defRPr>
            </a:lvl1pPr>
            <a:lvl2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2pPr>
            <a:lvl3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3pPr>
            <a:lvl4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4pPr>
            <a:lvl5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5pPr>
            <a:lvl6pPr marL="4572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6pPr>
            <a:lvl7pPr marL="9144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7pPr>
            <a:lvl8pPr marL="13716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8pPr>
            <a:lvl9pPr marL="18288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9pPr>
          </a:lstStyle>
          <a:p>
            <a:r>
              <a:rPr lang="en-US" kern="0" smtClean="0"/>
              <a:t>Algo - Implementation Shortfall</a:t>
            </a:r>
            <a:endParaRPr lang="en-US" kern="0" dirty="0"/>
          </a:p>
        </p:txBody>
      </p:sp>
      <p:sp>
        <p:nvSpPr>
          <p:cNvPr id="2" name="Rectangle 1"/>
          <p:cNvSpPr/>
          <p:nvPr/>
        </p:nvSpPr>
        <p:spPr>
          <a:xfrm>
            <a:off x="467544" y="1736229"/>
            <a:ext cx="7200800" cy="830997"/>
          </a:xfrm>
          <a:prstGeom prst="rect">
            <a:avLst/>
          </a:prstGeom>
        </p:spPr>
        <p:txBody>
          <a:bodyPr wrap="square">
            <a:spAutoFit/>
          </a:bodyPr>
          <a:lstStyle/>
          <a:p>
            <a:pPr marL="285750" indent="-285750">
              <a:buFont typeface="Arial" panose="020B0604020202020204" pitchFamily="34" charset="0"/>
              <a:buChar char="•"/>
            </a:pPr>
            <a:r>
              <a:rPr lang="en-US" sz="1600" dirty="0"/>
              <a:t>The POV% increase when price is more favorable. The numbers varies from different stocks and generally based on the </a:t>
            </a:r>
            <a:r>
              <a:rPr lang="en-US" sz="1600" b="1" dirty="0">
                <a:solidFill>
                  <a:srgbClr val="0070C0"/>
                </a:solidFill>
              </a:rPr>
              <a:t>stock cost model </a:t>
            </a:r>
            <a:r>
              <a:rPr lang="en-US" sz="1600" dirty="0"/>
              <a:t>where mainly taking into </a:t>
            </a:r>
            <a:r>
              <a:rPr lang="en-US" sz="1600" dirty="0" smtClean="0"/>
              <a:t>account:</a:t>
            </a:r>
            <a:endParaRPr lang="en-US" sz="1600" dirty="0"/>
          </a:p>
        </p:txBody>
      </p:sp>
    </p:spTree>
    <p:extLst>
      <p:ext uri="{BB962C8B-B14F-4D97-AF65-F5344CB8AC3E}">
        <p14:creationId xmlns:p14="http://schemas.microsoft.com/office/powerpoint/2010/main" val="2558709654"/>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53</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 Implementation </a:t>
            </a:r>
            <a:r>
              <a:rPr lang="en-US" dirty="0"/>
              <a:t>Shortfall</a:t>
            </a:r>
          </a:p>
        </p:txBody>
      </p:sp>
      <p:sp>
        <p:nvSpPr>
          <p:cNvPr id="7" name="Content Placeholder 1"/>
          <p:cNvSpPr txBox="1">
            <a:spLocks/>
          </p:cNvSpPr>
          <p:nvPr/>
        </p:nvSpPr>
        <p:spPr>
          <a:xfrm>
            <a:off x="395536" y="1700808"/>
            <a:ext cx="8640960" cy="57606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endParaRPr lang="en-US" sz="1600" dirty="0" smtClean="0"/>
          </a:p>
          <a:p>
            <a:pPr lvl="1">
              <a:buFont typeface="Arial" panose="020B0604020202020204" pitchFamily="34" charset="0"/>
              <a:buChar char="•"/>
            </a:pPr>
            <a:r>
              <a:rPr lang="en-US" sz="1800" b="1" dirty="0" smtClean="0">
                <a:solidFill>
                  <a:srgbClr val="0070C0"/>
                </a:solidFill>
              </a:rPr>
              <a:t>Historical Volume : </a:t>
            </a:r>
            <a:r>
              <a:rPr lang="en-US" sz="1800" dirty="0" smtClean="0">
                <a:solidFill>
                  <a:srgbClr val="00072E"/>
                </a:solidFill>
              </a:rPr>
              <a:t>More Volume -&gt;</a:t>
            </a:r>
          </a:p>
          <a:p>
            <a:pPr marL="457200" lvl="1" indent="0">
              <a:buNone/>
            </a:pPr>
            <a:r>
              <a:rPr lang="en-US" sz="1800" dirty="0" smtClean="0">
                <a:solidFill>
                  <a:srgbClr val="00072E"/>
                </a:solidFill>
              </a:rPr>
              <a:t/>
            </a:r>
            <a:br>
              <a:rPr lang="en-US" sz="1800" dirty="0" smtClean="0">
                <a:solidFill>
                  <a:srgbClr val="00072E"/>
                </a:solidFill>
              </a:rPr>
            </a:br>
            <a:endParaRPr lang="en-US" sz="1800" dirty="0">
              <a:solidFill>
                <a:srgbClr val="00072E"/>
              </a:solidFill>
            </a:endParaRPr>
          </a:p>
          <a:p>
            <a:pPr lvl="1">
              <a:buFont typeface="Arial" panose="020B0604020202020204" pitchFamily="34" charset="0"/>
              <a:buChar char="•"/>
            </a:pPr>
            <a:r>
              <a:rPr lang="en-US" sz="1800" b="1" dirty="0">
                <a:solidFill>
                  <a:srgbClr val="0070C0"/>
                </a:solidFill>
              </a:rPr>
              <a:t>Liquidity</a:t>
            </a:r>
            <a:r>
              <a:rPr lang="en-US" sz="1800" b="1" dirty="0" smtClean="0">
                <a:solidFill>
                  <a:srgbClr val="0070C0"/>
                </a:solidFill>
              </a:rPr>
              <a:t> :</a:t>
            </a:r>
            <a:r>
              <a:rPr lang="en-US" sz="1800" b="1" dirty="0" smtClean="0"/>
              <a:t> </a:t>
            </a:r>
            <a:r>
              <a:rPr lang="en-US" sz="1800" dirty="0" smtClean="0"/>
              <a:t>High Liquidity -&gt;</a:t>
            </a:r>
          </a:p>
          <a:p>
            <a:pPr marL="457200" lvl="1" indent="0">
              <a:buNone/>
            </a:pPr>
            <a:r>
              <a:rPr lang="en-US" sz="1800" dirty="0" smtClean="0"/>
              <a:t/>
            </a:r>
            <a:br>
              <a:rPr lang="en-US" sz="1800" dirty="0" smtClean="0"/>
            </a:br>
            <a:endParaRPr lang="en-US" sz="1800" dirty="0" smtClean="0"/>
          </a:p>
          <a:p>
            <a:pPr lvl="1">
              <a:buFont typeface="Arial" panose="020B0604020202020204" pitchFamily="34" charset="0"/>
              <a:buChar char="•"/>
            </a:pPr>
            <a:r>
              <a:rPr lang="en-US" sz="1800" b="1" dirty="0">
                <a:solidFill>
                  <a:srgbClr val="0070C0"/>
                </a:solidFill>
              </a:rPr>
              <a:t>Volatility</a:t>
            </a:r>
            <a:r>
              <a:rPr lang="en-US" sz="1800" b="1" dirty="0" smtClean="0">
                <a:solidFill>
                  <a:srgbClr val="0070C0"/>
                </a:solidFill>
              </a:rPr>
              <a:t> : </a:t>
            </a:r>
            <a:r>
              <a:rPr lang="en-US" sz="1800" dirty="0" smtClean="0"/>
              <a:t>High Volatility -&gt;</a:t>
            </a:r>
          </a:p>
          <a:p>
            <a:pPr lvl="1">
              <a:buFont typeface="Arial" panose="020B0604020202020204" pitchFamily="34" charset="0"/>
              <a:buChar char="•"/>
            </a:pPr>
            <a:r>
              <a:rPr lang="en-US" sz="1800" dirty="0" smtClean="0"/>
              <a:t/>
            </a:r>
            <a:br>
              <a:rPr lang="en-US" sz="1800" dirty="0" smtClean="0"/>
            </a:br>
            <a:endParaRPr lang="en-US" sz="1800" dirty="0" smtClean="0"/>
          </a:p>
          <a:p>
            <a:pPr lvl="1">
              <a:buFont typeface="Arial" panose="020B0604020202020204" pitchFamily="34" charset="0"/>
              <a:buChar char="•"/>
            </a:pPr>
            <a:r>
              <a:rPr lang="en-US" sz="1800" b="1" dirty="0">
                <a:solidFill>
                  <a:srgbClr val="0070C0"/>
                </a:solidFill>
              </a:rPr>
              <a:t>Spread</a:t>
            </a:r>
            <a:r>
              <a:rPr lang="en-US" sz="1800" dirty="0" smtClean="0"/>
              <a:t>: Wide Spread -&gt; </a:t>
            </a:r>
            <a:endParaRPr lang="en-US" sz="1800" dirty="0"/>
          </a:p>
          <a:p>
            <a:endParaRPr lang="en-US" sz="1600" dirty="0" smtClean="0"/>
          </a:p>
          <a:p>
            <a:pPr>
              <a:buFont typeface="Arial" panose="020B0604020202020204" pitchFamily="34" charset="0"/>
              <a:buChar char="•"/>
            </a:pPr>
            <a:endParaRPr lang="en-US" sz="1800" dirty="0"/>
          </a:p>
        </p:txBody>
      </p:sp>
      <p:sp>
        <p:nvSpPr>
          <p:cNvPr id="13" name="Up Arrow 12"/>
          <p:cNvSpPr/>
          <p:nvPr/>
        </p:nvSpPr>
        <p:spPr bwMode="auto">
          <a:xfrm>
            <a:off x="5076056" y="1916832"/>
            <a:ext cx="468560" cy="555496"/>
          </a:xfrm>
          <a:prstGeom prst="up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sp>
        <p:nvSpPr>
          <p:cNvPr id="14" name="Up Arrow 13"/>
          <p:cNvSpPr/>
          <p:nvPr/>
        </p:nvSpPr>
        <p:spPr bwMode="auto">
          <a:xfrm>
            <a:off x="4139952" y="2852936"/>
            <a:ext cx="468560" cy="555496"/>
          </a:xfrm>
          <a:prstGeom prst="up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sp>
        <p:nvSpPr>
          <p:cNvPr id="15" name="Up Arrow 14"/>
          <p:cNvSpPr/>
          <p:nvPr/>
        </p:nvSpPr>
        <p:spPr bwMode="auto">
          <a:xfrm>
            <a:off x="4135224" y="3789040"/>
            <a:ext cx="468560" cy="555496"/>
          </a:xfrm>
          <a:prstGeom prst="up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sp>
        <p:nvSpPr>
          <p:cNvPr id="16" name="Up Arrow 15"/>
          <p:cNvSpPr/>
          <p:nvPr/>
        </p:nvSpPr>
        <p:spPr bwMode="auto">
          <a:xfrm rot="10800000">
            <a:off x="4135224" y="4745711"/>
            <a:ext cx="468560" cy="555496"/>
          </a:xfrm>
          <a:prstGeom prst="up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spTree>
    <p:extLst>
      <p:ext uri="{BB962C8B-B14F-4D97-AF65-F5344CB8AC3E}">
        <p14:creationId xmlns:p14="http://schemas.microsoft.com/office/powerpoint/2010/main" val="3397607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54</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 VWAP</a:t>
            </a:r>
            <a:endParaRPr lang="en-US" dirty="0"/>
          </a:p>
        </p:txBody>
      </p:sp>
      <p:sp>
        <p:nvSpPr>
          <p:cNvPr id="7" name="Content Placeholder 1"/>
          <p:cNvSpPr txBox="1">
            <a:spLocks/>
          </p:cNvSpPr>
          <p:nvPr/>
        </p:nvSpPr>
        <p:spPr>
          <a:xfrm>
            <a:off x="395536" y="1700808"/>
            <a:ext cx="8352928" cy="4392488"/>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800" b="1" u="sng" dirty="0" smtClean="0"/>
              <a:t>Example</a:t>
            </a:r>
          </a:p>
          <a:p>
            <a:pPr marL="0" indent="0"/>
            <a:r>
              <a:rPr lang="en-US" sz="1800" dirty="0" smtClean="0"/>
              <a:t>As more companies adopt WFH (Work-From-Home) and cloud computing, an </a:t>
            </a:r>
            <a:r>
              <a:rPr lang="en-US" sz="1800" b="1" dirty="0" smtClean="0">
                <a:solidFill>
                  <a:srgbClr val="0070C0"/>
                </a:solidFill>
              </a:rPr>
              <a:t>long-term </a:t>
            </a:r>
            <a:r>
              <a:rPr lang="en-US" sz="1800" b="1" dirty="0">
                <a:solidFill>
                  <a:srgbClr val="0070C0"/>
                </a:solidFill>
              </a:rPr>
              <a:t>fund </a:t>
            </a:r>
            <a:r>
              <a:rPr lang="en-US" sz="1800" dirty="0" smtClean="0"/>
              <a:t>believes the technology stocks will have better return in the next 5 to 10 years</a:t>
            </a:r>
            <a:endParaRPr lang="en-US" sz="1800" dirty="0"/>
          </a:p>
          <a:p>
            <a:pPr marL="0" indent="0"/>
            <a:endParaRPr lang="en-US" sz="1800" dirty="0"/>
          </a:p>
          <a:p>
            <a:endParaRPr lang="en-US" sz="2000" dirty="0"/>
          </a:p>
        </p:txBody>
      </p:sp>
      <p:graphicFrame>
        <p:nvGraphicFramePr>
          <p:cNvPr id="8" name="Table 7"/>
          <p:cNvGraphicFramePr>
            <a:graphicFrameLocks noGrp="1"/>
          </p:cNvGraphicFramePr>
          <p:nvPr>
            <p:extLst>
              <p:ext uri="{D42A27DB-BD31-4B8C-83A1-F6EECF244321}">
                <p14:modId xmlns:p14="http://schemas.microsoft.com/office/powerpoint/2010/main" val="333784424"/>
              </p:ext>
            </p:extLst>
          </p:nvPr>
        </p:nvGraphicFramePr>
        <p:xfrm>
          <a:off x="1331640" y="3655928"/>
          <a:ext cx="6096000" cy="1280160"/>
        </p:xfrm>
        <a:graphic>
          <a:graphicData uri="http://schemas.openxmlformats.org/drawingml/2006/table">
            <a:tbl>
              <a:tblPr firstRow="1" bandRow="1">
                <a:tableStyleId>{327F97BB-C833-4FB7-BDE5-3F7075034690}</a:tableStyleId>
              </a:tblPr>
              <a:tblGrid>
                <a:gridCol w="1656184"/>
                <a:gridCol w="4439816"/>
              </a:tblGrid>
              <a:tr h="370840">
                <a:tc>
                  <a:txBody>
                    <a:bodyPr/>
                    <a:lstStyle/>
                    <a:p>
                      <a:pPr marL="0" algn="l" defTabSz="457200" rtl="0" eaLnBrk="1" latinLnBrk="0" hangingPunct="1"/>
                      <a:r>
                        <a:rPr lang="en-US" sz="1800" b="1" kern="1200" dirty="0" smtClean="0">
                          <a:solidFill>
                            <a:schemeClr val="tx1"/>
                          </a:solidFill>
                          <a:latin typeface="Arial"/>
                          <a:ea typeface="+mn-ea"/>
                          <a:cs typeface="Arial"/>
                        </a:rPr>
                        <a:t>Objective</a:t>
                      </a:r>
                      <a:endParaRPr lang="en-US" sz="1800" b="1" kern="1200" dirty="0">
                        <a:solidFill>
                          <a:schemeClr val="tx1"/>
                        </a:solidFill>
                        <a:latin typeface="Arial"/>
                        <a:ea typeface="+mn-ea"/>
                        <a:cs typeface="Arial"/>
                      </a:endParaRPr>
                    </a:p>
                  </a:txBody>
                  <a:tcPr/>
                </a:tc>
                <a:tc>
                  <a:txBody>
                    <a:bodyPr/>
                    <a:lstStyle/>
                    <a:p>
                      <a:r>
                        <a:rPr lang="en-US" sz="1800" b="0" kern="1200" baseline="0" dirty="0" smtClean="0">
                          <a:solidFill>
                            <a:schemeClr val="tx1"/>
                          </a:solidFill>
                          <a:latin typeface="Arial"/>
                          <a:ea typeface="+mn-ea"/>
                          <a:cs typeface="Arial"/>
                        </a:rPr>
                        <a:t>Complete the (large) order gradually with </a:t>
                      </a:r>
                      <a:r>
                        <a:rPr lang="en-US" sz="1800" b="1" kern="1200" baseline="0" dirty="0" smtClean="0">
                          <a:solidFill>
                            <a:srgbClr val="0070C0"/>
                          </a:solidFill>
                          <a:latin typeface="Arial"/>
                          <a:ea typeface="+mn-ea"/>
                          <a:cs typeface="Arial"/>
                        </a:rPr>
                        <a:t>minimal market impact</a:t>
                      </a:r>
                      <a:endParaRPr lang="en-US" sz="1800" b="1" kern="1200" dirty="0">
                        <a:solidFill>
                          <a:srgbClr val="0070C0"/>
                        </a:solidFill>
                        <a:latin typeface="Arial"/>
                        <a:ea typeface="+mn-ea"/>
                        <a:cs typeface="Arial"/>
                      </a:endParaRPr>
                    </a:p>
                  </a:txBody>
                  <a:tcPr/>
                </a:tc>
              </a:tr>
              <a:tr h="370840">
                <a:tc>
                  <a:txBody>
                    <a:bodyPr/>
                    <a:lstStyle/>
                    <a:p>
                      <a:r>
                        <a:rPr lang="en-US" sz="1800" b="1" kern="1200" dirty="0" smtClean="0">
                          <a:solidFill>
                            <a:schemeClr val="tx1"/>
                          </a:solidFill>
                          <a:latin typeface="Arial"/>
                          <a:ea typeface="+mn-ea"/>
                          <a:cs typeface="Arial"/>
                        </a:rPr>
                        <a:t>Urgency</a:t>
                      </a:r>
                      <a:endParaRPr lang="en-US" sz="1800" b="1" kern="1200" dirty="0">
                        <a:solidFill>
                          <a:schemeClr val="tx1"/>
                        </a:solidFill>
                        <a:latin typeface="Arial"/>
                        <a:ea typeface="+mn-ea"/>
                        <a:cs typeface="Arial"/>
                      </a:endParaRP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b="1" kern="1200" dirty="0" smtClean="0">
                          <a:solidFill>
                            <a:srgbClr val="0070C0"/>
                          </a:solidFill>
                          <a:latin typeface="Arial"/>
                          <a:ea typeface="+mn-ea"/>
                          <a:cs typeface="Arial"/>
                        </a:rPr>
                        <a:t>Low</a:t>
                      </a:r>
                      <a:r>
                        <a:rPr lang="en-US" sz="1800" kern="1200" baseline="0" dirty="0" smtClean="0">
                          <a:solidFill>
                            <a:srgbClr val="0070C0"/>
                          </a:solidFill>
                          <a:latin typeface="Arial"/>
                          <a:ea typeface="+mn-ea"/>
                          <a:cs typeface="Arial"/>
                        </a:rPr>
                        <a:t> </a:t>
                      </a:r>
                      <a:r>
                        <a:rPr lang="en-US" sz="1800" kern="1200" baseline="0" dirty="0" smtClean="0">
                          <a:solidFill>
                            <a:schemeClr val="tx1"/>
                          </a:solidFill>
                          <a:latin typeface="Arial"/>
                          <a:ea typeface="+mn-ea"/>
                          <a:cs typeface="Arial"/>
                        </a:rPr>
                        <a:t>- </a:t>
                      </a:r>
                      <a:r>
                        <a:rPr lang="en-US" sz="1800" b="0" kern="1200" baseline="0" dirty="0" smtClean="0">
                          <a:solidFill>
                            <a:schemeClr val="tx1"/>
                          </a:solidFill>
                          <a:latin typeface="Arial"/>
                          <a:ea typeface="+mn-ea"/>
                          <a:cs typeface="Arial"/>
                        </a:rPr>
                        <a:t>as the price view is for long-term growth</a:t>
                      </a:r>
                      <a:endParaRPr lang="en-US" sz="1800" kern="1200" dirty="0">
                        <a:solidFill>
                          <a:schemeClr val="tx1"/>
                        </a:solidFill>
                        <a:latin typeface="Arial"/>
                        <a:ea typeface="+mn-ea"/>
                        <a:cs typeface="Arial"/>
                      </a:endParaRPr>
                    </a:p>
                  </a:txBody>
                  <a:tcPr/>
                </a:tc>
              </a:tr>
            </a:tbl>
          </a:graphicData>
        </a:graphic>
      </p:graphicFrame>
    </p:spTree>
    <p:extLst>
      <p:ext uri="{BB962C8B-B14F-4D97-AF65-F5344CB8AC3E}">
        <p14:creationId xmlns:p14="http://schemas.microsoft.com/office/powerpoint/2010/main" val="2599407522"/>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55</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a:t>
            </a:r>
            <a:r>
              <a:rPr lang="en-US" dirty="0"/>
              <a:t>- </a:t>
            </a:r>
            <a:r>
              <a:rPr lang="en-US" dirty="0" smtClean="0"/>
              <a:t>VWAP</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600" dirty="0" smtClean="0"/>
              <a:t>VWAP (Volume Weighted Average Price) is a </a:t>
            </a:r>
            <a:r>
              <a:rPr lang="en-US" sz="1600" b="1" dirty="0" smtClean="0">
                <a:solidFill>
                  <a:srgbClr val="0070C0"/>
                </a:solidFill>
              </a:rPr>
              <a:t>benchmark Algo</a:t>
            </a:r>
            <a:r>
              <a:rPr lang="en-US" sz="1600" dirty="0" smtClean="0"/>
              <a:t> which try to </a:t>
            </a:r>
            <a:r>
              <a:rPr lang="en-US" sz="1600" b="1" dirty="0" smtClean="0">
                <a:solidFill>
                  <a:srgbClr val="0070C0"/>
                </a:solidFill>
              </a:rPr>
              <a:t>track or beat </a:t>
            </a:r>
            <a:r>
              <a:rPr lang="en-US" sz="1600" dirty="0" smtClean="0"/>
              <a:t>the </a:t>
            </a:r>
            <a:r>
              <a:rPr lang="en-US" sz="1600" b="1" dirty="0" smtClean="0">
                <a:solidFill>
                  <a:srgbClr val="0070C0"/>
                </a:solidFill>
              </a:rPr>
              <a:t>volume adjusted average market price </a:t>
            </a:r>
            <a:r>
              <a:rPr lang="en-US" sz="1600" dirty="0" smtClean="0"/>
              <a:t>over the order </a:t>
            </a:r>
            <a:r>
              <a:rPr lang="en-US" sz="1600" b="1" dirty="0" smtClean="0">
                <a:solidFill>
                  <a:srgbClr val="0070C0"/>
                </a:solidFill>
              </a:rPr>
              <a:t>trading duration</a:t>
            </a:r>
            <a:r>
              <a:rPr lang="en-US" sz="1600" dirty="0" smtClean="0"/>
              <a:t>. </a:t>
            </a:r>
            <a:br>
              <a:rPr lang="en-US" sz="1600" dirty="0" smtClean="0"/>
            </a:br>
            <a:endParaRPr lang="en-US" sz="1600" dirty="0" smtClean="0"/>
          </a:p>
          <a:p>
            <a:r>
              <a:rPr lang="en-US" sz="1600" dirty="0" smtClean="0"/>
              <a:t>	Trade 1:  10,000 shares @ $70</a:t>
            </a:r>
          </a:p>
          <a:p>
            <a:r>
              <a:rPr lang="en-US" sz="1600" dirty="0"/>
              <a:t>	</a:t>
            </a:r>
            <a:r>
              <a:rPr lang="en-US" sz="1600" dirty="0" smtClean="0"/>
              <a:t>Trade 2:  20,000 shares @ $72</a:t>
            </a:r>
          </a:p>
          <a:p>
            <a:r>
              <a:rPr lang="en-US" sz="1600" dirty="0"/>
              <a:t>	</a:t>
            </a:r>
            <a:r>
              <a:rPr lang="en-US" sz="1600" dirty="0" smtClean="0"/>
              <a:t>VWAP = (10,000 * 70 + 20,000 * 72) / (10,000 + 20,000) = 71.33</a:t>
            </a:r>
          </a:p>
          <a:p>
            <a:endParaRPr lang="en-US" sz="1600" dirty="0" smtClean="0"/>
          </a:p>
          <a:p>
            <a:r>
              <a:rPr lang="en-US" sz="1600" b="1" dirty="0" smtClean="0"/>
              <a:t>Trading Objective: </a:t>
            </a:r>
            <a:r>
              <a:rPr lang="en-US" sz="1600" dirty="0" smtClean="0"/>
              <a:t>trade </a:t>
            </a:r>
            <a:r>
              <a:rPr lang="en-US" sz="1600" dirty="0"/>
              <a:t>a </a:t>
            </a:r>
            <a:r>
              <a:rPr lang="en-US" sz="1600" b="1" dirty="0">
                <a:solidFill>
                  <a:srgbClr val="0070C0"/>
                </a:solidFill>
              </a:rPr>
              <a:t>sizable</a:t>
            </a:r>
            <a:r>
              <a:rPr lang="en-US" sz="1600" dirty="0">
                <a:solidFill>
                  <a:srgbClr val="0070C0"/>
                </a:solidFill>
              </a:rPr>
              <a:t> </a:t>
            </a:r>
            <a:r>
              <a:rPr lang="en-US" sz="1600" dirty="0"/>
              <a:t>CD (</a:t>
            </a:r>
            <a:r>
              <a:rPr lang="en-US" sz="1600" b="1" dirty="0">
                <a:solidFill>
                  <a:srgbClr val="0070C0"/>
                </a:solidFill>
              </a:rPr>
              <a:t>careful discretion</a:t>
            </a:r>
            <a:r>
              <a:rPr lang="en-US" sz="1600" dirty="0"/>
              <a:t>) order that the trader </a:t>
            </a:r>
            <a:r>
              <a:rPr lang="en-US" sz="1600" b="1" dirty="0">
                <a:solidFill>
                  <a:srgbClr val="0070C0"/>
                </a:solidFill>
              </a:rPr>
              <a:t>does not have a specific view to the market direction</a:t>
            </a:r>
            <a:r>
              <a:rPr lang="en-US" sz="1600" dirty="0"/>
              <a:t>. </a:t>
            </a:r>
            <a:endParaRPr lang="en-US" sz="1600" dirty="0" smtClean="0"/>
          </a:p>
          <a:p>
            <a:r>
              <a:rPr lang="en-US" sz="1600" dirty="0"/>
              <a:t>	</a:t>
            </a:r>
            <a:r>
              <a:rPr lang="en-US" sz="1600" dirty="0" smtClean="0"/>
              <a:t>If </a:t>
            </a:r>
            <a:r>
              <a:rPr lang="en-US" sz="1600" dirty="0"/>
              <a:t>there’s a view on the market direction, for example, buy order on a trending up market. For this case, the order is preferred to be traded by liquidity seeking </a:t>
            </a:r>
            <a:r>
              <a:rPr lang="en-US" sz="1600" dirty="0" err="1" smtClean="0"/>
              <a:t>algo</a:t>
            </a:r>
            <a:r>
              <a:rPr lang="en-US" sz="1600" dirty="0" smtClean="0"/>
              <a:t>, such as POV, </a:t>
            </a:r>
            <a:r>
              <a:rPr lang="en-US" sz="1600" dirty="0"/>
              <a:t>that completes the order as quick as possible rather than worked by VWAP Algo gradually over the day (as the view is that the price is going to go up and buy earlier will give a better price</a:t>
            </a:r>
            <a:r>
              <a:rPr lang="en-US" sz="1600" dirty="0" smtClean="0"/>
              <a:t>).</a:t>
            </a:r>
          </a:p>
          <a:p>
            <a:endParaRPr lang="en-US" sz="1600" dirty="0" smtClean="0"/>
          </a:p>
          <a:p>
            <a:r>
              <a:rPr lang="en-US" sz="1600" dirty="0" smtClean="0"/>
              <a:t>Two </a:t>
            </a:r>
            <a:r>
              <a:rPr lang="en-US" sz="1600" dirty="0"/>
              <a:t>main </a:t>
            </a:r>
            <a:r>
              <a:rPr lang="en-US" sz="1600" dirty="0" smtClean="0"/>
              <a:t>components to achieve VWAP: </a:t>
            </a:r>
            <a:r>
              <a:rPr lang="en-US" sz="1600" b="1" u="sng" dirty="0">
                <a:solidFill>
                  <a:srgbClr val="0070C0"/>
                </a:solidFill>
              </a:rPr>
              <a:t>Scheduling</a:t>
            </a:r>
            <a:r>
              <a:rPr lang="en-US" sz="1600" dirty="0"/>
              <a:t> and </a:t>
            </a:r>
            <a:r>
              <a:rPr lang="en-US" sz="1600" b="1" u="sng" dirty="0">
                <a:solidFill>
                  <a:srgbClr val="0070C0"/>
                </a:solidFill>
              </a:rPr>
              <a:t>Order Placement</a:t>
            </a:r>
          </a:p>
          <a:p>
            <a:endParaRPr lang="en-US" sz="1600" dirty="0"/>
          </a:p>
          <a:p>
            <a:endParaRPr lang="en-US" sz="1600" dirty="0" smtClean="0"/>
          </a:p>
          <a:p>
            <a:endParaRPr lang="en-US" sz="1600" dirty="0"/>
          </a:p>
          <a:p>
            <a:endParaRPr lang="en-US" sz="1600" dirty="0"/>
          </a:p>
          <a:p>
            <a:r>
              <a:rPr lang="en-US" sz="1600" dirty="0"/>
              <a:t>	</a:t>
            </a:r>
          </a:p>
        </p:txBody>
      </p:sp>
    </p:spTree>
    <p:extLst>
      <p:ext uri="{BB962C8B-B14F-4D97-AF65-F5344CB8AC3E}">
        <p14:creationId xmlns:p14="http://schemas.microsoft.com/office/powerpoint/2010/main" val="4170726780"/>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56</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a:t>
            </a:r>
            <a:r>
              <a:rPr lang="en-US" dirty="0"/>
              <a:t>- </a:t>
            </a:r>
            <a:r>
              <a:rPr lang="en-US" dirty="0" smtClean="0"/>
              <a:t>VWAP</a:t>
            </a:r>
            <a:endParaRPr lang="en-US" dirty="0"/>
          </a:p>
        </p:txBody>
      </p:sp>
      <p:sp>
        <p:nvSpPr>
          <p:cNvPr id="7" name="Content Placeholder 1"/>
          <p:cNvSpPr txBox="1">
            <a:spLocks/>
          </p:cNvSpPr>
          <p:nvPr/>
        </p:nvSpPr>
        <p:spPr>
          <a:xfrm>
            <a:off x="395536" y="4725144"/>
            <a:ext cx="7920880" cy="180020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600" b="1" dirty="0" smtClean="0">
                <a:solidFill>
                  <a:srgbClr val="0070C0"/>
                </a:solidFill>
              </a:rPr>
              <a:t>Execution progress </a:t>
            </a:r>
            <a:r>
              <a:rPr lang="en-US" sz="1600" dirty="0" smtClean="0"/>
              <a:t>throughout </a:t>
            </a:r>
            <a:r>
              <a:rPr lang="en-US" sz="1600" dirty="0"/>
              <a:t>the trading </a:t>
            </a:r>
            <a:r>
              <a:rPr lang="en-US" sz="1600" b="1" dirty="0">
                <a:solidFill>
                  <a:srgbClr val="0070C0"/>
                </a:solidFill>
              </a:rPr>
              <a:t>duration</a:t>
            </a:r>
            <a:r>
              <a:rPr lang="en-US" sz="1600" dirty="0"/>
              <a:t>. It is based on a </a:t>
            </a:r>
            <a:r>
              <a:rPr lang="en-US" sz="1600" b="1" dirty="0">
                <a:solidFill>
                  <a:srgbClr val="0070C0"/>
                </a:solidFill>
              </a:rPr>
              <a:t>historical volume profile </a:t>
            </a:r>
            <a:r>
              <a:rPr lang="en-US" sz="1600" dirty="0"/>
              <a:t>to </a:t>
            </a:r>
            <a:r>
              <a:rPr lang="en-US" sz="1600" b="1" dirty="0">
                <a:solidFill>
                  <a:srgbClr val="0070C0"/>
                </a:solidFill>
              </a:rPr>
              <a:t>predict the current day volume pattern</a:t>
            </a:r>
            <a:r>
              <a:rPr lang="en-US" sz="1600" dirty="0"/>
              <a:t>. </a:t>
            </a:r>
            <a:endParaRPr lang="en-US" sz="1600" dirty="0" smtClean="0"/>
          </a:p>
          <a:p>
            <a:endParaRPr lang="en-US" sz="1600" dirty="0"/>
          </a:p>
          <a:p>
            <a:pPr>
              <a:buFont typeface="Arial" panose="020B0604020202020204" pitchFamily="34" charset="0"/>
              <a:buChar char="•"/>
            </a:pPr>
            <a:r>
              <a:rPr lang="en-US" sz="1600" dirty="0" smtClean="0"/>
              <a:t>The </a:t>
            </a:r>
            <a:r>
              <a:rPr lang="en-US" sz="1600" dirty="0"/>
              <a:t>profile is usually constructed based on </a:t>
            </a:r>
            <a:r>
              <a:rPr lang="en-US" sz="1600" b="1" dirty="0">
                <a:solidFill>
                  <a:srgbClr val="0070C0"/>
                </a:solidFill>
              </a:rPr>
              <a:t>20 days average</a:t>
            </a:r>
            <a:r>
              <a:rPr lang="en-US" sz="1600" dirty="0">
                <a:solidFill>
                  <a:srgbClr val="0070C0"/>
                </a:solidFill>
              </a:rPr>
              <a:t> </a:t>
            </a:r>
            <a:r>
              <a:rPr lang="en-US" sz="1600" dirty="0" smtClean="0"/>
              <a:t>(or median) and </a:t>
            </a:r>
            <a:r>
              <a:rPr lang="en-US" sz="1600" dirty="0"/>
              <a:t>taking away the outliers and special trading days (like half day trading or index rebalance days).</a:t>
            </a:r>
          </a:p>
          <a:p>
            <a:endParaRPr lang="en-US" sz="1600" dirty="0" smtClean="0"/>
          </a:p>
          <a:p>
            <a:endParaRPr lang="en-US" sz="1600" dirty="0" smtClean="0"/>
          </a:p>
        </p:txBody>
      </p:sp>
      <p:sp>
        <p:nvSpPr>
          <p:cNvPr id="2" name="TextBox 1"/>
          <p:cNvSpPr txBox="1"/>
          <p:nvPr/>
        </p:nvSpPr>
        <p:spPr>
          <a:xfrm>
            <a:off x="683568" y="4077072"/>
            <a:ext cx="184731" cy="369332"/>
          </a:xfrm>
          <a:prstGeom prst="rect">
            <a:avLst/>
          </a:prstGeom>
          <a:noFill/>
        </p:spPr>
        <p:txBody>
          <a:bodyPr wrap="none" rtlCol="0">
            <a:spAutoFit/>
          </a:bodyPr>
          <a:lstStyle/>
          <a:p>
            <a:endParaRPr lang="en-US" dirty="0"/>
          </a:p>
        </p:txBody>
      </p:sp>
      <p:sp>
        <p:nvSpPr>
          <p:cNvPr id="6" name="Content Placeholder 1"/>
          <p:cNvSpPr txBox="1">
            <a:spLocks/>
          </p:cNvSpPr>
          <p:nvPr/>
        </p:nvSpPr>
        <p:spPr>
          <a:xfrm>
            <a:off x="395536" y="1700808"/>
            <a:ext cx="7920880" cy="201622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600" b="1" u="sng" dirty="0" smtClean="0"/>
              <a:t>Scheduling </a:t>
            </a:r>
          </a:p>
          <a:p>
            <a:r>
              <a:rPr lang="en-US" sz="1600" b="1" dirty="0"/>
              <a:t>Example</a:t>
            </a:r>
            <a:r>
              <a:rPr lang="en-US" sz="1600" dirty="0"/>
              <a:t>:</a:t>
            </a:r>
            <a:r>
              <a:rPr lang="en-US" sz="1600" b="1" dirty="0" smtClean="0">
                <a:solidFill>
                  <a:srgbClr val="0070C0"/>
                </a:solidFill>
              </a:rPr>
              <a:t> </a:t>
            </a:r>
            <a:r>
              <a:rPr lang="en-US" sz="1600" dirty="0"/>
              <a:t>VWAP Buy 1,000,000 </a:t>
            </a:r>
            <a:r>
              <a:rPr lang="en-US" sz="1600" dirty="0" smtClean="0"/>
              <a:t>shares of </a:t>
            </a:r>
            <a:r>
              <a:rPr lang="en-US" sz="1600" dirty="0" err="1" smtClean="0"/>
              <a:t>Tencent</a:t>
            </a:r>
            <a:r>
              <a:rPr lang="en-US" sz="1600" dirty="0" smtClean="0"/>
              <a:t> </a:t>
            </a:r>
            <a:r>
              <a:rPr lang="en-US" sz="1600" b="1" dirty="0" smtClean="0">
                <a:solidFill>
                  <a:srgbClr val="0070C0"/>
                </a:solidFill>
              </a:rPr>
              <a:t>over-the-day</a:t>
            </a:r>
            <a:r>
              <a:rPr lang="en-US" sz="1600" dirty="0" smtClean="0"/>
              <a:t> (9am to 4pm)</a:t>
            </a:r>
            <a:endParaRPr lang="en-US" sz="1600" dirty="0"/>
          </a:p>
          <a:p>
            <a:endParaRPr lang="en-US" sz="1600" dirty="0"/>
          </a:p>
          <a:p>
            <a:endParaRPr lang="en-US" sz="1600" dirty="0" smtClean="0"/>
          </a:p>
          <a:p>
            <a:endParaRPr lang="en-US" sz="1600" dirty="0" smtClean="0"/>
          </a:p>
        </p:txBody>
      </p:sp>
      <p:pic>
        <p:nvPicPr>
          <p:cNvPr id="1028" name="Picture 4" descr="rabbit tortoise race的圖片搜尋結果"/>
          <p:cNvPicPr>
            <a:picLocks noChangeAspect="1" noChangeArrowheads="1"/>
          </p:cNvPicPr>
          <p:nvPr/>
        </p:nvPicPr>
        <p:blipFill rotWithShape="1">
          <a:blip r:embed="rId2">
            <a:extLst>
              <a:ext uri="{28A0092B-C50C-407E-A947-70E740481C1C}">
                <a14:useLocalDpi xmlns:a14="http://schemas.microsoft.com/office/drawing/2010/main" val="0"/>
              </a:ext>
            </a:extLst>
          </a:blip>
          <a:srcRect t="13547" b="7381"/>
          <a:stretch/>
        </p:blipFill>
        <p:spPr bwMode="auto">
          <a:xfrm>
            <a:off x="1115616" y="2636912"/>
            <a:ext cx="6249541" cy="1771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9831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57</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a:t>
            </a:r>
            <a:r>
              <a:rPr lang="en-US" dirty="0"/>
              <a:t>- </a:t>
            </a:r>
            <a:r>
              <a:rPr lang="en-US" dirty="0" smtClean="0"/>
              <a:t>VWAP</a:t>
            </a:r>
            <a:endParaRPr lang="en-US" dirty="0"/>
          </a:p>
        </p:txBody>
      </p:sp>
      <p:sp>
        <p:nvSpPr>
          <p:cNvPr id="7" name="Content Placeholder 1"/>
          <p:cNvSpPr txBox="1">
            <a:spLocks/>
          </p:cNvSpPr>
          <p:nvPr/>
        </p:nvSpPr>
        <p:spPr>
          <a:xfrm>
            <a:off x="395536" y="1700808"/>
            <a:ext cx="8640960" cy="864096"/>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600" dirty="0" smtClean="0"/>
              <a:t>A </a:t>
            </a:r>
            <a:r>
              <a:rPr lang="en-US" sz="1600" dirty="0"/>
              <a:t>typical HK volume profile for a stock. Usually it has </a:t>
            </a:r>
            <a:r>
              <a:rPr lang="en-US" sz="1600" b="1" dirty="0">
                <a:solidFill>
                  <a:srgbClr val="0070C0"/>
                </a:solidFill>
              </a:rPr>
              <a:t>higher volume during the open and close</a:t>
            </a:r>
            <a:r>
              <a:rPr lang="en-US" sz="1600" dirty="0"/>
              <a:t>. The volume profile </a:t>
            </a:r>
            <a:r>
              <a:rPr lang="en-US" sz="1600" dirty="0" smtClean="0"/>
              <a:t>tells the Algo </a:t>
            </a:r>
            <a:r>
              <a:rPr lang="en-US" sz="1600" dirty="0"/>
              <a:t>the percentage of completion during different time periods</a:t>
            </a:r>
            <a:r>
              <a:rPr lang="en-US" sz="1600" dirty="0" smtClean="0"/>
              <a:t>.</a:t>
            </a:r>
            <a:r>
              <a:rPr lang="en-US" sz="1600" dirty="0"/>
              <a:t>	</a:t>
            </a:r>
          </a:p>
          <a:p>
            <a:endParaRPr lang="en-US" sz="1600" dirty="0" smtClean="0"/>
          </a:p>
        </p:txBody>
      </p:sp>
      <p:pic>
        <p:nvPicPr>
          <p:cNvPr id="2" name="Picture 1" descr="VWAP-V2.docx - Microsoft Word"/>
          <p:cNvPicPr>
            <a:picLocks noChangeAspect="1"/>
          </p:cNvPicPr>
          <p:nvPr/>
        </p:nvPicPr>
        <p:blipFill rotWithShape="1">
          <a:blip r:embed="rId2">
            <a:extLst>
              <a:ext uri="{28A0092B-C50C-407E-A947-70E740481C1C}">
                <a14:useLocalDpi xmlns:a14="http://schemas.microsoft.com/office/drawing/2010/main" val="0"/>
              </a:ext>
            </a:extLst>
          </a:blip>
          <a:srcRect l="28021" t="29934" r="27395" b="22298"/>
          <a:stretch/>
        </p:blipFill>
        <p:spPr>
          <a:xfrm>
            <a:off x="476300" y="2708920"/>
            <a:ext cx="5175820" cy="3253026"/>
          </a:xfrm>
          <a:prstGeom prst="rect">
            <a:avLst/>
          </a:prstGeom>
        </p:spPr>
      </p:pic>
      <p:graphicFrame>
        <p:nvGraphicFramePr>
          <p:cNvPr id="6" name="Table 5"/>
          <p:cNvGraphicFramePr>
            <a:graphicFrameLocks noGrp="1"/>
          </p:cNvGraphicFramePr>
          <p:nvPr>
            <p:extLst>
              <p:ext uri="{D42A27DB-BD31-4B8C-83A1-F6EECF244321}">
                <p14:modId xmlns:p14="http://schemas.microsoft.com/office/powerpoint/2010/main" val="1262872807"/>
              </p:ext>
            </p:extLst>
          </p:nvPr>
        </p:nvGraphicFramePr>
        <p:xfrm>
          <a:off x="5868144" y="3356992"/>
          <a:ext cx="2845245" cy="2246352"/>
        </p:xfrm>
        <a:graphic>
          <a:graphicData uri="http://schemas.openxmlformats.org/drawingml/2006/table">
            <a:tbl>
              <a:tblPr firstRow="1" bandRow="1">
                <a:tableStyleId>{5C22544A-7EE6-4342-B048-85BDC9FD1C3A}</a:tableStyleId>
              </a:tblPr>
              <a:tblGrid>
                <a:gridCol w="804399"/>
                <a:gridCol w="888718"/>
                <a:gridCol w="1152128"/>
              </a:tblGrid>
              <a:tr h="432048">
                <a:tc>
                  <a:txBody>
                    <a:bodyPr/>
                    <a:lstStyle/>
                    <a:p>
                      <a:r>
                        <a:rPr lang="en-US" sz="1400" dirty="0" smtClean="0"/>
                        <a:t>Time</a:t>
                      </a:r>
                      <a:endParaRPr lang="en-US" sz="1400" dirty="0"/>
                    </a:p>
                  </a:txBody>
                  <a:tcPr/>
                </a:tc>
                <a:tc>
                  <a:txBody>
                    <a:bodyPr/>
                    <a:lstStyle/>
                    <a:p>
                      <a:r>
                        <a:rPr lang="en-US" sz="1400" dirty="0" smtClean="0"/>
                        <a:t>Target%</a:t>
                      </a:r>
                      <a:endParaRPr lang="en-US" sz="1400" dirty="0"/>
                    </a:p>
                  </a:txBody>
                  <a:tcPr/>
                </a:tc>
                <a:tc>
                  <a:txBody>
                    <a:bodyPr/>
                    <a:lstStyle/>
                    <a:p>
                      <a:r>
                        <a:rPr lang="en-US" sz="1400" dirty="0" smtClean="0"/>
                        <a:t>Target </a:t>
                      </a:r>
                      <a:r>
                        <a:rPr lang="en-US" sz="1400" dirty="0" err="1" smtClean="0"/>
                        <a:t>Qty</a:t>
                      </a:r>
                      <a:endParaRPr lang="en-US" sz="1400" dirty="0"/>
                    </a:p>
                  </a:txBody>
                  <a:tcPr/>
                </a:tc>
              </a:tr>
              <a:tr h="432048">
                <a:tc>
                  <a:txBody>
                    <a:bodyPr/>
                    <a:lstStyle/>
                    <a:p>
                      <a:r>
                        <a:rPr lang="en-US" sz="1400" dirty="0" smtClean="0"/>
                        <a:t>10:00</a:t>
                      </a:r>
                      <a:endParaRPr lang="en-US" sz="1400" dirty="0"/>
                    </a:p>
                  </a:txBody>
                  <a:tcPr/>
                </a:tc>
                <a:tc>
                  <a:txBody>
                    <a:bodyPr/>
                    <a:lstStyle/>
                    <a:p>
                      <a:r>
                        <a:rPr lang="en-US" sz="1400" dirty="0" smtClean="0"/>
                        <a:t>12%</a:t>
                      </a:r>
                      <a:endParaRPr lang="en-US" sz="1400" dirty="0"/>
                    </a:p>
                  </a:txBody>
                  <a:tcPr/>
                </a:tc>
                <a:tc>
                  <a:txBody>
                    <a:bodyPr/>
                    <a:lstStyle/>
                    <a:p>
                      <a:r>
                        <a:rPr lang="en-US" sz="1400" dirty="0" smtClean="0"/>
                        <a:t>120,000</a:t>
                      </a:r>
                      <a:endParaRPr lang="en-US" sz="1400" dirty="0"/>
                    </a:p>
                  </a:txBody>
                  <a:tcPr/>
                </a:tc>
              </a:tr>
              <a:tr h="432048">
                <a:tc>
                  <a:txBody>
                    <a:bodyPr/>
                    <a:lstStyle/>
                    <a:p>
                      <a:r>
                        <a:rPr lang="en-US" sz="1400" dirty="0" smtClean="0"/>
                        <a:t>12:00</a:t>
                      </a:r>
                      <a:endParaRPr lang="en-US" sz="1400" dirty="0"/>
                    </a:p>
                  </a:txBody>
                  <a:tcPr/>
                </a:tc>
                <a:tc>
                  <a:txBody>
                    <a:bodyPr/>
                    <a:lstStyle/>
                    <a:p>
                      <a:r>
                        <a:rPr lang="en-US" sz="1400" dirty="0" smtClean="0"/>
                        <a:t>40%</a:t>
                      </a:r>
                      <a:endParaRPr lang="en-US" sz="1400" dirty="0"/>
                    </a:p>
                  </a:txBody>
                  <a:tcPr/>
                </a:tc>
                <a:tc>
                  <a:txBody>
                    <a:bodyPr/>
                    <a:lstStyle/>
                    <a:p>
                      <a:r>
                        <a:rPr lang="en-US" sz="1400" dirty="0" smtClean="0"/>
                        <a:t>400,000</a:t>
                      </a:r>
                      <a:endParaRPr lang="en-US" sz="1400" dirty="0"/>
                    </a:p>
                  </a:txBody>
                  <a:tcPr/>
                </a:tc>
              </a:tr>
              <a:tr h="432048">
                <a:tc>
                  <a:txBody>
                    <a:bodyPr/>
                    <a:lstStyle/>
                    <a:p>
                      <a:r>
                        <a:rPr lang="en-US" sz="1400" dirty="0" smtClean="0"/>
                        <a:t>15:00</a:t>
                      </a:r>
                      <a:endParaRPr lang="en-US" sz="1400" dirty="0"/>
                    </a:p>
                  </a:txBody>
                  <a:tcPr/>
                </a:tc>
                <a:tc>
                  <a:txBody>
                    <a:bodyPr/>
                    <a:lstStyle/>
                    <a:p>
                      <a:r>
                        <a:rPr lang="en-US" sz="1400" dirty="0" smtClean="0"/>
                        <a:t>71%</a:t>
                      </a:r>
                      <a:endParaRPr lang="en-US" sz="1400" dirty="0"/>
                    </a:p>
                  </a:txBody>
                  <a:tcPr/>
                </a:tc>
                <a:tc>
                  <a:txBody>
                    <a:bodyPr/>
                    <a:lstStyle/>
                    <a:p>
                      <a:r>
                        <a:rPr lang="en-US" sz="1400" dirty="0" smtClean="0"/>
                        <a:t>710,000</a:t>
                      </a:r>
                      <a:endParaRPr lang="en-US" sz="1400" dirty="0"/>
                    </a:p>
                  </a:txBody>
                  <a:tcPr/>
                </a:tc>
              </a:tr>
              <a:tr h="432048">
                <a:tc>
                  <a:txBody>
                    <a:bodyPr/>
                    <a:lstStyle/>
                    <a:p>
                      <a:r>
                        <a:rPr lang="en-US" sz="1400" dirty="0" smtClean="0"/>
                        <a:t>16:00</a:t>
                      </a:r>
                      <a:endParaRPr lang="en-US" sz="1400" dirty="0"/>
                    </a:p>
                  </a:txBody>
                  <a:tcPr/>
                </a:tc>
                <a:tc>
                  <a:txBody>
                    <a:bodyPr/>
                    <a:lstStyle/>
                    <a:p>
                      <a:r>
                        <a:rPr lang="en-US" sz="1400" dirty="0" smtClean="0"/>
                        <a:t>100%</a:t>
                      </a:r>
                      <a:endParaRPr lang="en-US" sz="1400" dirty="0"/>
                    </a:p>
                  </a:txBody>
                  <a:tcPr/>
                </a:tc>
                <a:tc>
                  <a:txBody>
                    <a:bodyPr/>
                    <a:lstStyle/>
                    <a:p>
                      <a:r>
                        <a:rPr lang="en-US" sz="1400" dirty="0" smtClean="0"/>
                        <a:t>1,000,000</a:t>
                      </a:r>
                      <a:endParaRPr lang="en-US" sz="1400" dirty="0"/>
                    </a:p>
                  </a:txBody>
                  <a:tcPr/>
                </a:tc>
              </a:tr>
            </a:tbl>
          </a:graphicData>
        </a:graphic>
      </p:graphicFrame>
      <p:sp>
        <p:nvSpPr>
          <p:cNvPr id="8" name="TextBox 7"/>
          <p:cNvSpPr txBox="1"/>
          <p:nvPr/>
        </p:nvSpPr>
        <p:spPr>
          <a:xfrm>
            <a:off x="5796136" y="2636912"/>
            <a:ext cx="2928046" cy="584775"/>
          </a:xfrm>
          <a:prstGeom prst="rect">
            <a:avLst/>
          </a:prstGeom>
          <a:noFill/>
        </p:spPr>
        <p:txBody>
          <a:bodyPr wrap="none" rtlCol="0">
            <a:spAutoFit/>
          </a:bodyPr>
          <a:lstStyle/>
          <a:p>
            <a:r>
              <a:rPr lang="en-US" sz="1600" b="1" u="sng" dirty="0" smtClean="0"/>
              <a:t>Example</a:t>
            </a:r>
          </a:p>
          <a:p>
            <a:r>
              <a:rPr lang="en-US" sz="1600" dirty="0" smtClean="0"/>
              <a:t>VWAP Buy 1,000,000 </a:t>
            </a:r>
            <a:r>
              <a:rPr lang="en-US" sz="1600" dirty="0" err="1" smtClean="0"/>
              <a:t>Tencent</a:t>
            </a:r>
            <a:endParaRPr lang="en-US" sz="1600" dirty="0"/>
          </a:p>
        </p:txBody>
      </p:sp>
      <p:sp>
        <p:nvSpPr>
          <p:cNvPr id="4" name="Oval 3"/>
          <p:cNvSpPr/>
          <p:nvPr/>
        </p:nvSpPr>
        <p:spPr bwMode="auto">
          <a:xfrm>
            <a:off x="827584" y="5157192"/>
            <a:ext cx="180020" cy="512767"/>
          </a:xfrm>
          <a:prstGeom prst="ellipse">
            <a:avLst/>
          </a:prstGeom>
          <a:noFill/>
          <a:ln w="1905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9" name="Oval 8"/>
          <p:cNvSpPr/>
          <p:nvPr/>
        </p:nvSpPr>
        <p:spPr bwMode="auto">
          <a:xfrm>
            <a:off x="5292080" y="2708920"/>
            <a:ext cx="180020" cy="512767"/>
          </a:xfrm>
          <a:prstGeom prst="ellipse">
            <a:avLst/>
          </a:prstGeom>
          <a:noFill/>
          <a:ln w="1905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10" name="TextBox 9"/>
          <p:cNvSpPr txBox="1"/>
          <p:nvPr/>
        </p:nvSpPr>
        <p:spPr>
          <a:xfrm>
            <a:off x="714849" y="5949280"/>
            <a:ext cx="4698722" cy="369332"/>
          </a:xfrm>
          <a:prstGeom prst="rect">
            <a:avLst/>
          </a:prstGeom>
          <a:noFill/>
        </p:spPr>
        <p:txBody>
          <a:bodyPr wrap="none" rtlCol="0">
            <a:spAutoFit/>
          </a:bodyPr>
          <a:lstStyle/>
          <a:p>
            <a:r>
              <a:rPr lang="en-US" sz="1800" dirty="0" smtClean="0"/>
              <a:t>Usually more volume at </a:t>
            </a:r>
            <a:r>
              <a:rPr lang="en-US" sz="1800" b="1" dirty="0" smtClean="0">
                <a:solidFill>
                  <a:srgbClr val="0070C0"/>
                </a:solidFill>
              </a:rPr>
              <a:t>open</a:t>
            </a:r>
            <a:r>
              <a:rPr lang="en-US" sz="1800" dirty="0" smtClean="0">
                <a:solidFill>
                  <a:srgbClr val="0070C0"/>
                </a:solidFill>
              </a:rPr>
              <a:t> </a:t>
            </a:r>
            <a:r>
              <a:rPr lang="en-US" sz="1800" dirty="0" smtClean="0"/>
              <a:t>and the </a:t>
            </a:r>
            <a:r>
              <a:rPr lang="en-US" sz="1800" b="1" dirty="0">
                <a:solidFill>
                  <a:srgbClr val="0070C0"/>
                </a:solidFill>
              </a:rPr>
              <a:t>close</a:t>
            </a:r>
          </a:p>
        </p:txBody>
      </p:sp>
      <p:cxnSp>
        <p:nvCxnSpPr>
          <p:cNvPr id="12" name="Straight Connector 11"/>
          <p:cNvCxnSpPr/>
          <p:nvPr/>
        </p:nvCxnSpPr>
        <p:spPr bwMode="auto">
          <a:xfrm flipV="1">
            <a:off x="879245" y="5413575"/>
            <a:ext cx="42935" cy="88168"/>
          </a:xfrm>
          <a:prstGeom prst="line">
            <a:avLst/>
          </a:prstGeom>
          <a:solidFill>
            <a:schemeClr val="accent1"/>
          </a:solidFill>
          <a:ln w="22225" cap="flat" cmpd="sng" algn="ctr">
            <a:solidFill>
              <a:srgbClr val="0070C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42582835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P spid="10"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58</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a:t>
            </a:r>
            <a:r>
              <a:rPr lang="en-US" dirty="0"/>
              <a:t>- </a:t>
            </a:r>
            <a:r>
              <a:rPr lang="en-US" dirty="0" smtClean="0"/>
              <a:t>VWAP</a:t>
            </a:r>
            <a:endParaRPr lang="en-US" dirty="0"/>
          </a:p>
        </p:txBody>
      </p:sp>
      <p:sp>
        <p:nvSpPr>
          <p:cNvPr id="7" name="Content Placeholder 1"/>
          <p:cNvSpPr txBox="1">
            <a:spLocks/>
          </p:cNvSpPr>
          <p:nvPr/>
        </p:nvSpPr>
        <p:spPr>
          <a:xfrm>
            <a:off x="395536" y="1844824"/>
            <a:ext cx="4104456" cy="3168352"/>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600" dirty="0" smtClean="0"/>
              <a:t>The volume profile data is usually organized in </a:t>
            </a:r>
            <a:r>
              <a:rPr lang="en-US" sz="1600" b="1" dirty="0" smtClean="0">
                <a:solidFill>
                  <a:srgbClr val="0070C0"/>
                </a:solidFill>
              </a:rPr>
              <a:t>5-min bins</a:t>
            </a:r>
            <a:r>
              <a:rPr lang="en-US" sz="1600" dirty="0" smtClean="0"/>
              <a:t> (or 1-min)</a:t>
            </a:r>
          </a:p>
          <a:p>
            <a:endParaRPr lang="en-US" sz="1600" dirty="0"/>
          </a:p>
          <a:p>
            <a:pPr>
              <a:buFont typeface="Arial" panose="020B0604020202020204" pitchFamily="34" charset="0"/>
              <a:buChar char="•"/>
            </a:pPr>
            <a:r>
              <a:rPr lang="en-US" sz="1600" dirty="0" smtClean="0"/>
              <a:t>All the time that are in-between the bin are </a:t>
            </a:r>
            <a:r>
              <a:rPr lang="en-US" sz="1600" b="1" dirty="0" smtClean="0">
                <a:solidFill>
                  <a:srgbClr val="0070C0"/>
                </a:solidFill>
              </a:rPr>
              <a:t>interpolated </a:t>
            </a:r>
          </a:p>
          <a:p>
            <a:endParaRPr lang="en-US" sz="1600" dirty="0" smtClean="0"/>
          </a:p>
          <a:p>
            <a:endParaRPr lang="en-US" sz="1600" dirty="0"/>
          </a:p>
          <a:p>
            <a:endParaRPr lang="en-US" sz="1600" dirty="0"/>
          </a:p>
          <a:p>
            <a:endParaRPr lang="en-US" sz="1600" dirty="0" smtClean="0"/>
          </a:p>
        </p:txBody>
      </p:sp>
      <p:graphicFrame>
        <p:nvGraphicFramePr>
          <p:cNvPr id="2" name="Table 1"/>
          <p:cNvGraphicFramePr>
            <a:graphicFrameLocks noGrp="1"/>
          </p:cNvGraphicFramePr>
          <p:nvPr>
            <p:extLst>
              <p:ext uri="{D42A27DB-BD31-4B8C-83A1-F6EECF244321}">
                <p14:modId xmlns:p14="http://schemas.microsoft.com/office/powerpoint/2010/main" val="489979277"/>
              </p:ext>
            </p:extLst>
          </p:nvPr>
        </p:nvGraphicFramePr>
        <p:xfrm>
          <a:off x="5004048" y="908720"/>
          <a:ext cx="2808312" cy="5193030"/>
        </p:xfrm>
        <a:graphic>
          <a:graphicData uri="http://schemas.openxmlformats.org/drawingml/2006/table">
            <a:tbl>
              <a:tblPr firstRow="1" bandRow="1">
                <a:tableStyleId>{5C22544A-7EE6-4342-B048-85BDC9FD1C3A}</a:tableStyleId>
              </a:tblPr>
              <a:tblGrid>
                <a:gridCol w="1404156"/>
                <a:gridCol w="1404156"/>
              </a:tblGrid>
              <a:tr h="235663">
                <a:tc>
                  <a:txBody>
                    <a:bodyPr/>
                    <a:lstStyle/>
                    <a:p>
                      <a:pPr algn="r"/>
                      <a:r>
                        <a:rPr lang="en-US" sz="1200" b="1" dirty="0" smtClean="0"/>
                        <a:t>Time</a:t>
                      </a:r>
                      <a:endParaRPr lang="en-US" sz="1200" b="1" dirty="0"/>
                    </a:p>
                  </a:txBody>
                  <a:tcPr/>
                </a:tc>
                <a:tc>
                  <a:txBody>
                    <a:bodyPr/>
                    <a:lstStyle/>
                    <a:p>
                      <a:pPr algn="r"/>
                      <a:r>
                        <a:rPr lang="en-US" sz="1200" b="1" dirty="0" smtClean="0"/>
                        <a:t>Volume (%)</a:t>
                      </a:r>
                      <a:endParaRPr lang="en-US" sz="1200" b="1" dirty="0"/>
                    </a:p>
                  </a:txBody>
                  <a:tcPr/>
                </a:tc>
              </a:tr>
              <a:tr h="235663">
                <a:tc>
                  <a:txBody>
                    <a:bodyPr/>
                    <a:lstStyle/>
                    <a:p>
                      <a:pPr algn="r" fontAlgn="b"/>
                      <a:r>
                        <a:rPr lang="en-US" sz="1600" b="0" i="0" u="none" strike="noStrike" dirty="0">
                          <a:solidFill>
                            <a:srgbClr val="000000"/>
                          </a:solidFill>
                          <a:effectLst/>
                          <a:latin typeface="Calibri"/>
                        </a:rPr>
                        <a:t>09:30</a:t>
                      </a:r>
                    </a:p>
                  </a:txBody>
                  <a:tcPr marL="9525" marR="9525" marT="9525" marB="0" anchor="b"/>
                </a:tc>
                <a:tc>
                  <a:txBody>
                    <a:bodyPr/>
                    <a:lstStyle/>
                    <a:p>
                      <a:pPr algn="r" fontAlgn="b"/>
                      <a:r>
                        <a:rPr lang="en-US" sz="1600" b="0" i="0" u="none" strike="noStrike">
                          <a:solidFill>
                            <a:srgbClr val="000000"/>
                          </a:solidFill>
                          <a:effectLst/>
                          <a:latin typeface="Calibri"/>
                        </a:rPr>
                        <a:t>              0.24 </a:t>
                      </a:r>
                    </a:p>
                  </a:txBody>
                  <a:tcPr marL="9525" marR="9525" marT="9525" marB="0" anchor="b"/>
                </a:tc>
              </a:tr>
              <a:tr h="235663">
                <a:tc>
                  <a:txBody>
                    <a:bodyPr/>
                    <a:lstStyle/>
                    <a:p>
                      <a:pPr algn="r" fontAlgn="b"/>
                      <a:r>
                        <a:rPr lang="en-US" sz="1600" b="0" i="0" u="none" strike="noStrike" dirty="0">
                          <a:solidFill>
                            <a:srgbClr val="000000"/>
                          </a:solidFill>
                          <a:effectLst/>
                          <a:latin typeface="Calibri"/>
                        </a:rPr>
                        <a:t>09:35</a:t>
                      </a:r>
                    </a:p>
                  </a:txBody>
                  <a:tcPr marL="9525" marR="9525" marT="9525" marB="0" anchor="b"/>
                </a:tc>
                <a:tc>
                  <a:txBody>
                    <a:bodyPr/>
                    <a:lstStyle/>
                    <a:p>
                      <a:pPr algn="r" fontAlgn="b"/>
                      <a:r>
                        <a:rPr lang="en-US" sz="1600" b="0" i="0" u="none" strike="noStrike" dirty="0">
                          <a:solidFill>
                            <a:srgbClr val="000000"/>
                          </a:solidFill>
                          <a:effectLst/>
                          <a:latin typeface="Calibri"/>
                        </a:rPr>
                        <a:t>              3.66 </a:t>
                      </a:r>
                    </a:p>
                  </a:txBody>
                  <a:tcPr marL="9525" marR="9525" marT="9525" marB="0" anchor="b"/>
                </a:tc>
              </a:tr>
              <a:tr h="235663">
                <a:tc>
                  <a:txBody>
                    <a:bodyPr/>
                    <a:lstStyle/>
                    <a:p>
                      <a:pPr algn="r" fontAlgn="b"/>
                      <a:r>
                        <a:rPr lang="en-US" sz="1600" b="0" i="0" u="none" strike="noStrike" dirty="0">
                          <a:solidFill>
                            <a:srgbClr val="000000"/>
                          </a:solidFill>
                          <a:effectLst/>
                          <a:latin typeface="Calibri"/>
                        </a:rPr>
                        <a:t>09:40</a:t>
                      </a:r>
                    </a:p>
                  </a:txBody>
                  <a:tcPr marL="9525" marR="9525" marT="9525" marB="0" anchor="b"/>
                </a:tc>
                <a:tc>
                  <a:txBody>
                    <a:bodyPr/>
                    <a:lstStyle/>
                    <a:p>
                      <a:pPr algn="r" fontAlgn="b"/>
                      <a:r>
                        <a:rPr lang="en-US" sz="1600" b="0" i="0" u="none" strike="noStrike" dirty="0">
                          <a:solidFill>
                            <a:srgbClr val="000000"/>
                          </a:solidFill>
                          <a:effectLst/>
                          <a:latin typeface="Calibri"/>
                        </a:rPr>
                        <a:t>              5.56 </a:t>
                      </a:r>
                    </a:p>
                  </a:txBody>
                  <a:tcPr marL="9525" marR="9525" marT="9525" marB="0" anchor="b"/>
                </a:tc>
              </a:tr>
              <a:tr h="235663">
                <a:tc>
                  <a:txBody>
                    <a:bodyPr/>
                    <a:lstStyle/>
                    <a:p>
                      <a:pPr algn="r" fontAlgn="b"/>
                      <a:r>
                        <a:rPr lang="en-US" sz="1600" b="0" i="0" u="none" strike="noStrike">
                          <a:solidFill>
                            <a:srgbClr val="000000"/>
                          </a:solidFill>
                          <a:effectLst/>
                          <a:latin typeface="Calibri"/>
                        </a:rPr>
                        <a:t>09:45</a:t>
                      </a:r>
                    </a:p>
                  </a:txBody>
                  <a:tcPr marL="9525" marR="9525" marT="9525" marB="0" anchor="b"/>
                </a:tc>
                <a:tc>
                  <a:txBody>
                    <a:bodyPr/>
                    <a:lstStyle/>
                    <a:p>
                      <a:pPr algn="r" fontAlgn="b"/>
                      <a:r>
                        <a:rPr lang="en-US" sz="1600" b="0" i="0" u="none" strike="noStrike" dirty="0">
                          <a:solidFill>
                            <a:srgbClr val="000000"/>
                          </a:solidFill>
                          <a:effectLst/>
                          <a:latin typeface="Calibri"/>
                        </a:rPr>
                        <a:t>              6.40 </a:t>
                      </a:r>
                    </a:p>
                  </a:txBody>
                  <a:tcPr marL="9525" marR="9525" marT="9525" marB="0" anchor="b"/>
                </a:tc>
              </a:tr>
              <a:tr h="235663">
                <a:tc>
                  <a:txBody>
                    <a:bodyPr/>
                    <a:lstStyle/>
                    <a:p>
                      <a:pPr algn="r" fontAlgn="b"/>
                      <a:r>
                        <a:rPr lang="en-US" sz="1600" b="0" i="0" u="none" strike="noStrike">
                          <a:solidFill>
                            <a:srgbClr val="000000"/>
                          </a:solidFill>
                          <a:effectLst/>
                          <a:latin typeface="Calibri"/>
                        </a:rPr>
                        <a:t>09:50</a:t>
                      </a:r>
                    </a:p>
                  </a:txBody>
                  <a:tcPr marL="9525" marR="9525" marT="9525" marB="0" anchor="b"/>
                </a:tc>
                <a:tc>
                  <a:txBody>
                    <a:bodyPr/>
                    <a:lstStyle/>
                    <a:p>
                      <a:pPr algn="r" fontAlgn="b"/>
                      <a:r>
                        <a:rPr lang="en-US" sz="1600" b="0" i="0" u="none" strike="noStrike" dirty="0">
                          <a:solidFill>
                            <a:srgbClr val="000000"/>
                          </a:solidFill>
                          <a:effectLst/>
                          <a:latin typeface="Calibri"/>
                        </a:rPr>
                        <a:t>              8.10 </a:t>
                      </a:r>
                    </a:p>
                  </a:txBody>
                  <a:tcPr marL="9525" marR="9525" marT="9525" marB="0" anchor="b"/>
                </a:tc>
              </a:tr>
              <a:tr h="235663">
                <a:tc>
                  <a:txBody>
                    <a:bodyPr/>
                    <a:lstStyle/>
                    <a:p>
                      <a:pPr algn="r" fontAlgn="b"/>
                      <a:r>
                        <a:rPr lang="en-US" sz="1600" b="0" i="0" u="none" strike="noStrike" dirty="0">
                          <a:solidFill>
                            <a:srgbClr val="000000"/>
                          </a:solidFill>
                          <a:effectLst/>
                          <a:latin typeface="Calibri"/>
                        </a:rPr>
                        <a:t>09:55</a:t>
                      </a:r>
                    </a:p>
                  </a:txBody>
                  <a:tcPr marL="9525" marR="9525" marT="9525" marB="0" anchor="b"/>
                </a:tc>
                <a:tc>
                  <a:txBody>
                    <a:bodyPr/>
                    <a:lstStyle/>
                    <a:p>
                      <a:pPr algn="r" fontAlgn="b"/>
                      <a:r>
                        <a:rPr lang="en-US" sz="1600" b="0" i="0" u="none" strike="noStrike" dirty="0">
                          <a:solidFill>
                            <a:srgbClr val="000000"/>
                          </a:solidFill>
                          <a:effectLst/>
                          <a:latin typeface="Calibri"/>
                        </a:rPr>
                        <a:t>              9.11 </a:t>
                      </a:r>
                    </a:p>
                  </a:txBody>
                  <a:tcPr marL="9525" marR="9525" marT="9525" marB="0" anchor="b"/>
                </a:tc>
              </a:tr>
              <a:tr h="235663">
                <a:tc>
                  <a:txBody>
                    <a:bodyPr/>
                    <a:lstStyle/>
                    <a:p>
                      <a:pPr algn="r" fontAlgn="b"/>
                      <a:r>
                        <a:rPr lang="en-US" sz="1600" b="0" i="0" u="none" strike="noStrike" dirty="0">
                          <a:solidFill>
                            <a:srgbClr val="000000"/>
                          </a:solidFill>
                          <a:effectLst/>
                          <a:latin typeface="Calibri"/>
                        </a:rPr>
                        <a:t>10:00</a:t>
                      </a:r>
                    </a:p>
                  </a:txBody>
                  <a:tcPr marL="9525" marR="9525" marT="9525" marB="0" anchor="b"/>
                </a:tc>
                <a:tc>
                  <a:txBody>
                    <a:bodyPr/>
                    <a:lstStyle/>
                    <a:p>
                      <a:pPr algn="r" fontAlgn="b"/>
                      <a:r>
                        <a:rPr lang="en-US" sz="1600" b="0" i="0" u="none" strike="noStrike" dirty="0">
                          <a:solidFill>
                            <a:srgbClr val="000000"/>
                          </a:solidFill>
                          <a:effectLst/>
                          <a:latin typeface="Calibri"/>
                        </a:rPr>
                        <a:t>            10.29 </a:t>
                      </a:r>
                    </a:p>
                  </a:txBody>
                  <a:tcPr marL="9525" marR="9525" marT="9525" marB="0" anchor="b"/>
                </a:tc>
              </a:tr>
              <a:tr h="235663">
                <a:tc>
                  <a:txBody>
                    <a:bodyPr/>
                    <a:lstStyle/>
                    <a:p>
                      <a:pPr algn="r"/>
                      <a:r>
                        <a:rPr lang="en-US" sz="1200" b="0" dirty="0" smtClean="0"/>
                        <a:t>..</a:t>
                      </a:r>
                      <a:endParaRPr lang="en-US" sz="1200" b="0" dirty="0"/>
                    </a:p>
                  </a:txBody>
                  <a:tcPr/>
                </a:tc>
                <a:tc>
                  <a:txBody>
                    <a:bodyPr/>
                    <a:lstStyle/>
                    <a:p>
                      <a:pPr algn="r"/>
                      <a:r>
                        <a:rPr lang="en-US" sz="1200" b="0" dirty="0" smtClean="0"/>
                        <a:t>..</a:t>
                      </a:r>
                      <a:endParaRPr lang="en-US" sz="1200" b="0" dirty="0"/>
                    </a:p>
                  </a:txBody>
                  <a:tcPr/>
                </a:tc>
              </a:tr>
              <a:tr h="235663">
                <a:tc>
                  <a:txBody>
                    <a:bodyPr/>
                    <a:lstStyle/>
                    <a:p>
                      <a:pPr algn="r"/>
                      <a:r>
                        <a:rPr lang="en-US" sz="1200" b="0" dirty="0" smtClean="0"/>
                        <a:t>..</a:t>
                      </a:r>
                      <a:endParaRPr lang="en-US" sz="1200" b="0" dirty="0"/>
                    </a:p>
                  </a:txBody>
                  <a:tcPr/>
                </a:tc>
                <a:tc>
                  <a:txBody>
                    <a:bodyPr/>
                    <a:lstStyle/>
                    <a:p>
                      <a:pPr algn="r"/>
                      <a:r>
                        <a:rPr lang="en-US" sz="1200" b="0" dirty="0" smtClean="0"/>
                        <a:t>..</a:t>
                      </a:r>
                      <a:endParaRPr lang="en-US" sz="1200" b="0" dirty="0"/>
                    </a:p>
                  </a:txBody>
                  <a:tcPr/>
                </a:tc>
              </a:tr>
              <a:tr h="235663">
                <a:tc>
                  <a:txBody>
                    <a:bodyPr/>
                    <a:lstStyle/>
                    <a:p>
                      <a:pPr algn="r"/>
                      <a:r>
                        <a:rPr lang="en-US" sz="1200" b="0" dirty="0" smtClean="0"/>
                        <a:t>..</a:t>
                      </a:r>
                      <a:endParaRPr lang="en-US" sz="1200" b="0" dirty="0"/>
                    </a:p>
                  </a:txBody>
                  <a:tcPr/>
                </a:tc>
                <a:tc>
                  <a:txBody>
                    <a:bodyPr/>
                    <a:lstStyle/>
                    <a:p>
                      <a:pPr algn="r"/>
                      <a:r>
                        <a:rPr lang="en-US" sz="1200" b="0" dirty="0" smtClean="0"/>
                        <a:t>..</a:t>
                      </a:r>
                      <a:endParaRPr lang="en-US" sz="1200" b="0" dirty="0"/>
                    </a:p>
                  </a:txBody>
                  <a:tcPr/>
                </a:tc>
              </a:tr>
              <a:tr h="235663">
                <a:tc>
                  <a:txBody>
                    <a:bodyPr/>
                    <a:lstStyle/>
                    <a:p>
                      <a:pPr algn="r"/>
                      <a:r>
                        <a:rPr lang="en-US" sz="1200" b="0" dirty="0" smtClean="0"/>
                        <a:t>..</a:t>
                      </a:r>
                      <a:endParaRPr lang="en-US" sz="1200" b="0" dirty="0"/>
                    </a:p>
                  </a:txBody>
                  <a:tcPr/>
                </a:tc>
                <a:tc>
                  <a:txBody>
                    <a:bodyPr/>
                    <a:lstStyle/>
                    <a:p>
                      <a:pPr algn="r"/>
                      <a:r>
                        <a:rPr lang="en-US" sz="1200" b="0" dirty="0" smtClean="0"/>
                        <a:t>..</a:t>
                      </a:r>
                      <a:endParaRPr lang="en-US" sz="1200" b="0" dirty="0"/>
                    </a:p>
                  </a:txBody>
                  <a:tcPr/>
                </a:tc>
              </a:tr>
              <a:tr h="235663">
                <a:tc>
                  <a:txBody>
                    <a:bodyPr/>
                    <a:lstStyle/>
                    <a:p>
                      <a:pPr algn="r"/>
                      <a:r>
                        <a:rPr lang="en-US" sz="1200" b="0" dirty="0" smtClean="0"/>
                        <a:t>..</a:t>
                      </a:r>
                      <a:endParaRPr lang="en-US" sz="1200" b="0" dirty="0"/>
                    </a:p>
                  </a:txBody>
                  <a:tcPr/>
                </a:tc>
                <a:tc>
                  <a:txBody>
                    <a:bodyPr/>
                    <a:lstStyle/>
                    <a:p>
                      <a:pPr algn="r"/>
                      <a:r>
                        <a:rPr lang="en-US" sz="1200" b="0" dirty="0" smtClean="0"/>
                        <a:t>..</a:t>
                      </a:r>
                      <a:endParaRPr lang="en-US" sz="1200" b="0" dirty="0"/>
                    </a:p>
                  </a:txBody>
                  <a:tcPr/>
                </a:tc>
              </a:tr>
              <a:tr h="235663">
                <a:tc>
                  <a:txBody>
                    <a:bodyPr/>
                    <a:lstStyle/>
                    <a:p>
                      <a:pPr algn="r" fontAlgn="b"/>
                      <a:r>
                        <a:rPr lang="en-US" sz="1600" b="0" i="0" u="none" strike="noStrike" dirty="0">
                          <a:solidFill>
                            <a:srgbClr val="000000"/>
                          </a:solidFill>
                          <a:effectLst/>
                          <a:latin typeface="Calibri"/>
                        </a:rPr>
                        <a:t>15:30</a:t>
                      </a:r>
                    </a:p>
                  </a:txBody>
                  <a:tcPr marL="9525" marR="9525" marT="9525" marB="0" anchor="b"/>
                </a:tc>
                <a:tc>
                  <a:txBody>
                    <a:bodyPr/>
                    <a:lstStyle/>
                    <a:p>
                      <a:pPr algn="r" fontAlgn="b"/>
                      <a:r>
                        <a:rPr lang="en-US" sz="1600" b="0" i="0" u="none" strike="noStrike" dirty="0">
                          <a:solidFill>
                            <a:srgbClr val="000000"/>
                          </a:solidFill>
                          <a:effectLst/>
                          <a:latin typeface="Calibri"/>
                        </a:rPr>
                        <a:t>            67.79 </a:t>
                      </a:r>
                    </a:p>
                  </a:txBody>
                  <a:tcPr marL="9525" marR="9525" marT="9525" marB="0" anchor="b"/>
                </a:tc>
              </a:tr>
              <a:tr h="235663">
                <a:tc>
                  <a:txBody>
                    <a:bodyPr/>
                    <a:lstStyle/>
                    <a:p>
                      <a:pPr algn="r" fontAlgn="b"/>
                      <a:r>
                        <a:rPr lang="en-US" sz="1600" b="0" i="0" u="none" strike="noStrike" dirty="0">
                          <a:solidFill>
                            <a:srgbClr val="000000"/>
                          </a:solidFill>
                          <a:effectLst/>
                          <a:latin typeface="Calibri"/>
                        </a:rPr>
                        <a:t>15:35</a:t>
                      </a:r>
                    </a:p>
                  </a:txBody>
                  <a:tcPr marL="9525" marR="9525" marT="9525" marB="0" anchor="b"/>
                </a:tc>
                <a:tc>
                  <a:txBody>
                    <a:bodyPr/>
                    <a:lstStyle/>
                    <a:p>
                      <a:pPr algn="r" fontAlgn="b"/>
                      <a:r>
                        <a:rPr lang="en-US" sz="1600" b="0" i="0" u="none" strike="noStrike" dirty="0">
                          <a:solidFill>
                            <a:srgbClr val="000000"/>
                          </a:solidFill>
                          <a:effectLst/>
                          <a:latin typeface="Calibri"/>
                        </a:rPr>
                        <a:t>            69.42 </a:t>
                      </a:r>
                    </a:p>
                  </a:txBody>
                  <a:tcPr marL="9525" marR="9525" marT="9525" marB="0" anchor="b"/>
                </a:tc>
              </a:tr>
              <a:tr h="235663">
                <a:tc>
                  <a:txBody>
                    <a:bodyPr/>
                    <a:lstStyle/>
                    <a:p>
                      <a:pPr algn="r" fontAlgn="b"/>
                      <a:r>
                        <a:rPr lang="en-US" sz="1600" b="0" i="0" u="none" strike="noStrike">
                          <a:solidFill>
                            <a:srgbClr val="000000"/>
                          </a:solidFill>
                          <a:effectLst/>
                          <a:latin typeface="Calibri"/>
                        </a:rPr>
                        <a:t>15:40</a:t>
                      </a:r>
                    </a:p>
                  </a:txBody>
                  <a:tcPr marL="9525" marR="9525" marT="9525" marB="0" anchor="b"/>
                </a:tc>
                <a:tc>
                  <a:txBody>
                    <a:bodyPr/>
                    <a:lstStyle/>
                    <a:p>
                      <a:pPr algn="r" fontAlgn="b"/>
                      <a:r>
                        <a:rPr lang="en-US" sz="1600" b="0" i="0" u="none" strike="noStrike" dirty="0">
                          <a:solidFill>
                            <a:srgbClr val="000000"/>
                          </a:solidFill>
                          <a:effectLst/>
                          <a:latin typeface="Calibri"/>
                        </a:rPr>
                        <a:t>            71.33 </a:t>
                      </a:r>
                    </a:p>
                  </a:txBody>
                  <a:tcPr marL="9525" marR="9525" marT="9525" marB="0" anchor="b"/>
                </a:tc>
              </a:tr>
              <a:tr h="235663">
                <a:tc>
                  <a:txBody>
                    <a:bodyPr/>
                    <a:lstStyle/>
                    <a:p>
                      <a:pPr algn="r" fontAlgn="b"/>
                      <a:r>
                        <a:rPr lang="en-US" sz="1600" b="0" i="0" u="none" strike="noStrike">
                          <a:solidFill>
                            <a:srgbClr val="000000"/>
                          </a:solidFill>
                          <a:effectLst/>
                          <a:latin typeface="Calibri"/>
                        </a:rPr>
                        <a:t>15:45</a:t>
                      </a:r>
                    </a:p>
                  </a:txBody>
                  <a:tcPr marL="9525" marR="9525" marT="9525" marB="0" anchor="b"/>
                </a:tc>
                <a:tc>
                  <a:txBody>
                    <a:bodyPr/>
                    <a:lstStyle/>
                    <a:p>
                      <a:pPr algn="r" fontAlgn="b"/>
                      <a:r>
                        <a:rPr lang="en-US" sz="1600" b="0" i="0" u="none" strike="noStrike" dirty="0">
                          <a:solidFill>
                            <a:srgbClr val="000000"/>
                          </a:solidFill>
                          <a:effectLst/>
                          <a:latin typeface="Calibri"/>
                        </a:rPr>
                        <a:t>            73.13 </a:t>
                      </a:r>
                    </a:p>
                  </a:txBody>
                  <a:tcPr marL="9525" marR="9525" marT="9525" marB="0" anchor="b"/>
                </a:tc>
              </a:tr>
              <a:tr h="235663">
                <a:tc>
                  <a:txBody>
                    <a:bodyPr/>
                    <a:lstStyle/>
                    <a:p>
                      <a:pPr algn="r" fontAlgn="b"/>
                      <a:r>
                        <a:rPr lang="en-US" sz="1600" b="0" i="0" u="none" strike="noStrike">
                          <a:solidFill>
                            <a:srgbClr val="000000"/>
                          </a:solidFill>
                          <a:effectLst/>
                          <a:latin typeface="Calibri"/>
                        </a:rPr>
                        <a:t>15:50</a:t>
                      </a:r>
                    </a:p>
                  </a:txBody>
                  <a:tcPr marL="9525" marR="9525" marT="9525" marB="0" anchor="b"/>
                </a:tc>
                <a:tc>
                  <a:txBody>
                    <a:bodyPr/>
                    <a:lstStyle/>
                    <a:p>
                      <a:pPr algn="r" fontAlgn="b"/>
                      <a:r>
                        <a:rPr lang="en-US" sz="1600" b="0" i="0" u="none" strike="noStrike" dirty="0">
                          <a:solidFill>
                            <a:srgbClr val="000000"/>
                          </a:solidFill>
                          <a:effectLst/>
                          <a:latin typeface="Calibri"/>
                        </a:rPr>
                        <a:t>            75.80 </a:t>
                      </a:r>
                    </a:p>
                  </a:txBody>
                  <a:tcPr marL="9525" marR="9525" marT="9525" marB="0" anchor="b"/>
                </a:tc>
              </a:tr>
              <a:tr h="235663">
                <a:tc>
                  <a:txBody>
                    <a:bodyPr/>
                    <a:lstStyle/>
                    <a:p>
                      <a:pPr algn="r" fontAlgn="b"/>
                      <a:r>
                        <a:rPr lang="en-US" sz="1600" b="0" i="0" u="none" strike="noStrike">
                          <a:solidFill>
                            <a:srgbClr val="000000"/>
                          </a:solidFill>
                          <a:effectLst/>
                          <a:latin typeface="Calibri"/>
                        </a:rPr>
                        <a:t>15:55</a:t>
                      </a:r>
                    </a:p>
                  </a:txBody>
                  <a:tcPr marL="9525" marR="9525" marT="9525" marB="0" anchor="b"/>
                </a:tc>
                <a:tc>
                  <a:txBody>
                    <a:bodyPr/>
                    <a:lstStyle/>
                    <a:p>
                      <a:pPr algn="r" fontAlgn="b"/>
                      <a:r>
                        <a:rPr lang="en-US" sz="1600" b="0" i="0" u="none" strike="noStrike" dirty="0">
                          <a:solidFill>
                            <a:srgbClr val="000000"/>
                          </a:solidFill>
                          <a:effectLst/>
                          <a:latin typeface="Calibri"/>
                        </a:rPr>
                        <a:t>            79.34 </a:t>
                      </a:r>
                    </a:p>
                  </a:txBody>
                  <a:tcPr marL="9525" marR="9525" marT="9525" marB="0" anchor="b"/>
                </a:tc>
              </a:tr>
              <a:tr h="235663">
                <a:tc>
                  <a:txBody>
                    <a:bodyPr/>
                    <a:lstStyle/>
                    <a:p>
                      <a:pPr algn="r" fontAlgn="b"/>
                      <a:r>
                        <a:rPr lang="en-US" sz="1600" b="0" i="0" u="none" strike="noStrike">
                          <a:solidFill>
                            <a:srgbClr val="000000"/>
                          </a:solidFill>
                          <a:effectLst/>
                          <a:latin typeface="Calibri"/>
                        </a:rPr>
                        <a:t>16:00</a:t>
                      </a:r>
                    </a:p>
                  </a:txBody>
                  <a:tcPr marL="9525" marR="9525" marT="9525" marB="0" anchor="b"/>
                </a:tc>
                <a:tc>
                  <a:txBody>
                    <a:bodyPr/>
                    <a:lstStyle/>
                    <a:p>
                      <a:pPr algn="r" fontAlgn="b"/>
                      <a:r>
                        <a:rPr lang="en-US" sz="1600" b="0" i="0" u="none" strike="noStrike" dirty="0">
                          <a:solidFill>
                            <a:srgbClr val="000000"/>
                          </a:solidFill>
                          <a:effectLst/>
                          <a:latin typeface="Calibri"/>
                        </a:rPr>
                        <a:t>          100.00 </a:t>
                      </a:r>
                    </a:p>
                  </a:txBody>
                  <a:tcPr marL="9525" marR="9525" marT="9525" marB="0" anchor="b"/>
                </a:tc>
              </a:tr>
            </a:tbl>
          </a:graphicData>
        </a:graphic>
      </p:graphicFrame>
      <p:sp>
        <p:nvSpPr>
          <p:cNvPr id="6" name="TextBox 5"/>
          <p:cNvSpPr txBox="1"/>
          <p:nvPr/>
        </p:nvSpPr>
        <p:spPr>
          <a:xfrm>
            <a:off x="395536" y="4149080"/>
            <a:ext cx="4104456" cy="1077218"/>
          </a:xfrm>
          <a:prstGeom prst="rect">
            <a:avLst/>
          </a:prstGeom>
          <a:noFill/>
        </p:spPr>
        <p:txBody>
          <a:bodyPr wrap="square" rtlCol="0">
            <a:spAutoFit/>
          </a:bodyPr>
          <a:lstStyle/>
          <a:p>
            <a:r>
              <a:rPr lang="en-US" sz="1600" b="1" dirty="0" smtClean="0">
                <a:solidFill>
                  <a:srgbClr val="00B050"/>
                </a:solidFill>
              </a:rPr>
              <a:t>Bonus Question</a:t>
            </a:r>
            <a:r>
              <a:rPr lang="en-US" sz="1600" dirty="0" smtClean="0"/>
              <a:t>: if the VWAP </a:t>
            </a:r>
            <a:r>
              <a:rPr lang="en-US" sz="1600" b="1" dirty="0" smtClean="0">
                <a:solidFill>
                  <a:srgbClr val="0070C0"/>
                </a:solidFill>
              </a:rPr>
              <a:t>order arrive in the middle of day</a:t>
            </a:r>
            <a:r>
              <a:rPr lang="en-US" sz="1600" dirty="0" smtClean="0"/>
              <a:t>, say 11am, what will happen to the volume profile scheduling?</a:t>
            </a:r>
            <a:endParaRPr lang="en-US" sz="1600" dirty="0"/>
          </a:p>
        </p:txBody>
      </p:sp>
    </p:spTree>
    <p:extLst>
      <p:ext uri="{BB962C8B-B14F-4D97-AF65-F5344CB8AC3E}">
        <p14:creationId xmlns:p14="http://schemas.microsoft.com/office/powerpoint/2010/main" val="3096274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59</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a:t>
            </a:r>
            <a:r>
              <a:rPr lang="en-US" dirty="0"/>
              <a:t>- </a:t>
            </a:r>
            <a:r>
              <a:rPr lang="en-US" dirty="0" smtClean="0"/>
              <a:t>VWAP</a:t>
            </a:r>
            <a:endParaRPr lang="en-US" dirty="0"/>
          </a:p>
        </p:txBody>
      </p:sp>
      <p:sp>
        <p:nvSpPr>
          <p:cNvPr id="7" name="Content Placeholder 1"/>
          <p:cNvSpPr txBox="1">
            <a:spLocks/>
          </p:cNvSpPr>
          <p:nvPr/>
        </p:nvSpPr>
        <p:spPr>
          <a:xfrm>
            <a:off x="395536" y="1844824"/>
            <a:ext cx="4536504" cy="165618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600" dirty="0" smtClean="0"/>
              <a:t>Stock historical volume profile seems a </a:t>
            </a:r>
            <a:r>
              <a:rPr lang="en-US" sz="1600" b="1" dirty="0" smtClean="0">
                <a:solidFill>
                  <a:srgbClr val="0070C0"/>
                </a:solidFill>
              </a:rPr>
              <a:t>good proxy </a:t>
            </a:r>
            <a:r>
              <a:rPr lang="en-US" sz="1600" dirty="0" smtClean="0"/>
              <a:t>to </a:t>
            </a:r>
            <a:r>
              <a:rPr lang="en-US" sz="1600" b="1" dirty="0" smtClean="0">
                <a:solidFill>
                  <a:srgbClr val="0070C0"/>
                </a:solidFill>
              </a:rPr>
              <a:t>predict the current day volume pattern</a:t>
            </a:r>
            <a:r>
              <a:rPr lang="en-US" sz="1600" dirty="0" smtClean="0"/>
              <a:t>. Should every stocks has its own volume profile?</a:t>
            </a:r>
          </a:p>
        </p:txBody>
      </p:sp>
      <p:sp>
        <p:nvSpPr>
          <p:cNvPr id="8" name="Content Placeholder 1"/>
          <p:cNvSpPr txBox="1">
            <a:spLocks/>
          </p:cNvSpPr>
          <p:nvPr/>
        </p:nvSpPr>
        <p:spPr>
          <a:xfrm>
            <a:off x="395536" y="3770387"/>
            <a:ext cx="7992888" cy="2610941"/>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600" b="1" dirty="0" smtClean="0">
                <a:solidFill>
                  <a:srgbClr val="0070C0"/>
                </a:solidFill>
              </a:rPr>
              <a:t>Not</a:t>
            </a:r>
            <a:r>
              <a:rPr lang="en-US" sz="1600" dirty="0" smtClean="0"/>
              <a:t> every stocks should have an individual stock volume profile</a:t>
            </a:r>
          </a:p>
          <a:p>
            <a:pPr marL="0" indent="0"/>
            <a:endParaRPr lang="en-US" sz="1600" dirty="0" smtClean="0"/>
          </a:p>
          <a:p>
            <a:pPr>
              <a:buFont typeface="Arial" panose="020B0604020202020204" pitchFamily="34" charset="0"/>
              <a:buChar char="•"/>
            </a:pPr>
            <a:r>
              <a:rPr lang="en-US" sz="1600" dirty="0" smtClean="0"/>
              <a:t>Only stocks that exhibit </a:t>
            </a:r>
            <a:r>
              <a:rPr lang="en-US" sz="1600" b="1" dirty="0" smtClean="0">
                <a:solidFill>
                  <a:srgbClr val="0070C0"/>
                </a:solidFill>
              </a:rPr>
              <a:t>high correlation </a:t>
            </a:r>
            <a:r>
              <a:rPr lang="en-US" sz="1600" dirty="0" smtClean="0"/>
              <a:t>in daily volume patterns (It means those stocks exhibit relatively </a:t>
            </a:r>
            <a:r>
              <a:rPr lang="en-US" sz="1600" b="1" dirty="0" smtClean="0">
                <a:solidFill>
                  <a:srgbClr val="0070C0"/>
                </a:solidFill>
              </a:rPr>
              <a:t>consistent volume patterns</a:t>
            </a:r>
            <a:r>
              <a:rPr lang="en-US" sz="1600" dirty="0"/>
              <a:t>.</a:t>
            </a:r>
            <a:r>
              <a:rPr lang="en-US" sz="1600" dirty="0" smtClean="0"/>
              <a:t> Those stocks are usually the </a:t>
            </a:r>
            <a:r>
              <a:rPr lang="en-US" sz="1600" b="1" dirty="0" smtClean="0">
                <a:solidFill>
                  <a:srgbClr val="0070C0"/>
                </a:solidFill>
              </a:rPr>
              <a:t>liquid stocks </a:t>
            </a:r>
            <a:r>
              <a:rPr lang="en-US" sz="1600" dirty="0" smtClean="0"/>
              <a:t>(for example from stocks from Hang Seng Index)</a:t>
            </a:r>
          </a:p>
          <a:p>
            <a:pPr>
              <a:buFont typeface="Arial" panose="020B0604020202020204" pitchFamily="34" charset="0"/>
              <a:buChar char="•"/>
            </a:pPr>
            <a:endParaRPr lang="en-US" sz="1600" dirty="0" smtClean="0"/>
          </a:p>
          <a:p>
            <a:pPr>
              <a:buFont typeface="Arial" panose="020B0604020202020204" pitchFamily="34" charset="0"/>
              <a:buChar char="•"/>
            </a:pPr>
            <a:r>
              <a:rPr lang="en-US" sz="1600" dirty="0" smtClean="0"/>
              <a:t>For those stocks (usually mid-cap or illiquid stocks) that they do not have consistence volume profile, use </a:t>
            </a:r>
            <a:r>
              <a:rPr lang="en-US" sz="1600" b="1" dirty="0" smtClean="0">
                <a:solidFill>
                  <a:srgbClr val="0070C0"/>
                </a:solidFill>
              </a:rPr>
              <a:t>market volume profile</a:t>
            </a:r>
            <a:r>
              <a:rPr lang="en-US" sz="1600" dirty="0" smtClean="0"/>
              <a:t> or TWAP</a:t>
            </a:r>
          </a:p>
          <a:p>
            <a:endParaRPr lang="en-US" sz="1600" dirty="0" smtClean="0"/>
          </a:p>
        </p:txBody>
      </p:sp>
      <p:pic>
        <p:nvPicPr>
          <p:cNvPr id="9"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45732" y="1618717"/>
            <a:ext cx="1944216" cy="19442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09031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normAutofit/>
          </a:bodyPr>
          <a:lstStyle>
            <a:lvl1pPr>
              <a:defRPr>
                <a:solidFill>
                  <a:srgbClr val="152E82"/>
                </a:solidFill>
              </a:defRPr>
            </a:lvl1pPr>
          </a:lstStyle>
          <a:p>
            <a:fld id="{5DD0A2D2-7EFB-5840-AF99-D605BC1B2F97}" type="slidenum">
              <a:rPr lang="en-US" smtClean="0"/>
              <a:pPr/>
              <a:t>6</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Google </a:t>
            </a:r>
            <a:r>
              <a:rPr lang="en-US" dirty="0" err="1" smtClean="0"/>
              <a:t>Colab</a:t>
            </a:r>
            <a:endParaRPr lang="en-US" dirty="0"/>
          </a:p>
        </p:txBody>
      </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r="12076" b="1563"/>
          <a:stretch/>
        </p:blipFill>
        <p:spPr bwMode="auto">
          <a:xfrm>
            <a:off x="4825864" y="1106488"/>
            <a:ext cx="4210632" cy="48199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Content Placeholder 1"/>
          <p:cNvSpPr txBox="1">
            <a:spLocks/>
          </p:cNvSpPr>
          <p:nvPr/>
        </p:nvSpPr>
        <p:spPr>
          <a:xfrm>
            <a:off x="323528" y="1772816"/>
            <a:ext cx="4608512"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dirty="0">
                <a:hlinkClick r:id="rId3"/>
              </a:rPr>
              <a:t>https://</a:t>
            </a:r>
            <a:r>
              <a:rPr lang="en-US" sz="1800" dirty="0" smtClean="0">
                <a:hlinkClick r:id="rId3"/>
              </a:rPr>
              <a:t>colab.research.google.com</a:t>
            </a:r>
            <a:endParaRPr lang="en-US" sz="1800" dirty="0" smtClean="0"/>
          </a:p>
          <a:p>
            <a:pPr lvl="1"/>
            <a:endParaRPr lang="en-US" sz="1800" dirty="0"/>
          </a:p>
          <a:p>
            <a:pPr>
              <a:buFont typeface="Arial" panose="020B0604020202020204" pitchFamily="34" charset="0"/>
              <a:buChar char="•"/>
            </a:pPr>
            <a:r>
              <a:rPr lang="en-US" sz="1800" dirty="0" smtClean="0"/>
              <a:t>Coding on the cloud anytime anywhere</a:t>
            </a:r>
          </a:p>
          <a:p>
            <a:pPr>
              <a:buFont typeface="Arial" panose="020B0604020202020204" pitchFamily="34" charset="0"/>
              <a:buChar char="•"/>
            </a:pPr>
            <a:endParaRPr lang="en-US" sz="1800" dirty="0"/>
          </a:p>
          <a:p>
            <a:pPr marL="342900" lvl="1" indent="-342900">
              <a:buClrTx/>
              <a:buFont typeface="Arial" panose="020B0604020202020204" pitchFamily="34" charset="0"/>
              <a:buChar char="•"/>
            </a:pPr>
            <a:r>
              <a:rPr lang="en-US" sz="1800" dirty="0" smtClean="0"/>
              <a:t>Interactive Python/</a:t>
            </a:r>
            <a:r>
              <a:rPr lang="en-US" sz="1800" dirty="0" err="1" smtClean="0"/>
              <a:t>Jupyter</a:t>
            </a:r>
            <a:endParaRPr lang="en-US" sz="1800" dirty="0" smtClean="0"/>
          </a:p>
          <a:p>
            <a:pPr marL="342900" lvl="1" indent="-342900">
              <a:buClrTx/>
              <a:buFont typeface="Arial" panose="020B0604020202020204" pitchFamily="34" charset="0"/>
              <a:buChar char="•"/>
            </a:pPr>
            <a:endParaRPr lang="en-US" sz="1800" dirty="0"/>
          </a:p>
          <a:p>
            <a:pPr marL="342900" lvl="1" indent="-342900">
              <a:buClrTx/>
              <a:buFont typeface="Arial" panose="020B0604020202020204" pitchFamily="34" charset="0"/>
              <a:buChar char="•"/>
            </a:pPr>
            <a:r>
              <a:rPr lang="en-US" sz="1800" dirty="0" smtClean="0"/>
              <a:t>Pre-installed libraries and can install your own</a:t>
            </a:r>
          </a:p>
          <a:p>
            <a:pPr marL="342900" lvl="1" indent="-342900">
              <a:buClrTx/>
              <a:buFont typeface="Arial" panose="020B0604020202020204" pitchFamily="34" charset="0"/>
              <a:buChar char="•"/>
            </a:pPr>
            <a:endParaRPr lang="en-US" sz="1800" dirty="0" smtClean="0"/>
          </a:p>
          <a:p>
            <a:pPr marL="342900" lvl="1" indent="-342900">
              <a:buClrTx/>
              <a:buFont typeface="Arial" panose="020B0604020202020204" pitchFamily="34" charset="0"/>
              <a:buChar char="•"/>
            </a:pPr>
            <a:r>
              <a:rPr lang="en-US" sz="1800" dirty="0" smtClean="0"/>
              <a:t>Is a full-blown machine with </a:t>
            </a:r>
            <a:r>
              <a:rPr lang="en-US" sz="1800" b="1" u="sng" dirty="0" smtClean="0">
                <a:solidFill>
                  <a:srgbClr val="0070C0"/>
                </a:solidFill>
              </a:rPr>
              <a:t>GPUs</a:t>
            </a:r>
          </a:p>
          <a:p>
            <a:pPr marL="342900" lvl="1" indent="-342900">
              <a:buClrTx/>
              <a:buFont typeface="Arial" panose="020B0604020202020204" pitchFamily="34" charset="0"/>
              <a:buChar char="•"/>
            </a:pPr>
            <a:endParaRPr lang="en-US" sz="1800" dirty="0" smtClean="0"/>
          </a:p>
          <a:p>
            <a:pPr marL="342900" lvl="1" indent="-342900">
              <a:buClrTx/>
              <a:buFont typeface="Arial" panose="020B0604020202020204" pitchFamily="34" charset="0"/>
              <a:buChar char="•"/>
            </a:pPr>
            <a:r>
              <a:rPr lang="en-US" sz="1800" dirty="0" smtClean="0"/>
              <a:t>Can be shared with others</a:t>
            </a:r>
            <a:endParaRPr lang="en-US" sz="1800" dirty="0"/>
          </a:p>
          <a:p>
            <a:pPr lvl="1"/>
            <a:endParaRPr lang="en-US" sz="1800" dirty="0"/>
          </a:p>
        </p:txBody>
      </p:sp>
    </p:spTree>
    <p:extLst>
      <p:ext uri="{BB962C8B-B14F-4D97-AF65-F5344CB8AC3E}">
        <p14:creationId xmlns:p14="http://schemas.microsoft.com/office/powerpoint/2010/main" val="2474988859"/>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60</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 </a:t>
            </a:r>
            <a:r>
              <a:rPr lang="en-US" dirty="0"/>
              <a:t>TWAP </a:t>
            </a:r>
          </a:p>
        </p:txBody>
      </p:sp>
      <p:sp>
        <p:nvSpPr>
          <p:cNvPr id="7" name="Content Placeholder 1"/>
          <p:cNvSpPr txBox="1">
            <a:spLocks/>
          </p:cNvSpPr>
          <p:nvPr/>
        </p:nvSpPr>
        <p:spPr>
          <a:xfrm>
            <a:off x="395536" y="1700808"/>
            <a:ext cx="8640960" cy="2088232"/>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285750" indent="-285750">
              <a:buFont typeface="Arial" panose="020B0604020202020204" pitchFamily="34" charset="0"/>
              <a:buChar char="•"/>
            </a:pPr>
            <a:r>
              <a:rPr lang="en-US" sz="1800" dirty="0" smtClean="0"/>
              <a:t>TWAP </a:t>
            </a:r>
            <a:r>
              <a:rPr lang="en-US" sz="1800" dirty="0"/>
              <a:t>(Time Weighted Average Price</a:t>
            </a:r>
            <a:r>
              <a:rPr lang="en-US" sz="1800" dirty="0" smtClean="0"/>
              <a:t>) is everything the same as VWAP Algo, except it </a:t>
            </a:r>
            <a:r>
              <a:rPr lang="en-US" sz="1800" b="1" dirty="0" smtClean="0">
                <a:solidFill>
                  <a:srgbClr val="0070C0"/>
                </a:solidFill>
              </a:rPr>
              <a:t>does not use volume profile</a:t>
            </a:r>
            <a:r>
              <a:rPr lang="en-US" sz="1800" dirty="0" smtClean="0"/>
              <a:t>. Instead, the schedule is </a:t>
            </a:r>
            <a:r>
              <a:rPr lang="en-US" sz="1800" b="1" dirty="0" smtClean="0">
                <a:solidFill>
                  <a:srgbClr val="0070C0"/>
                </a:solidFill>
              </a:rPr>
              <a:t>equally divided by the trading duration </a:t>
            </a:r>
            <a:r>
              <a:rPr lang="en-US" sz="1800" dirty="0" smtClean="0"/>
              <a:t>(can think of it as </a:t>
            </a:r>
            <a:r>
              <a:rPr lang="en-US" sz="1800" b="1" dirty="0" smtClean="0">
                <a:solidFill>
                  <a:srgbClr val="0070C0"/>
                </a:solidFill>
              </a:rPr>
              <a:t>linear volume </a:t>
            </a:r>
            <a:r>
              <a:rPr lang="en-US" sz="1800" dirty="0" smtClean="0"/>
              <a:t>profile).</a:t>
            </a:r>
          </a:p>
          <a:p>
            <a:pPr>
              <a:buFontTx/>
              <a:buChar char="-"/>
            </a:pPr>
            <a:endParaRPr lang="en-US" sz="1800" dirty="0" smtClean="0"/>
          </a:p>
          <a:p>
            <a:pPr>
              <a:buFontTx/>
              <a:buChar char="-"/>
            </a:pPr>
            <a:endParaRPr lang="en-US" sz="1800" dirty="0" smtClean="0"/>
          </a:p>
        </p:txBody>
      </p:sp>
      <p:graphicFrame>
        <p:nvGraphicFramePr>
          <p:cNvPr id="2" name="Chart 1"/>
          <p:cNvGraphicFramePr/>
          <p:nvPr>
            <p:extLst>
              <p:ext uri="{D42A27DB-BD31-4B8C-83A1-F6EECF244321}">
                <p14:modId xmlns:p14="http://schemas.microsoft.com/office/powerpoint/2010/main" val="2544595727"/>
              </p:ext>
            </p:extLst>
          </p:nvPr>
        </p:nvGraphicFramePr>
        <p:xfrm>
          <a:off x="4691608" y="2924944"/>
          <a:ext cx="4128864" cy="2664296"/>
        </p:xfrm>
        <a:graphic>
          <a:graphicData uri="http://schemas.openxmlformats.org/drawingml/2006/chart">
            <c:chart xmlns:c="http://schemas.openxmlformats.org/drawingml/2006/chart" xmlns:r="http://schemas.openxmlformats.org/officeDocument/2006/relationships" r:id="rId2"/>
          </a:graphicData>
        </a:graphic>
      </p:graphicFrame>
      <p:sp>
        <p:nvSpPr>
          <p:cNvPr id="4" name="TextBox 3"/>
          <p:cNvSpPr txBox="1"/>
          <p:nvPr/>
        </p:nvSpPr>
        <p:spPr>
          <a:xfrm>
            <a:off x="395536" y="2848054"/>
            <a:ext cx="4176464" cy="2862322"/>
          </a:xfrm>
          <a:prstGeom prst="rect">
            <a:avLst/>
          </a:prstGeom>
          <a:noFill/>
        </p:spPr>
        <p:txBody>
          <a:bodyPr wrap="square" rtlCol="0">
            <a:spAutoFit/>
          </a:bodyPr>
          <a:lstStyle/>
          <a:p>
            <a:pPr marL="285750" indent="-285750">
              <a:buFont typeface="Arial" panose="020B0604020202020204" pitchFamily="34" charset="0"/>
              <a:buChar char="•"/>
            </a:pPr>
            <a:r>
              <a:rPr lang="en-US" sz="1800" b="1" dirty="0">
                <a:solidFill>
                  <a:srgbClr val="00B050"/>
                </a:solidFill>
              </a:rPr>
              <a:t>Use Case</a:t>
            </a:r>
          </a:p>
          <a:p>
            <a:pPr marL="742950" lvl="1" indent="-285750">
              <a:buFont typeface="Arial" panose="020B0604020202020204" pitchFamily="34" charset="0"/>
              <a:buChar char="•"/>
            </a:pPr>
            <a:r>
              <a:rPr lang="en-US" sz="1600" b="1" dirty="0" smtClean="0">
                <a:solidFill>
                  <a:srgbClr val="0070C0"/>
                </a:solidFill>
              </a:rPr>
              <a:t>Mid-cap </a:t>
            </a:r>
            <a:r>
              <a:rPr lang="en-US" sz="1600" b="1" dirty="0">
                <a:solidFill>
                  <a:srgbClr val="0070C0"/>
                </a:solidFill>
              </a:rPr>
              <a:t>or illiquid names </a:t>
            </a:r>
            <a:r>
              <a:rPr lang="en-US" sz="1600" dirty="0"/>
              <a:t>that do not have stable daily volume </a:t>
            </a:r>
            <a:r>
              <a:rPr lang="en-US" sz="1600" dirty="0" smtClean="0"/>
              <a:t>patterns</a:t>
            </a:r>
          </a:p>
          <a:p>
            <a:pPr marL="742950" lvl="1" indent="-285750">
              <a:buFont typeface="Arial" panose="020B0604020202020204" pitchFamily="34" charset="0"/>
              <a:buChar char="•"/>
            </a:pPr>
            <a:endParaRPr lang="en-US" sz="1600" dirty="0"/>
          </a:p>
          <a:p>
            <a:pPr marL="742950" lvl="1" indent="-285750">
              <a:buFont typeface="Arial" panose="020B0604020202020204" pitchFamily="34" charset="0"/>
              <a:buChar char="•"/>
            </a:pPr>
            <a:r>
              <a:rPr lang="en-US" sz="1600" dirty="0" smtClean="0"/>
              <a:t>Popular </a:t>
            </a:r>
            <a:r>
              <a:rPr lang="en-US" sz="1600" dirty="0"/>
              <a:t>in markets that the </a:t>
            </a:r>
            <a:r>
              <a:rPr lang="en-US" sz="1600" b="1" dirty="0">
                <a:solidFill>
                  <a:srgbClr val="0070C0"/>
                </a:solidFill>
              </a:rPr>
              <a:t>volume patterns are not dominant</a:t>
            </a:r>
            <a:r>
              <a:rPr lang="en-US" sz="1600" b="1" dirty="0"/>
              <a:t> </a:t>
            </a:r>
            <a:r>
              <a:rPr lang="en-US" sz="1600" dirty="0"/>
              <a:t>(usually the markets with no lunch break and with short trading hours, such as Taiwan)</a:t>
            </a:r>
          </a:p>
          <a:p>
            <a:pPr>
              <a:buFontTx/>
              <a:buChar char="-"/>
            </a:pPr>
            <a:endParaRPr lang="en-US" sz="1800" dirty="0"/>
          </a:p>
        </p:txBody>
      </p:sp>
    </p:spTree>
    <p:extLst>
      <p:ext uri="{BB962C8B-B14F-4D97-AF65-F5344CB8AC3E}">
        <p14:creationId xmlns:p14="http://schemas.microsoft.com/office/powerpoint/2010/main" val="3087455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61</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a:t>
            </a:r>
            <a:r>
              <a:rPr lang="en-US" dirty="0"/>
              <a:t>- </a:t>
            </a:r>
            <a:r>
              <a:rPr lang="en-US" dirty="0" smtClean="0"/>
              <a:t>VWAP</a:t>
            </a:r>
            <a:endParaRPr lang="en-US" dirty="0"/>
          </a:p>
        </p:txBody>
      </p:sp>
      <p:sp>
        <p:nvSpPr>
          <p:cNvPr id="7" name="Content Placeholder 1"/>
          <p:cNvSpPr txBox="1">
            <a:spLocks/>
          </p:cNvSpPr>
          <p:nvPr/>
        </p:nvSpPr>
        <p:spPr>
          <a:xfrm>
            <a:off x="395536" y="1700808"/>
            <a:ext cx="8640960" cy="129614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600" b="1" u="sng" dirty="0" smtClean="0"/>
              <a:t>Order Placement</a:t>
            </a:r>
            <a:endParaRPr lang="en-US" sz="1600" b="1" u="sng" dirty="0"/>
          </a:p>
          <a:p>
            <a:pPr marL="0" indent="0"/>
            <a:r>
              <a:rPr lang="en-US" sz="1600" dirty="0" smtClean="0"/>
              <a:t>Once </a:t>
            </a:r>
            <a:r>
              <a:rPr lang="en-US" sz="1600" dirty="0"/>
              <a:t>there is a target working schedule from volume profile, the Algo will decide on </a:t>
            </a:r>
            <a:r>
              <a:rPr lang="en-US" sz="1600" b="1" dirty="0">
                <a:solidFill>
                  <a:srgbClr val="0070C0"/>
                </a:solidFill>
              </a:rPr>
              <a:t>how to place the orders (price and quantities) </a:t>
            </a:r>
            <a:r>
              <a:rPr lang="en-US" sz="1600" dirty="0"/>
              <a:t>to the exchange to achieve the schedule while getting the best possible price</a:t>
            </a:r>
            <a:r>
              <a:rPr lang="en-US" sz="1600" dirty="0" smtClean="0"/>
              <a:t>.</a:t>
            </a:r>
          </a:p>
        </p:txBody>
      </p:sp>
      <p:sp>
        <p:nvSpPr>
          <p:cNvPr id="6" name="Content Placeholder 1"/>
          <p:cNvSpPr txBox="1">
            <a:spLocks/>
          </p:cNvSpPr>
          <p:nvPr/>
        </p:nvSpPr>
        <p:spPr>
          <a:xfrm>
            <a:off x="395536" y="4653136"/>
            <a:ext cx="8640960" cy="1728192"/>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600" b="1" dirty="0" smtClean="0"/>
              <a:t>Ahead </a:t>
            </a:r>
            <a:r>
              <a:rPr lang="en-US" sz="1600" b="1" dirty="0"/>
              <a:t>or behind Window</a:t>
            </a:r>
          </a:p>
          <a:p>
            <a:pPr>
              <a:buFont typeface="Arial" panose="020B0604020202020204" pitchFamily="34" charset="0"/>
              <a:buChar char="•"/>
            </a:pPr>
            <a:r>
              <a:rPr lang="en-US" sz="1600" dirty="0" smtClean="0"/>
              <a:t>Allows </a:t>
            </a:r>
            <a:r>
              <a:rPr lang="en-US" sz="1600" b="1" dirty="0" smtClean="0">
                <a:solidFill>
                  <a:srgbClr val="0070C0"/>
                </a:solidFill>
              </a:rPr>
              <a:t>2% to 5% deviate </a:t>
            </a:r>
            <a:r>
              <a:rPr lang="en-US" sz="1600" dirty="0" smtClean="0"/>
              <a:t>from the volume profile target. </a:t>
            </a:r>
          </a:p>
          <a:p>
            <a:pPr>
              <a:buFont typeface="Arial" panose="020B0604020202020204" pitchFamily="34" charset="0"/>
              <a:buChar char="•"/>
            </a:pPr>
            <a:r>
              <a:rPr lang="en-US" sz="1600" dirty="0"/>
              <a:t>The general idea is </a:t>
            </a:r>
            <a:r>
              <a:rPr lang="en-US" sz="1600" b="1" dirty="0">
                <a:solidFill>
                  <a:srgbClr val="0070C0"/>
                </a:solidFill>
              </a:rPr>
              <a:t>to start with passive order to improve the pricing and work progressively if the Algo is starting to get behind</a:t>
            </a:r>
            <a:r>
              <a:rPr lang="en-US" sz="1600" dirty="0"/>
              <a:t> the volume profile schedule</a:t>
            </a:r>
          </a:p>
          <a:p>
            <a:pPr>
              <a:buFont typeface="Arial" panose="020B0604020202020204" pitchFamily="34" charset="0"/>
              <a:buChar char="•"/>
            </a:pPr>
            <a:r>
              <a:rPr lang="en-US" sz="1600" dirty="0" smtClean="0"/>
              <a:t>The </a:t>
            </a:r>
            <a:r>
              <a:rPr lang="en-US" sz="1600" dirty="0"/>
              <a:t>windows size depends on the </a:t>
            </a:r>
            <a:r>
              <a:rPr lang="en-US" sz="1600" b="1" dirty="0">
                <a:solidFill>
                  <a:srgbClr val="0070C0"/>
                </a:solidFill>
              </a:rPr>
              <a:t>price </a:t>
            </a:r>
            <a:r>
              <a:rPr lang="en-US" sz="1600" b="1" dirty="0" smtClean="0">
                <a:solidFill>
                  <a:srgbClr val="0070C0"/>
                </a:solidFill>
              </a:rPr>
              <a:t>volatility </a:t>
            </a:r>
            <a:r>
              <a:rPr lang="en-US" sz="1600" b="1" dirty="0" smtClean="0">
                <a:solidFill>
                  <a:srgbClr val="FF0000"/>
                </a:solidFill>
                <a:sym typeface="Wingdings" panose="05000000000000000000" pitchFamily="2" charset="2"/>
              </a:rPr>
              <a:t> How ? </a:t>
            </a:r>
            <a:r>
              <a:rPr lang="en-US" sz="1600" dirty="0" smtClean="0">
                <a:sym typeface="Wingdings" panose="05000000000000000000" pitchFamily="2" charset="2"/>
              </a:rPr>
              <a:t>(Hints: aim at </a:t>
            </a:r>
            <a:r>
              <a:rPr lang="en-US" sz="1600" b="1" dirty="0" smtClean="0">
                <a:solidFill>
                  <a:srgbClr val="0070C0"/>
                </a:solidFill>
                <a:sym typeface="Wingdings" panose="05000000000000000000" pitchFamily="2" charset="2"/>
              </a:rPr>
              <a:t>consistent</a:t>
            </a:r>
            <a:r>
              <a:rPr lang="en-US" sz="1600" dirty="0" smtClean="0">
                <a:sym typeface="Wingdings" panose="05000000000000000000" pitchFamily="2" charset="2"/>
              </a:rPr>
              <a:t> performance)</a:t>
            </a:r>
            <a:endParaRPr lang="en-US" sz="1600" dirty="0" smtClean="0"/>
          </a:p>
        </p:txBody>
      </p:sp>
      <p:sp>
        <p:nvSpPr>
          <p:cNvPr id="2" name="AutoShape 2" descr="sliding window cartoon的圖片搜尋結果"/>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sliding window cartoon的圖片搜尋結果"/>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11" name="Group 10"/>
          <p:cNvGrpSpPr/>
          <p:nvPr/>
        </p:nvGrpSpPr>
        <p:grpSpPr>
          <a:xfrm>
            <a:off x="1475656" y="2996952"/>
            <a:ext cx="5256584" cy="1576830"/>
            <a:chOff x="1475656" y="2996952"/>
            <a:chExt cx="5256584" cy="1576830"/>
          </a:xfrm>
        </p:grpSpPr>
        <p:pic>
          <p:nvPicPr>
            <p:cNvPr id="205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91880" y="2996952"/>
              <a:ext cx="1569822" cy="15768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Right Arrow 7"/>
            <p:cNvSpPr/>
            <p:nvPr/>
          </p:nvSpPr>
          <p:spPr>
            <a:xfrm>
              <a:off x="5249776" y="3592440"/>
              <a:ext cx="1482464"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Ahead</a:t>
              </a:r>
              <a:endParaRPr lang="en-US" dirty="0"/>
            </a:p>
          </p:txBody>
        </p:sp>
        <p:sp>
          <p:nvSpPr>
            <p:cNvPr id="10" name="Left Arrow 9"/>
            <p:cNvSpPr/>
            <p:nvPr/>
          </p:nvSpPr>
          <p:spPr>
            <a:xfrm>
              <a:off x="1475656" y="3573016"/>
              <a:ext cx="1728192" cy="504056"/>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Behind</a:t>
              </a:r>
              <a:endParaRPr lang="en-US" dirty="0"/>
            </a:p>
          </p:txBody>
        </p:sp>
        <p:sp>
          <p:nvSpPr>
            <p:cNvPr id="9" name="TextBox 8"/>
            <p:cNvSpPr txBox="1"/>
            <p:nvPr/>
          </p:nvSpPr>
          <p:spPr>
            <a:xfrm>
              <a:off x="2051720" y="3253886"/>
              <a:ext cx="809837" cy="338554"/>
            </a:xfrm>
            <a:prstGeom prst="rect">
              <a:avLst/>
            </a:prstGeom>
            <a:noFill/>
          </p:spPr>
          <p:txBody>
            <a:bodyPr wrap="none" rtlCol="0">
              <a:spAutoFit/>
            </a:bodyPr>
            <a:lstStyle/>
            <a:p>
              <a:r>
                <a:rPr lang="en-US" sz="1600" dirty="0" smtClean="0"/>
                <a:t>Slower</a:t>
              </a:r>
              <a:endParaRPr lang="en-US" sz="1600" dirty="0"/>
            </a:p>
          </p:txBody>
        </p:sp>
        <p:sp>
          <p:nvSpPr>
            <p:cNvPr id="12" name="TextBox 11"/>
            <p:cNvSpPr txBox="1"/>
            <p:nvPr/>
          </p:nvSpPr>
          <p:spPr>
            <a:xfrm>
              <a:off x="5461627" y="3253886"/>
              <a:ext cx="766557" cy="338554"/>
            </a:xfrm>
            <a:prstGeom prst="rect">
              <a:avLst/>
            </a:prstGeom>
            <a:noFill/>
          </p:spPr>
          <p:txBody>
            <a:bodyPr wrap="none" rtlCol="0">
              <a:spAutoFit/>
            </a:bodyPr>
            <a:lstStyle/>
            <a:p>
              <a:r>
                <a:rPr lang="en-US" sz="1600" dirty="0" smtClean="0"/>
                <a:t>Faster</a:t>
              </a:r>
              <a:endParaRPr lang="en-US" sz="1600" dirty="0"/>
            </a:p>
          </p:txBody>
        </p:sp>
      </p:grpSp>
    </p:spTree>
    <p:extLst>
      <p:ext uri="{BB962C8B-B14F-4D97-AF65-F5344CB8AC3E}">
        <p14:creationId xmlns:p14="http://schemas.microsoft.com/office/powerpoint/2010/main" val="3760059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62</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a:t>
            </a:r>
            <a:r>
              <a:rPr lang="en-US" dirty="0"/>
              <a:t>- </a:t>
            </a:r>
            <a:r>
              <a:rPr lang="en-US" dirty="0" smtClean="0"/>
              <a:t>VWAP</a:t>
            </a:r>
            <a:endParaRPr lang="en-US" dirty="0"/>
          </a:p>
        </p:txBody>
      </p:sp>
      <p:sp>
        <p:nvSpPr>
          <p:cNvPr id="7" name="Content Placeholder 1"/>
          <p:cNvSpPr txBox="1">
            <a:spLocks/>
          </p:cNvSpPr>
          <p:nvPr/>
        </p:nvSpPr>
        <p:spPr>
          <a:xfrm>
            <a:off x="395536" y="1700808"/>
            <a:ext cx="8640960" cy="252028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lvl="0"/>
            <a:r>
              <a:rPr lang="en-US" sz="1600" b="1" u="sng" dirty="0" smtClean="0"/>
              <a:t>Order Book </a:t>
            </a:r>
            <a:r>
              <a:rPr lang="en-US" sz="1600" b="1" u="sng" dirty="0"/>
              <a:t>Imbalance</a:t>
            </a:r>
            <a:r>
              <a:rPr lang="en-US" sz="1600" dirty="0"/>
              <a:t> </a:t>
            </a:r>
          </a:p>
          <a:p>
            <a:r>
              <a:rPr lang="en-US" sz="1600" dirty="0"/>
              <a:t>The </a:t>
            </a:r>
            <a:r>
              <a:rPr lang="en-US" sz="1600" b="1" dirty="0">
                <a:solidFill>
                  <a:srgbClr val="0070C0"/>
                </a:solidFill>
              </a:rPr>
              <a:t>ratio between the bid and ask size</a:t>
            </a:r>
            <a:r>
              <a:rPr lang="en-US" sz="1600" dirty="0"/>
              <a:t>. We can take into account the first few levels (for example 3 levels) of the order book while the top level of the book will have higher weighting. </a:t>
            </a:r>
          </a:p>
          <a:p>
            <a:endParaRPr lang="en-US" sz="1600" dirty="0" smtClean="0"/>
          </a:p>
          <a:p>
            <a:r>
              <a:rPr lang="en-US" sz="1600" dirty="0" smtClean="0"/>
              <a:t>For </a:t>
            </a:r>
            <a:r>
              <a:rPr lang="en-US" sz="1600" dirty="0"/>
              <a:t>buying order, if the bid size is much larger than the ask size, like the example below, the VWAP Algo should be more willing to trade aggressively as the price is more likely to go up rather than down. Vice versa, if the Ask size is larger, the Algo should wait more patiently.</a:t>
            </a:r>
          </a:p>
          <a:p>
            <a:endParaRPr lang="en-US" sz="1600" dirty="0" smtClean="0"/>
          </a:p>
          <a:p>
            <a:endParaRPr lang="en-US" sz="1600" dirty="0"/>
          </a:p>
        </p:txBody>
      </p:sp>
      <p:graphicFrame>
        <p:nvGraphicFramePr>
          <p:cNvPr id="6" name="Table 5"/>
          <p:cNvGraphicFramePr>
            <a:graphicFrameLocks noGrp="1"/>
          </p:cNvGraphicFramePr>
          <p:nvPr>
            <p:extLst>
              <p:ext uri="{D42A27DB-BD31-4B8C-83A1-F6EECF244321}">
                <p14:modId xmlns:p14="http://schemas.microsoft.com/office/powerpoint/2010/main" val="2835461844"/>
              </p:ext>
            </p:extLst>
          </p:nvPr>
        </p:nvGraphicFramePr>
        <p:xfrm>
          <a:off x="2195736" y="4467989"/>
          <a:ext cx="4248472" cy="1451480"/>
        </p:xfrm>
        <a:graphic>
          <a:graphicData uri="http://schemas.openxmlformats.org/drawingml/2006/table">
            <a:tbl>
              <a:tblPr firstRow="1" firstCol="1" bandRow="1">
                <a:tableStyleId>{5C22544A-7EE6-4342-B048-85BDC9FD1C3A}</a:tableStyleId>
              </a:tblPr>
              <a:tblGrid>
                <a:gridCol w="1184365"/>
                <a:gridCol w="975875"/>
                <a:gridCol w="792088"/>
                <a:gridCol w="1296144"/>
              </a:tblGrid>
              <a:tr h="203167">
                <a:tc>
                  <a:txBody>
                    <a:bodyPr/>
                    <a:lstStyle/>
                    <a:p>
                      <a:pPr algn="r">
                        <a:lnSpc>
                          <a:spcPct val="115000"/>
                        </a:lnSpc>
                        <a:spcAft>
                          <a:spcPts val="0"/>
                        </a:spcAft>
                      </a:pPr>
                      <a:r>
                        <a:rPr lang="en-US" sz="1400" u="sng" dirty="0">
                          <a:effectLst/>
                        </a:rPr>
                        <a:t>Size</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dirty="0">
                          <a:effectLst/>
                        </a:rPr>
                        <a:t>Bid</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a:effectLst/>
                        </a:rPr>
                        <a:t>Ask</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dirty="0">
                          <a:effectLst/>
                        </a:rPr>
                        <a:t>Size</a:t>
                      </a:r>
                      <a:endParaRPr lang="en-US" sz="1400" dirty="0">
                        <a:effectLst/>
                        <a:latin typeface="Calibri"/>
                        <a:ea typeface="新細明體"/>
                        <a:cs typeface="Times New Roman"/>
                      </a:endParaRPr>
                    </a:p>
                  </a:txBody>
                  <a:tcPr marL="68580" marR="68580" marT="0" marB="0"/>
                </a:tc>
              </a:tr>
              <a:tr h="406334">
                <a:tc>
                  <a:txBody>
                    <a:bodyPr/>
                    <a:lstStyle/>
                    <a:p>
                      <a:pPr algn="r">
                        <a:lnSpc>
                          <a:spcPct val="115000"/>
                        </a:lnSpc>
                        <a:spcAft>
                          <a:spcPts val="0"/>
                        </a:spcAft>
                      </a:pPr>
                      <a:r>
                        <a:rPr lang="en-US" sz="1400" dirty="0">
                          <a:effectLst/>
                        </a:rPr>
                        <a:t>1,000,000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a:effectLst/>
                        </a:rPr>
                        <a:t>9.5</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a:effectLst/>
                        </a:rPr>
                        <a:t>9.6</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b="1" kern="1200" dirty="0">
                          <a:solidFill>
                            <a:schemeClr val="lt1"/>
                          </a:solidFill>
                          <a:effectLst/>
                          <a:latin typeface="+mn-lt"/>
                          <a:ea typeface="+mn-ea"/>
                          <a:cs typeface="+mn-cs"/>
                        </a:rPr>
                        <a:t>20,000</a:t>
                      </a:r>
                    </a:p>
                  </a:txBody>
                  <a:tcPr marL="68580" marR="68580" marT="0" marB="0">
                    <a:solidFill>
                      <a:schemeClr val="accent1"/>
                    </a:solidFill>
                  </a:tcPr>
                </a:tc>
              </a:tr>
              <a:tr h="399891">
                <a:tc>
                  <a:txBody>
                    <a:bodyPr/>
                    <a:lstStyle/>
                    <a:p>
                      <a:pPr algn="r">
                        <a:lnSpc>
                          <a:spcPct val="115000"/>
                        </a:lnSpc>
                        <a:spcAft>
                          <a:spcPts val="0"/>
                        </a:spcAft>
                      </a:pPr>
                      <a:r>
                        <a:rPr lang="en-US" sz="1400" dirty="0">
                          <a:effectLst/>
                        </a:rPr>
                        <a:t>500,000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a:effectLst/>
                        </a:rPr>
                        <a:t>9.4</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a:effectLst/>
                        </a:rPr>
                        <a:t>9.7</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b="1" kern="1200" dirty="0">
                          <a:solidFill>
                            <a:schemeClr val="lt1"/>
                          </a:solidFill>
                          <a:effectLst/>
                          <a:latin typeface="+mn-lt"/>
                          <a:ea typeface="+mn-ea"/>
                          <a:cs typeface="+mn-cs"/>
                        </a:rPr>
                        <a:t>50,000</a:t>
                      </a:r>
                    </a:p>
                  </a:txBody>
                  <a:tcPr marL="68580" marR="68580" marT="0" marB="0">
                    <a:solidFill>
                      <a:schemeClr val="accent1"/>
                    </a:solidFill>
                  </a:tcPr>
                </a:tc>
              </a:tr>
              <a:tr h="399891">
                <a:tc>
                  <a:txBody>
                    <a:bodyPr/>
                    <a:lstStyle/>
                    <a:p>
                      <a:pPr algn="r">
                        <a:lnSpc>
                          <a:spcPct val="115000"/>
                        </a:lnSpc>
                        <a:spcAft>
                          <a:spcPts val="0"/>
                        </a:spcAft>
                      </a:pPr>
                      <a:r>
                        <a:rPr lang="en-US" sz="1400" dirty="0">
                          <a:effectLst/>
                        </a:rPr>
                        <a:t>700,000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a:effectLst/>
                        </a:rPr>
                        <a:t>9.3</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9.8</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b="1" kern="1200" dirty="0">
                          <a:solidFill>
                            <a:schemeClr val="lt1"/>
                          </a:solidFill>
                          <a:effectLst/>
                          <a:latin typeface="+mn-lt"/>
                          <a:ea typeface="+mn-ea"/>
                          <a:cs typeface="+mn-cs"/>
                        </a:rPr>
                        <a:t>80,000</a:t>
                      </a:r>
                    </a:p>
                  </a:txBody>
                  <a:tcPr marL="68580" marR="68580" marT="0" marB="0">
                    <a:solidFill>
                      <a:schemeClr val="accent1"/>
                    </a:solidFill>
                  </a:tcPr>
                </a:tc>
              </a:tr>
            </a:tbl>
          </a:graphicData>
        </a:graphic>
      </p:graphicFrame>
    </p:spTree>
    <p:extLst>
      <p:ext uri="{BB962C8B-B14F-4D97-AF65-F5344CB8AC3E}">
        <p14:creationId xmlns:p14="http://schemas.microsoft.com/office/powerpoint/2010/main" val="4191932549"/>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63</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a:t>
            </a:r>
            <a:r>
              <a:rPr lang="en-US" dirty="0"/>
              <a:t>- </a:t>
            </a:r>
            <a:r>
              <a:rPr lang="en-US" dirty="0" smtClean="0"/>
              <a:t>VWAP</a:t>
            </a:r>
            <a:endParaRPr lang="en-US" dirty="0"/>
          </a:p>
        </p:txBody>
      </p:sp>
      <p:sp>
        <p:nvSpPr>
          <p:cNvPr id="7" name="Content Placeholder 1"/>
          <p:cNvSpPr txBox="1">
            <a:spLocks/>
          </p:cNvSpPr>
          <p:nvPr/>
        </p:nvSpPr>
        <p:spPr>
          <a:xfrm>
            <a:off x="395536" y="1700808"/>
            <a:ext cx="8640960" cy="252028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lvl="0"/>
            <a:r>
              <a:rPr lang="en-US" sz="1600" b="1" u="sng" dirty="0"/>
              <a:t>Order Running VWAP price vs Current Market Price</a:t>
            </a:r>
          </a:p>
          <a:p>
            <a:r>
              <a:rPr lang="en-US" sz="1600" dirty="0"/>
              <a:t>During trading, the Algo will </a:t>
            </a:r>
            <a:r>
              <a:rPr lang="en-US" sz="1600" b="1" dirty="0">
                <a:solidFill>
                  <a:srgbClr val="0070C0"/>
                </a:solidFill>
              </a:rPr>
              <a:t>compare the order running VWAP price to the current market price</a:t>
            </a:r>
            <a:r>
              <a:rPr lang="en-US" sz="1600" dirty="0"/>
              <a:t>. If the </a:t>
            </a:r>
            <a:r>
              <a:rPr lang="en-US" sz="1600" b="1" dirty="0">
                <a:solidFill>
                  <a:srgbClr val="0070C0"/>
                </a:solidFill>
              </a:rPr>
              <a:t>current market price is better than the VWAP price, the Algo should be more aggressive </a:t>
            </a:r>
            <a:r>
              <a:rPr lang="en-US" sz="1600" dirty="0"/>
              <a:t>to execute as it will improve the overall VWAP pricing. </a:t>
            </a:r>
          </a:p>
          <a:p>
            <a:endParaRPr lang="en-US" sz="1600" dirty="0" smtClean="0"/>
          </a:p>
          <a:p>
            <a:r>
              <a:rPr lang="en-US" sz="1600" dirty="0" smtClean="0"/>
              <a:t>For </a:t>
            </a:r>
            <a:r>
              <a:rPr lang="en-US" sz="1600" dirty="0"/>
              <a:t>example, if the Buy Order running VWAP Price is 9.9, and the current market is offering at 9.6 (shown in the order book below), the Algo should be more active to take offer at 9.6 now.</a:t>
            </a:r>
            <a:endParaRPr lang="en-US" sz="1600" dirty="0" smtClean="0"/>
          </a:p>
          <a:p>
            <a:endParaRPr lang="en-US" sz="1600" dirty="0"/>
          </a:p>
        </p:txBody>
      </p:sp>
      <p:graphicFrame>
        <p:nvGraphicFramePr>
          <p:cNvPr id="6" name="Table 5"/>
          <p:cNvGraphicFramePr>
            <a:graphicFrameLocks noGrp="1"/>
          </p:cNvGraphicFramePr>
          <p:nvPr>
            <p:extLst>
              <p:ext uri="{D42A27DB-BD31-4B8C-83A1-F6EECF244321}">
                <p14:modId xmlns:p14="http://schemas.microsoft.com/office/powerpoint/2010/main" val="2616469551"/>
              </p:ext>
            </p:extLst>
          </p:nvPr>
        </p:nvGraphicFramePr>
        <p:xfrm>
          <a:off x="2195736" y="4437112"/>
          <a:ext cx="4248472" cy="1451480"/>
        </p:xfrm>
        <a:graphic>
          <a:graphicData uri="http://schemas.openxmlformats.org/drawingml/2006/table">
            <a:tbl>
              <a:tblPr firstRow="1" firstCol="1" bandRow="1">
                <a:tableStyleId>{5C22544A-7EE6-4342-B048-85BDC9FD1C3A}</a:tableStyleId>
              </a:tblPr>
              <a:tblGrid>
                <a:gridCol w="1184365"/>
                <a:gridCol w="975875"/>
                <a:gridCol w="792088"/>
                <a:gridCol w="1296144"/>
              </a:tblGrid>
              <a:tr h="203167">
                <a:tc>
                  <a:txBody>
                    <a:bodyPr/>
                    <a:lstStyle/>
                    <a:p>
                      <a:pPr algn="r">
                        <a:lnSpc>
                          <a:spcPct val="115000"/>
                        </a:lnSpc>
                        <a:spcAft>
                          <a:spcPts val="0"/>
                        </a:spcAft>
                      </a:pPr>
                      <a:r>
                        <a:rPr lang="en-US" sz="1400" u="sng" dirty="0">
                          <a:effectLst/>
                        </a:rPr>
                        <a:t>Size</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dirty="0">
                          <a:effectLst/>
                        </a:rPr>
                        <a:t>Bid</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a:effectLst/>
                        </a:rPr>
                        <a:t>Ask</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dirty="0">
                          <a:effectLst/>
                        </a:rPr>
                        <a:t>Size</a:t>
                      </a:r>
                      <a:endParaRPr lang="en-US" sz="1400" dirty="0">
                        <a:effectLst/>
                        <a:latin typeface="Calibri"/>
                        <a:ea typeface="新細明體"/>
                        <a:cs typeface="Times New Roman"/>
                      </a:endParaRPr>
                    </a:p>
                  </a:txBody>
                  <a:tcPr marL="68580" marR="68580" marT="0" marB="0"/>
                </a:tc>
              </a:tr>
              <a:tr h="406334">
                <a:tc>
                  <a:txBody>
                    <a:bodyPr/>
                    <a:lstStyle/>
                    <a:p>
                      <a:pPr algn="r">
                        <a:lnSpc>
                          <a:spcPct val="115000"/>
                        </a:lnSpc>
                        <a:spcAft>
                          <a:spcPts val="0"/>
                        </a:spcAft>
                      </a:pPr>
                      <a:r>
                        <a:rPr lang="en-US" sz="1400" dirty="0">
                          <a:effectLst/>
                        </a:rPr>
                        <a:t>1,000,000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a:effectLst/>
                        </a:rPr>
                        <a:t>9.5</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a:effectLst/>
                        </a:rPr>
                        <a:t>9.6</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b="1" kern="1200" dirty="0">
                          <a:solidFill>
                            <a:schemeClr val="lt1"/>
                          </a:solidFill>
                          <a:effectLst/>
                          <a:latin typeface="+mn-lt"/>
                          <a:ea typeface="+mn-ea"/>
                          <a:cs typeface="+mn-cs"/>
                        </a:rPr>
                        <a:t>20,000</a:t>
                      </a:r>
                    </a:p>
                  </a:txBody>
                  <a:tcPr marL="68580" marR="68580" marT="0" marB="0">
                    <a:solidFill>
                      <a:schemeClr val="accent1"/>
                    </a:solidFill>
                  </a:tcPr>
                </a:tc>
              </a:tr>
              <a:tr h="399891">
                <a:tc>
                  <a:txBody>
                    <a:bodyPr/>
                    <a:lstStyle/>
                    <a:p>
                      <a:pPr algn="r">
                        <a:lnSpc>
                          <a:spcPct val="115000"/>
                        </a:lnSpc>
                        <a:spcAft>
                          <a:spcPts val="0"/>
                        </a:spcAft>
                      </a:pPr>
                      <a:r>
                        <a:rPr lang="en-US" sz="1400">
                          <a:effectLst/>
                        </a:rPr>
                        <a:t>500,000</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a:effectLst/>
                        </a:rPr>
                        <a:t>9.4</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a:effectLst/>
                        </a:rPr>
                        <a:t>9.7</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b="1" kern="1200" dirty="0">
                          <a:solidFill>
                            <a:schemeClr val="lt1"/>
                          </a:solidFill>
                          <a:effectLst/>
                          <a:latin typeface="+mn-lt"/>
                          <a:ea typeface="+mn-ea"/>
                          <a:cs typeface="+mn-cs"/>
                        </a:rPr>
                        <a:t>50,000</a:t>
                      </a:r>
                    </a:p>
                  </a:txBody>
                  <a:tcPr marL="68580" marR="68580" marT="0" marB="0">
                    <a:solidFill>
                      <a:schemeClr val="accent1"/>
                    </a:solidFill>
                  </a:tcPr>
                </a:tc>
              </a:tr>
              <a:tr h="399891">
                <a:tc>
                  <a:txBody>
                    <a:bodyPr/>
                    <a:lstStyle/>
                    <a:p>
                      <a:pPr algn="r">
                        <a:lnSpc>
                          <a:spcPct val="115000"/>
                        </a:lnSpc>
                        <a:spcAft>
                          <a:spcPts val="0"/>
                        </a:spcAft>
                      </a:pPr>
                      <a:r>
                        <a:rPr lang="en-US" sz="1400" dirty="0">
                          <a:effectLst/>
                        </a:rPr>
                        <a:t>700,000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a:effectLst/>
                        </a:rPr>
                        <a:t>9.3</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a:effectLst/>
                        </a:rPr>
                        <a:t>9.8</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b="1" kern="1200" dirty="0">
                          <a:solidFill>
                            <a:schemeClr val="lt1"/>
                          </a:solidFill>
                          <a:effectLst/>
                          <a:latin typeface="+mn-lt"/>
                          <a:ea typeface="+mn-ea"/>
                          <a:cs typeface="+mn-cs"/>
                        </a:rPr>
                        <a:t>80,000</a:t>
                      </a:r>
                    </a:p>
                  </a:txBody>
                  <a:tcPr marL="68580" marR="68580" marT="0" marB="0">
                    <a:solidFill>
                      <a:schemeClr val="accent1"/>
                    </a:solidFill>
                  </a:tcPr>
                </a:tc>
              </a:tr>
            </a:tbl>
          </a:graphicData>
        </a:graphic>
      </p:graphicFrame>
    </p:spTree>
    <p:extLst>
      <p:ext uri="{BB962C8B-B14F-4D97-AF65-F5344CB8AC3E}">
        <p14:creationId xmlns:p14="http://schemas.microsoft.com/office/powerpoint/2010/main" val="108708789"/>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64</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a:t>
            </a:r>
            <a:r>
              <a:rPr lang="en-US" dirty="0"/>
              <a:t>- </a:t>
            </a:r>
            <a:r>
              <a:rPr lang="en-US" dirty="0" smtClean="0"/>
              <a:t>VWAP</a:t>
            </a:r>
            <a:endParaRPr lang="en-US" dirty="0"/>
          </a:p>
        </p:txBody>
      </p:sp>
      <p:sp>
        <p:nvSpPr>
          <p:cNvPr id="7" name="Content Placeholder 1"/>
          <p:cNvSpPr txBox="1">
            <a:spLocks/>
          </p:cNvSpPr>
          <p:nvPr/>
        </p:nvSpPr>
        <p:spPr>
          <a:xfrm>
            <a:off x="395536" y="1700808"/>
            <a:ext cx="8640960" cy="2304256"/>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lvl="0"/>
            <a:r>
              <a:rPr lang="en-US" sz="1600" b="1" u="sng" dirty="0" smtClean="0"/>
              <a:t>Bid/Ask Spread</a:t>
            </a:r>
            <a:endParaRPr lang="en-US" sz="1600" b="1" u="sng" dirty="0"/>
          </a:p>
          <a:p>
            <a:r>
              <a:rPr lang="en-US" sz="1600" dirty="0" smtClean="0"/>
              <a:t>Bid/Ask spread is the </a:t>
            </a:r>
            <a:r>
              <a:rPr lang="en-US" sz="1600" b="1" dirty="0" smtClean="0">
                <a:solidFill>
                  <a:srgbClr val="0070C0"/>
                </a:solidFill>
              </a:rPr>
              <a:t>price different between bid and ask</a:t>
            </a:r>
            <a:r>
              <a:rPr lang="en-US" sz="1600" dirty="0" smtClean="0"/>
              <a:t>. It is the </a:t>
            </a:r>
            <a:r>
              <a:rPr lang="en-US" sz="1600" b="1" dirty="0" smtClean="0">
                <a:solidFill>
                  <a:srgbClr val="0070C0"/>
                </a:solidFill>
              </a:rPr>
              <a:t>transaction cost </a:t>
            </a:r>
            <a:r>
              <a:rPr lang="en-US" sz="1600" dirty="0" smtClean="0"/>
              <a:t>when Algo crossing the spread to get </a:t>
            </a:r>
            <a:r>
              <a:rPr lang="en-US" sz="1600" b="1" dirty="0" smtClean="0">
                <a:solidFill>
                  <a:srgbClr val="0070C0"/>
                </a:solidFill>
              </a:rPr>
              <a:t>immediate executions</a:t>
            </a:r>
            <a:r>
              <a:rPr lang="en-US" sz="1600" dirty="0" smtClean="0"/>
              <a:t>. </a:t>
            </a:r>
          </a:p>
          <a:p>
            <a:endParaRPr lang="en-US" sz="1600" dirty="0"/>
          </a:p>
          <a:p>
            <a:r>
              <a:rPr lang="en-US" sz="1600" b="1" dirty="0" smtClean="0"/>
              <a:t>Example</a:t>
            </a:r>
            <a:r>
              <a:rPr lang="en-US" sz="1600" dirty="0" smtClean="0"/>
              <a:t>: when the Bid/Ask is wide (</a:t>
            </a:r>
            <a:r>
              <a:rPr lang="en-US" sz="1600" b="1" dirty="0" smtClean="0">
                <a:solidFill>
                  <a:srgbClr val="00B050"/>
                </a:solidFill>
              </a:rPr>
              <a:t>how to determine it’s wide or not</a:t>
            </a:r>
            <a:r>
              <a:rPr lang="en-US" sz="1600" dirty="0" smtClean="0"/>
              <a:t>?), the Algo should </a:t>
            </a:r>
            <a:r>
              <a:rPr lang="en-US" sz="1600" b="1" dirty="0" smtClean="0">
                <a:solidFill>
                  <a:srgbClr val="0070C0"/>
                </a:solidFill>
              </a:rPr>
              <a:t>wait more patiently </a:t>
            </a:r>
            <a:r>
              <a:rPr lang="en-US" sz="1600" dirty="0" smtClean="0"/>
              <a:t>for the spread to be narrowed and avoid crossing the spread at this moment. Alternatively, Algo can </a:t>
            </a:r>
            <a:r>
              <a:rPr lang="en-US" sz="1600" b="1" dirty="0" smtClean="0">
                <a:solidFill>
                  <a:srgbClr val="0070C0"/>
                </a:solidFill>
              </a:rPr>
              <a:t>send the orders between the bid/ask price </a:t>
            </a:r>
            <a:r>
              <a:rPr lang="en-US" sz="1600" dirty="0" smtClean="0"/>
              <a:t>to narrow the spread by itself.</a:t>
            </a:r>
          </a:p>
          <a:p>
            <a:endParaRPr lang="en-US" sz="1600" dirty="0"/>
          </a:p>
        </p:txBody>
      </p:sp>
      <p:graphicFrame>
        <p:nvGraphicFramePr>
          <p:cNvPr id="6" name="Table 5"/>
          <p:cNvGraphicFramePr>
            <a:graphicFrameLocks noGrp="1"/>
          </p:cNvGraphicFramePr>
          <p:nvPr>
            <p:extLst>
              <p:ext uri="{D42A27DB-BD31-4B8C-83A1-F6EECF244321}">
                <p14:modId xmlns:p14="http://schemas.microsoft.com/office/powerpoint/2010/main" val="977473934"/>
              </p:ext>
            </p:extLst>
          </p:nvPr>
        </p:nvGraphicFramePr>
        <p:xfrm>
          <a:off x="2195736" y="4281776"/>
          <a:ext cx="4248472" cy="1451480"/>
        </p:xfrm>
        <a:graphic>
          <a:graphicData uri="http://schemas.openxmlformats.org/drawingml/2006/table">
            <a:tbl>
              <a:tblPr firstRow="1" firstCol="1" bandRow="1">
                <a:tableStyleId>{5C22544A-7EE6-4342-B048-85BDC9FD1C3A}</a:tableStyleId>
              </a:tblPr>
              <a:tblGrid>
                <a:gridCol w="1184365"/>
                <a:gridCol w="975875"/>
                <a:gridCol w="792088"/>
                <a:gridCol w="1296144"/>
              </a:tblGrid>
              <a:tr h="203167">
                <a:tc>
                  <a:txBody>
                    <a:bodyPr/>
                    <a:lstStyle/>
                    <a:p>
                      <a:pPr algn="r">
                        <a:lnSpc>
                          <a:spcPct val="115000"/>
                        </a:lnSpc>
                        <a:spcAft>
                          <a:spcPts val="0"/>
                        </a:spcAft>
                      </a:pPr>
                      <a:r>
                        <a:rPr lang="en-US" sz="1400" u="sng" dirty="0">
                          <a:effectLst/>
                        </a:rPr>
                        <a:t>Size</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dirty="0">
                          <a:effectLst/>
                        </a:rPr>
                        <a:t>Bid</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a:effectLst/>
                        </a:rPr>
                        <a:t>Ask</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dirty="0">
                          <a:effectLst/>
                        </a:rPr>
                        <a:t>Size</a:t>
                      </a:r>
                      <a:endParaRPr lang="en-US" sz="1400" dirty="0">
                        <a:effectLst/>
                        <a:latin typeface="Calibri"/>
                        <a:ea typeface="新細明體"/>
                        <a:cs typeface="Times New Roman"/>
                      </a:endParaRPr>
                    </a:p>
                  </a:txBody>
                  <a:tcPr marL="68580" marR="68580" marT="0" marB="0"/>
                </a:tc>
              </a:tr>
              <a:tr h="406334">
                <a:tc>
                  <a:txBody>
                    <a:bodyPr/>
                    <a:lstStyle/>
                    <a:p>
                      <a:pPr algn="r">
                        <a:lnSpc>
                          <a:spcPct val="115000"/>
                        </a:lnSpc>
                        <a:spcAft>
                          <a:spcPts val="0"/>
                        </a:spcAft>
                      </a:pPr>
                      <a:r>
                        <a:rPr lang="en-US" sz="1400" dirty="0" smtClean="0">
                          <a:effectLst/>
                        </a:rPr>
                        <a:t>20,000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9.5</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smtClean="0">
                          <a:effectLst/>
                        </a:rPr>
                        <a:t>9.9</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b="1" kern="1200" dirty="0">
                          <a:solidFill>
                            <a:schemeClr val="lt1"/>
                          </a:solidFill>
                          <a:effectLst/>
                          <a:latin typeface="+mn-lt"/>
                          <a:ea typeface="+mn-ea"/>
                          <a:cs typeface="+mn-cs"/>
                        </a:rPr>
                        <a:t>20,000</a:t>
                      </a:r>
                    </a:p>
                  </a:txBody>
                  <a:tcPr marL="68580" marR="68580" marT="0" marB="0">
                    <a:solidFill>
                      <a:schemeClr val="accent1"/>
                    </a:solidFill>
                  </a:tcPr>
                </a:tc>
              </a:tr>
              <a:tr h="399891">
                <a:tc>
                  <a:txBody>
                    <a:bodyPr/>
                    <a:lstStyle/>
                    <a:p>
                      <a:pPr algn="r">
                        <a:lnSpc>
                          <a:spcPct val="115000"/>
                        </a:lnSpc>
                        <a:spcAft>
                          <a:spcPts val="0"/>
                        </a:spcAft>
                      </a:pPr>
                      <a:r>
                        <a:rPr lang="en-US" sz="1400" dirty="0" smtClean="0">
                          <a:effectLst/>
                        </a:rPr>
                        <a:t>60,000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9.4</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smtClean="0">
                          <a:effectLst/>
                        </a:rPr>
                        <a:t>10.0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b="1" kern="1200" dirty="0">
                          <a:solidFill>
                            <a:schemeClr val="lt1"/>
                          </a:solidFill>
                          <a:effectLst/>
                          <a:latin typeface="+mn-lt"/>
                          <a:ea typeface="+mn-ea"/>
                          <a:cs typeface="+mn-cs"/>
                        </a:rPr>
                        <a:t>50,000</a:t>
                      </a:r>
                    </a:p>
                  </a:txBody>
                  <a:tcPr marL="68580" marR="68580" marT="0" marB="0">
                    <a:solidFill>
                      <a:schemeClr val="accent1"/>
                    </a:solidFill>
                  </a:tcPr>
                </a:tc>
              </a:tr>
              <a:tr h="399891">
                <a:tc>
                  <a:txBody>
                    <a:bodyPr/>
                    <a:lstStyle/>
                    <a:p>
                      <a:pPr algn="r">
                        <a:lnSpc>
                          <a:spcPct val="115000"/>
                        </a:lnSpc>
                        <a:spcAft>
                          <a:spcPts val="0"/>
                        </a:spcAft>
                      </a:pPr>
                      <a:r>
                        <a:rPr lang="en-US" sz="1400" smtClean="0">
                          <a:effectLst/>
                        </a:rPr>
                        <a:t>70,000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9.3</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smtClean="0">
                          <a:effectLst/>
                        </a:rPr>
                        <a:t>10.1</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b="1" kern="1200" dirty="0">
                          <a:solidFill>
                            <a:schemeClr val="lt1"/>
                          </a:solidFill>
                          <a:effectLst/>
                          <a:latin typeface="+mn-lt"/>
                          <a:ea typeface="+mn-ea"/>
                          <a:cs typeface="+mn-cs"/>
                        </a:rPr>
                        <a:t>80,000</a:t>
                      </a:r>
                    </a:p>
                  </a:txBody>
                  <a:tcPr marL="68580" marR="68580" marT="0" marB="0">
                    <a:solidFill>
                      <a:schemeClr val="accent1"/>
                    </a:solidFill>
                  </a:tcPr>
                </a:tc>
              </a:tr>
            </a:tbl>
          </a:graphicData>
        </a:graphic>
      </p:graphicFrame>
      <p:sp>
        <p:nvSpPr>
          <p:cNvPr id="2" name="TextBox 1"/>
          <p:cNvSpPr txBox="1"/>
          <p:nvPr/>
        </p:nvSpPr>
        <p:spPr>
          <a:xfrm>
            <a:off x="2915816" y="5826750"/>
            <a:ext cx="2322944" cy="338554"/>
          </a:xfrm>
          <a:prstGeom prst="rect">
            <a:avLst/>
          </a:prstGeom>
          <a:noFill/>
        </p:spPr>
        <p:txBody>
          <a:bodyPr wrap="none" rtlCol="0">
            <a:spAutoFit/>
          </a:bodyPr>
          <a:lstStyle/>
          <a:p>
            <a:r>
              <a:rPr lang="en-US" sz="1600" dirty="0" smtClean="0"/>
              <a:t>Assume Tick Size = 0.1</a:t>
            </a:r>
            <a:endParaRPr lang="en-US" sz="1600" dirty="0"/>
          </a:p>
        </p:txBody>
      </p:sp>
    </p:spTree>
    <p:extLst>
      <p:ext uri="{BB962C8B-B14F-4D97-AF65-F5344CB8AC3E}">
        <p14:creationId xmlns:p14="http://schemas.microsoft.com/office/powerpoint/2010/main" val="1142648377"/>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65</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a:t>
            </a:r>
            <a:r>
              <a:rPr lang="en-US" dirty="0"/>
              <a:t>- </a:t>
            </a:r>
            <a:r>
              <a:rPr lang="en-US" dirty="0" smtClean="0"/>
              <a:t>VWAP</a:t>
            </a:r>
            <a:endParaRPr lang="en-US" dirty="0"/>
          </a:p>
        </p:txBody>
      </p:sp>
      <p:sp>
        <p:nvSpPr>
          <p:cNvPr id="7" name="Content Placeholder 1"/>
          <p:cNvSpPr txBox="1">
            <a:spLocks/>
          </p:cNvSpPr>
          <p:nvPr/>
        </p:nvSpPr>
        <p:spPr>
          <a:xfrm>
            <a:off x="395536" y="1700808"/>
            <a:ext cx="8640960" cy="201622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dirty="0" smtClean="0"/>
              <a:t>Each individual factor is simple but put it altogether would require tuning and back test</a:t>
            </a:r>
          </a:p>
          <a:p>
            <a:pPr>
              <a:buFont typeface="Arial" panose="020B0604020202020204" pitchFamily="34" charset="0"/>
              <a:buChar char="•"/>
            </a:pPr>
            <a:r>
              <a:rPr lang="en-US" sz="1800" b="1" dirty="0">
                <a:solidFill>
                  <a:srgbClr val="0070C0"/>
                </a:solidFill>
              </a:rPr>
              <a:t>Weighting</a:t>
            </a:r>
            <a:r>
              <a:rPr lang="en-US" sz="1800" dirty="0" smtClean="0"/>
              <a:t> and </a:t>
            </a:r>
            <a:r>
              <a:rPr lang="en-US" sz="1800" b="1" dirty="0" smtClean="0">
                <a:solidFill>
                  <a:srgbClr val="0070C0"/>
                </a:solidFill>
              </a:rPr>
              <a:t>clustering</a:t>
            </a:r>
            <a:r>
              <a:rPr lang="en-US" sz="1800" dirty="0" smtClean="0">
                <a:solidFill>
                  <a:srgbClr val="0070C0"/>
                </a:solidFill>
              </a:rPr>
              <a:t> </a:t>
            </a:r>
            <a:r>
              <a:rPr lang="en-US" sz="1800" dirty="0" smtClean="0"/>
              <a:t>are common techniques </a:t>
            </a:r>
          </a:p>
          <a:p>
            <a:endParaRPr lang="en-US" sz="1800" dirty="0"/>
          </a:p>
          <a:p>
            <a:endParaRPr lang="en-US" sz="1800" dirty="0" smtClean="0"/>
          </a:p>
          <a:p>
            <a:pPr lvl="0"/>
            <a:r>
              <a:rPr lang="en-US" sz="1800" dirty="0" smtClean="0"/>
              <a:t> </a:t>
            </a:r>
            <a:endParaRPr lang="en-US" sz="1800" dirty="0"/>
          </a:p>
          <a:p>
            <a:endParaRPr lang="en-US" sz="1800"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4342" y="3284984"/>
            <a:ext cx="3902143" cy="23427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16016" y="3073323"/>
            <a:ext cx="3938736" cy="2766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2411759" y="5839423"/>
            <a:ext cx="4182555" cy="338554"/>
          </a:xfrm>
          <a:prstGeom prst="rect">
            <a:avLst/>
          </a:prstGeom>
          <a:noFill/>
        </p:spPr>
        <p:txBody>
          <a:bodyPr wrap="none" rtlCol="0">
            <a:spAutoFit/>
          </a:bodyPr>
          <a:lstStyle/>
          <a:p>
            <a:r>
              <a:rPr lang="en-US" sz="1600" b="1" i="1" dirty="0" smtClean="0"/>
              <a:t>Source</a:t>
            </a:r>
            <a:r>
              <a:rPr lang="en-US" sz="1600" i="1" dirty="0" smtClean="0"/>
              <a:t>: Goldman Sachs Securities Division</a:t>
            </a:r>
            <a:endParaRPr lang="en-US" sz="1600" i="1" dirty="0"/>
          </a:p>
        </p:txBody>
      </p:sp>
    </p:spTree>
    <p:extLst>
      <p:ext uri="{BB962C8B-B14F-4D97-AF65-F5344CB8AC3E}">
        <p14:creationId xmlns:p14="http://schemas.microsoft.com/office/powerpoint/2010/main" val="1278277812"/>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66</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a:t>
            </a:r>
            <a:r>
              <a:rPr lang="en-US" dirty="0"/>
              <a:t>- </a:t>
            </a:r>
            <a:r>
              <a:rPr lang="en-US" dirty="0" smtClean="0"/>
              <a:t>VWAP</a:t>
            </a:r>
            <a:endParaRPr lang="en-US" dirty="0"/>
          </a:p>
        </p:txBody>
      </p:sp>
      <p:sp>
        <p:nvSpPr>
          <p:cNvPr id="7" name="Content Placeholder 1"/>
          <p:cNvSpPr txBox="1">
            <a:spLocks/>
          </p:cNvSpPr>
          <p:nvPr/>
        </p:nvSpPr>
        <p:spPr>
          <a:xfrm>
            <a:off x="395536" y="1700808"/>
            <a:ext cx="8640960" cy="2808312"/>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lvl="0"/>
            <a:r>
              <a:rPr lang="en-US" sz="1600" b="1" u="sng" dirty="0"/>
              <a:t>Exchange Orders Management</a:t>
            </a:r>
          </a:p>
          <a:p>
            <a:pPr marL="0" indent="0"/>
            <a:r>
              <a:rPr lang="en-US" sz="1600" dirty="0" smtClean="0"/>
              <a:t>Order book </a:t>
            </a:r>
            <a:r>
              <a:rPr lang="en-US" sz="1600" b="1" dirty="0">
                <a:solidFill>
                  <a:srgbClr val="0070C0"/>
                </a:solidFill>
              </a:rPr>
              <a:t>queue priority</a:t>
            </a:r>
            <a:r>
              <a:rPr lang="en-US" sz="1600" dirty="0" smtClean="0"/>
              <a:t>: </a:t>
            </a:r>
          </a:p>
          <a:p>
            <a:pPr marL="685800" lvl="1">
              <a:buFont typeface="Arial" panose="020B0604020202020204" pitchFamily="34" charset="0"/>
              <a:buChar char="•"/>
            </a:pPr>
            <a:r>
              <a:rPr lang="en-US" sz="1400" b="1" dirty="0">
                <a:solidFill>
                  <a:srgbClr val="0070C0"/>
                </a:solidFill>
              </a:rPr>
              <a:t>P</a:t>
            </a:r>
            <a:r>
              <a:rPr lang="en-US" sz="1400" b="1" dirty="0" smtClean="0">
                <a:solidFill>
                  <a:srgbClr val="0070C0"/>
                </a:solidFill>
              </a:rPr>
              <a:t>rice </a:t>
            </a:r>
            <a:r>
              <a:rPr lang="en-US" sz="1400" dirty="0" smtClean="0"/>
              <a:t>: </a:t>
            </a:r>
            <a:r>
              <a:rPr lang="en-US" sz="1400" b="1" dirty="0">
                <a:solidFill>
                  <a:srgbClr val="0070C0"/>
                </a:solidFill>
              </a:rPr>
              <a:t>higher</a:t>
            </a:r>
            <a:r>
              <a:rPr lang="en-US" sz="1400" dirty="0" smtClean="0"/>
              <a:t> price for </a:t>
            </a:r>
            <a:r>
              <a:rPr lang="en-US" sz="1400" b="1" dirty="0">
                <a:solidFill>
                  <a:srgbClr val="0070C0"/>
                </a:solidFill>
              </a:rPr>
              <a:t>Buy</a:t>
            </a:r>
            <a:r>
              <a:rPr lang="en-US" sz="1400" dirty="0" smtClean="0"/>
              <a:t> (</a:t>
            </a:r>
            <a:r>
              <a:rPr lang="en-US" sz="1400" b="1" dirty="0">
                <a:solidFill>
                  <a:srgbClr val="0070C0"/>
                </a:solidFill>
              </a:rPr>
              <a:t>lower</a:t>
            </a:r>
            <a:r>
              <a:rPr lang="en-US" sz="1400" dirty="0" smtClean="0"/>
              <a:t> price for </a:t>
            </a:r>
            <a:r>
              <a:rPr lang="en-US" sz="1400" b="1" dirty="0">
                <a:solidFill>
                  <a:srgbClr val="0070C0"/>
                </a:solidFill>
              </a:rPr>
              <a:t>Sell</a:t>
            </a:r>
            <a:r>
              <a:rPr lang="en-US" sz="1400" dirty="0" smtClean="0"/>
              <a:t>) has higher queue priority</a:t>
            </a:r>
          </a:p>
          <a:p>
            <a:pPr marL="685800" lvl="1">
              <a:buFont typeface="Arial" panose="020B0604020202020204" pitchFamily="34" charset="0"/>
              <a:buChar char="•"/>
            </a:pPr>
            <a:r>
              <a:rPr lang="en-US" sz="1400" b="1" dirty="0" smtClean="0">
                <a:solidFill>
                  <a:srgbClr val="0070C0"/>
                </a:solidFill>
              </a:rPr>
              <a:t>Time : </a:t>
            </a:r>
            <a:r>
              <a:rPr lang="en-US" sz="1400" dirty="0"/>
              <a:t>within the same price queue, </a:t>
            </a:r>
            <a:r>
              <a:rPr lang="en-US" sz="1400" b="1" dirty="0">
                <a:solidFill>
                  <a:srgbClr val="0070C0"/>
                </a:solidFill>
              </a:rPr>
              <a:t>earlier</a:t>
            </a:r>
            <a:r>
              <a:rPr lang="en-US" sz="1400" dirty="0"/>
              <a:t> order has higher priority</a:t>
            </a:r>
            <a:r>
              <a:rPr lang="en-US" sz="1400" b="1" dirty="0" smtClean="0">
                <a:solidFill>
                  <a:srgbClr val="0070C0"/>
                </a:solidFill>
              </a:rPr>
              <a:t> </a:t>
            </a:r>
          </a:p>
          <a:p>
            <a:pPr marL="0" indent="0"/>
            <a:endParaRPr lang="en-US" sz="1600" dirty="0"/>
          </a:p>
          <a:p>
            <a:pPr marL="0" indent="0"/>
            <a:r>
              <a:rPr lang="en-US" sz="1600" dirty="0" smtClean="0"/>
              <a:t>When </a:t>
            </a:r>
            <a:r>
              <a:rPr lang="en-US" sz="1600" dirty="0"/>
              <a:t>Algo needs to amend or cancel the orders in the exchange, it will always </a:t>
            </a:r>
            <a:r>
              <a:rPr lang="en-US" sz="1600" b="1" dirty="0">
                <a:solidFill>
                  <a:srgbClr val="0070C0"/>
                </a:solidFill>
              </a:rPr>
              <a:t>pick the one that loses the least queue </a:t>
            </a:r>
            <a:r>
              <a:rPr lang="en-US" sz="1600" b="1" dirty="0" smtClean="0">
                <a:solidFill>
                  <a:srgbClr val="0070C0"/>
                </a:solidFill>
              </a:rPr>
              <a:t>priority </a:t>
            </a:r>
            <a:r>
              <a:rPr lang="en-US" sz="1600" dirty="0"/>
              <a:t>from the price queue</a:t>
            </a:r>
            <a:r>
              <a:rPr lang="en-US" sz="1600" dirty="0" smtClean="0"/>
              <a:t>. </a:t>
            </a:r>
            <a:r>
              <a:rPr lang="en-US" sz="1600" dirty="0"/>
              <a:t>In the order book below (T denotes the orders from others, O is our orders. Smaller number indicates higher queue priority as they have been input to the book earlier), suppose we have to cancel one order at the 9.5 Bid queue, the Algo will cancel O16.</a:t>
            </a:r>
          </a:p>
          <a:p>
            <a:endParaRPr lang="en-US" sz="1600" dirty="0"/>
          </a:p>
        </p:txBody>
      </p:sp>
      <p:graphicFrame>
        <p:nvGraphicFramePr>
          <p:cNvPr id="2" name="Table 1"/>
          <p:cNvGraphicFramePr>
            <a:graphicFrameLocks noGrp="1"/>
          </p:cNvGraphicFramePr>
          <p:nvPr>
            <p:extLst>
              <p:ext uri="{D42A27DB-BD31-4B8C-83A1-F6EECF244321}">
                <p14:modId xmlns:p14="http://schemas.microsoft.com/office/powerpoint/2010/main" val="1450276489"/>
              </p:ext>
            </p:extLst>
          </p:nvPr>
        </p:nvGraphicFramePr>
        <p:xfrm>
          <a:off x="827584" y="4708154"/>
          <a:ext cx="7200800" cy="1385142"/>
        </p:xfrm>
        <a:graphic>
          <a:graphicData uri="http://schemas.openxmlformats.org/drawingml/2006/table">
            <a:tbl>
              <a:tblPr firstRow="1" firstCol="1" bandRow="1">
                <a:tableStyleId>{5C22544A-7EE6-4342-B048-85BDC9FD1C3A}</a:tableStyleId>
              </a:tblPr>
              <a:tblGrid>
                <a:gridCol w="2990987"/>
                <a:gridCol w="1313365"/>
                <a:gridCol w="736208"/>
                <a:gridCol w="648072"/>
                <a:gridCol w="1512168"/>
              </a:tblGrid>
              <a:tr h="298138">
                <a:tc>
                  <a:txBody>
                    <a:bodyPr/>
                    <a:lstStyle/>
                    <a:p>
                      <a:pPr algn="r">
                        <a:lnSpc>
                          <a:spcPct val="115000"/>
                        </a:lnSpc>
                        <a:spcAft>
                          <a:spcPts val="0"/>
                        </a:spcAft>
                      </a:pPr>
                      <a:r>
                        <a:rPr lang="en-US" sz="1400" u="sng" dirty="0">
                          <a:effectLst/>
                        </a:rPr>
                        <a:t>Broker Queue</a:t>
                      </a:r>
                      <a:endParaRPr lang="en-US" sz="1400" dirty="0">
                        <a:effectLst/>
                        <a:latin typeface="Calibri"/>
                        <a:ea typeface="新細明體"/>
                        <a:cs typeface="Times New Roman"/>
                      </a:endParaRPr>
                    </a:p>
                  </a:txBody>
                  <a:tcPr marL="68580" marR="68580" marT="0" marB="0"/>
                </a:tc>
                <a:tc>
                  <a:txBody>
                    <a:bodyPr/>
                    <a:lstStyle/>
                    <a:p>
                      <a:pPr algn="r">
                        <a:lnSpc>
                          <a:spcPct val="115000"/>
                        </a:lnSpc>
                        <a:spcAft>
                          <a:spcPts val="0"/>
                        </a:spcAft>
                      </a:pPr>
                      <a:r>
                        <a:rPr lang="en-US" sz="1400" u="sng" dirty="0">
                          <a:effectLst/>
                        </a:rPr>
                        <a:t>Size</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a:effectLst/>
                        </a:rPr>
                        <a:t>Bid</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a:effectLst/>
                        </a:rPr>
                        <a:t>Ask</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a:effectLst/>
                        </a:rPr>
                        <a:t>Size</a:t>
                      </a:r>
                      <a:endParaRPr lang="en-US" sz="1400">
                        <a:effectLst/>
                        <a:latin typeface="Calibri"/>
                        <a:ea typeface="新細明體"/>
                        <a:cs typeface="Times New Roman"/>
                      </a:endParaRPr>
                    </a:p>
                  </a:txBody>
                  <a:tcPr marL="68580" marR="68580" marT="0" marB="0"/>
                </a:tc>
              </a:tr>
              <a:tr h="277926">
                <a:tc>
                  <a:txBody>
                    <a:bodyPr/>
                    <a:lstStyle/>
                    <a:p>
                      <a:pPr algn="r">
                        <a:lnSpc>
                          <a:spcPct val="115000"/>
                        </a:lnSpc>
                        <a:spcAft>
                          <a:spcPts val="0"/>
                        </a:spcAft>
                      </a:pPr>
                      <a:r>
                        <a:rPr lang="en-US" sz="1400">
                          <a:effectLst/>
                        </a:rPr>
                        <a:t>T11, O12, T13, T14, T15, O16</a:t>
                      </a:r>
                      <a:endParaRPr lang="en-US" sz="1400">
                        <a:effectLst/>
                        <a:latin typeface="Calibri"/>
                        <a:ea typeface="新細明體"/>
                        <a:cs typeface="Times New Roman"/>
                      </a:endParaRPr>
                    </a:p>
                  </a:txBody>
                  <a:tcPr marL="68580" marR="68580" marT="0" marB="0"/>
                </a:tc>
                <a:tc>
                  <a:txBody>
                    <a:bodyPr/>
                    <a:lstStyle/>
                    <a:p>
                      <a:pPr algn="r">
                        <a:lnSpc>
                          <a:spcPct val="115000"/>
                        </a:lnSpc>
                        <a:spcAft>
                          <a:spcPts val="0"/>
                        </a:spcAft>
                      </a:pPr>
                      <a:r>
                        <a:rPr lang="en-US" sz="1400" dirty="0">
                          <a:effectLst/>
                        </a:rPr>
                        <a:t>1,000,000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9.5</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a:effectLst/>
                        </a:rPr>
                        <a:t>9.6</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a:effectLst/>
                        </a:rPr>
                        <a:t>20,000</a:t>
                      </a:r>
                      <a:endParaRPr lang="en-US" sz="1400">
                        <a:effectLst/>
                        <a:latin typeface="Calibri"/>
                        <a:ea typeface="新細明體"/>
                        <a:cs typeface="Times New Roman"/>
                      </a:endParaRPr>
                    </a:p>
                  </a:txBody>
                  <a:tcPr marL="68580" marR="68580" marT="0" marB="0"/>
                </a:tc>
              </a:tr>
              <a:tr h="298138">
                <a:tc>
                  <a:txBody>
                    <a:bodyPr/>
                    <a:lstStyle/>
                    <a:p>
                      <a:pPr algn="r">
                        <a:lnSpc>
                          <a:spcPct val="115000"/>
                        </a:lnSpc>
                        <a:spcAft>
                          <a:spcPts val="0"/>
                        </a:spcAft>
                      </a:pPr>
                      <a:r>
                        <a:rPr lang="en-US" sz="1400" dirty="0" smtClean="0">
                          <a:effectLst/>
                        </a:rPr>
                        <a:t>T21,T22,O23</a:t>
                      </a:r>
                      <a:endParaRPr lang="en-US" sz="1400" dirty="0">
                        <a:effectLst/>
                        <a:latin typeface="Calibri"/>
                        <a:ea typeface="新細明體"/>
                        <a:cs typeface="Times New Roman"/>
                      </a:endParaRPr>
                    </a:p>
                  </a:txBody>
                  <a:tcPr marL="68580" marR="68580" marT="0" marB="0"/>
                </a:tc>
                <a:tc>
                  <a:txBody>
                    <a:bodyPr/>
                    <a:lstStyle/>
                    <a:p>
                      <a:pPr algn="r">
                        <a:lnSpc>
                          <a:spcPct val="115000"/>
                        </a:lnSpc>
                        <a:spcAft>
                          <a:spcPts val="0"/>
                        </a:spcAft>
                      </a:pPr>
                      <a:r>
                        <a:rPr lang="en-US" sz="1400">
                          <a:effectLst/>
                        </a:rPr>
                        <a:t>500,000</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a:effectLst/>
                        </a:rPr>
                        <a:t>9.4</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9.7</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50,000</a:t>
                      </a:r>
                      <a:endParaRPr lang="en-US" sz="1400" dirty="0">
                        <a:effectLst/>
                        <a:latin typeface="Calibri"/>
                        <a:ea typeface="新細明體"/>
                        <a:cs typeface="Times New Roman"/>
                      </a:endParaRPr>
                    </a:p>
                  </a:txBody>
                  <a:tcPr marL="68580" marR="68580" marT="0" marB="0"/>
                </a:tc>
              </a:tr>
              <a:tr h="298138">
                <a:tc>
                  <a:txBody>
                    <a:bodyPr/>
                    <a:lstStyle/>
                    <a:p>
                      <a:pPr algn="r">
                        <a:lnSpc>
                          <a:spcPct val="115000"/>
                        </a:lnSpc>
                        <a:spcAft>
                          <a:spcPts val="0"/>
                        </a:spcAft>
                      </a:pPr>
                      <a:r>
                        <a:rPr lang="en-US" sz="1400">
                          <a:effectLst/>
                        </a:rPr>
                        <a:t>T31,T32,T33,T34,T35</a:t>
                      </a:r>
                      <a:endParaRPr lang="en-US" sz="1400">
                        <a:effectLst/>
                        <a:latin typeface="Calibri"/>
                        <a:ea typeface="新細明體"/>
                        <a:cs typeface="Times New Roman"/>
                      </a:endParaRPr>
                    </a:p>
                  </a:txBody>
                  <a:tcPr marL="68580" marR="68580" marT="0" marB="0"/>
                </a:tc>
                <a:tc>
                  <a:txBody>
                    <a:bodyPr/>
                    <a:lstStyle/>
                    <a:p>
                      <a:pPr algn="r">
                        <a:lnSpc>
                          <a:spcPct val="115000"/>
                        </a:lnSpc>
                        <a:spcAft>
                          <a:spcPts val="0"/>
                        </a:spcAft>
                      </a:pPr>
                      <a:r>
                        <a:rPr lang="en-US" sz="1400">
                          <a:effectLst/>
                        </a:rPr>
                        <a:t>700,000</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a:effectLst/>
                        </a:rPr>
                        <a:t>9.3</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a:effectLst/>
                        </a:rPr>
                        <a:t>9.8</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80,000</a:t>
                      </a:r>
                      <a:endParaRPr lang="en-US" sz="1400" dirty="0">
                        <a:effectLst/>
                        <a:latin typeface="Calibri"/>
                        <a:ea typeface="新細明體"/>
                        <a:cs typeface="Times New Roman"/>
                      </a:endParaRPr>
                    </a:p>
                  </a:txBody>
                  <a:tcPr marL="68580" marR="68580" marT="0" marB="0"/>
                </a:tc>
              </a:tr>
            </a:tbl>
          </a:graphicData>
        </a:graphic>
      </p:graphicFrame>
      <p:sp>
        <p:nvSpPr>
          <p:cNvPr id="6" name="Oval 5"/>
          <p:cNvSpPr/>
          <p:nvPr/>
        </p:nvSpPr>
        <p:spPr bwMode="auto">
          <a:xfrm>
            <a:off x="3131840" y="5229200"/>
            <a:ext cx="720080" cy="288032"/>
          </a:xfrm>
          <a:prstGeom prst="ellipse">
            <a:avLst/>
          </a:prstGeom>
          <a:noFill/>
          <a:ln w="22225"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Tree>
    <p:extLst>
      <p:ext uri="{BB962C8B-B14F-4D97-AF65-F5344CB8AC3E}">
        <p14:creationId xmlns:p14="http://schemas.microsoft.com/office/powerpoint/2010/main" val="2359475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67</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a:t>
            </a:r>
            <a:r>
              <a:rPr lang="en-US" dirty="0"/>
              <a:t>- </a:t>
            </a:r>
            <a:r>
              <a:rPr lang="en-US" dirty="0" smtClean="0"/>
              <a:t>VWAP</a:t>
            </a:r>
            <a:endParaRPr lang="en-US" dirty="0"/>
          </a:p>
        </p:txBody>
      </p:sp>
      <p:sp>
        <p:nvSpPr>
          <p:cNvPr id="7" name="Content Placeholder 1"/>
          <p:cNvSpPr txBox="1">
            <a:spLocks/>
          </p:cNvSpPr>
          <p:nvPr/>
        </p:nvSpPr>
        <p:spPr>
          <a:xfrm>
            <a:off x="395536" y="1700808"/>
            <a:ext cx="8640960" cy="2592288"/>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lvl="0"/>
            <a:r>
              <a:rPr lang="en-US" sz="1600" b="1" u="sng" dirty="0"/>
              <a:t>Exchange Orders </a:t>
            </a:r>
            <a:r>
              <a:rPr lang="en-US" sz="1600" b="1" u="sng" dirty="0" smtClean="0"/>
              <a:t>Management</a:t>
            </a:r>
          </a:p>
          <a:p>
            <a:r>
              <a:rPr lang="en-US" sz="1600" dirty="0" smtClean="0"/>
              <a:t>Order Actions:</a:t>
            </a:r>
          </a:p>
          <a:p>
            <a:endParaRPr lang="en-US" sz="1600" dirty="0"/>
          </a:p>
          <a:p>
            <a:pPr marL="285750" indent="-285750">
              <a:buFont typeface="Arial" panose="020B0604020202020204" pitchFamily="34" charset="0"/>
              <a:buChar char="•"/>
            </a:pPr>
            <a:r>
              <a:rPr lang="en-US" sz="1600" b="1" dirty="0"/>
              <a:t>Amend Quantity down </a:t>
            </a:r>
            <a:r>
              <a:rPr lang="en-US" sz="1600" b="1" dirty="0" smtClean="0"/>
              <a:t>-&gt;</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b="1" dirty="0"/>
              <a:t>Amend Quantity up </a:t>
            </a:r>
            <a:r>
              <a:rPr lang="en-US" sz="1600" b="1" dirty="0" smtClean="0"/>
              <a:t>-&gt;</a:t>
            </a:r>
            <a:endParaRPr lang="en-US" sz="1600" dirty="0"/>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b="1" dirty="0"/>
              <a:t>Amend Price </a:t>
            </a:r>
            <a:r>
              <a:rPr lang="en-US" sz="1600" b="1" dirty="0" smtClean="0"/>
              <a:t>-&gt;</a:t>
            </a:r>
            <a:endParaRPr lang="en-US" sz="1600" dirty="0"/>
          </a:p>
          <a:p>
            <a:pPr marL="285750" indent="-285750">
              <a:buFont typeface="Arial" panose="020B0604020202020204" pitchFamily="34" charset="0"/>
              <a:buChar char="•"/>
            </a:pPr>
            <a:endParaRPr lang="en-US" sz="1600" dirty="0"/>
          </a:p>
          <a:p>
            <a:pPr lvl="0"/>
            <a:endParaRPr lang="en-US" sz="1600" b="1" u="sng" dirty="0"/>
          </a:p>
          <a:p>
            <a:endParaRPr lang="en-US" sz="1600" dirty="0"/>
          </a:p>
        </p:txBody>
      </p:sp>
      <p:graphicFrame>
        <p:nvGraphicFramePr>
          <p:cNvPr id="8" name="Table 7"/>
          <p:cNvGraphicFramePr>
            <a:graphicFrameLocks noGrp="1"/>
          </p:cNvGraphicFramePr>
          <p:nvPr>
            <p:extLst>
              <p:ext uri="{D42A27DB-BD31-4B8C-83A1-F6EECF244321}">
                <p14:modId xmlns:p14="http://schemas.microsoft.com/office/powerpoint/2010/main" val="3797609837"/>
              </p:ext>
            </p:extLst>
          </p:nvPr>
        </p:nvGraphicFramePr>
        <p:xfrm>
          <a:off x="827584" y="4708154"/>
          <a:ext cx="7200800" cy="1385142"/>
        </p:xfrm>
        <a:graphic>
          <a:graphicData uri="http://schemas.openxmlformats.org/drawingml/2006/table">
            <a:tbl>
              <a:tblPr firstRow="1" firstCol="1" bandRow="1">
                <a:tableStyleId>{5C22544A-7EE6-4342-B048-85BDC9FD1C3A}</a:tableStyleId>
              </a:tblPr>
              <a:tblGrid>
                <a:gridCol w="2990987"/>
                <a:gridCol w="1313365"/>
                <a:gridCol w="736208"/>
                <a:gridCol w="648072"/>
                <a:gridCol w="1512168"/>
              </a:tblGrid>
              <a:tr h="298138">
                <a:tc>
                  <a:txBody>
                    <a:bodyPr/>
                    <a:lstStyle/>
                    <a:p>
                      <a:pPr algn="r">
                        <a:lnSpc>
                          <a:spcPct val="115000"/>
                        </a:lnSpc>
                        <a:spcAft>
                          <a:spcPts val="0"/>
                        </a:spcAft>
                      </a:pPr>
                      <a:r>
                        <a:rPr lang="en-US" sz="1400" u="sng" dirty="0">
                          <a:effectLst/>
                        </a:rPr>
                        <a:t>Broker Queue</a:t>
                      </a:r>
                      <a:endParaRPr lang="en-US" sz="1400" dirty="0">
                        <a:effectLst/>
                        <a:latin typeface="Calibri"/>
                        <a:ea typeface="新細明體"/>
                        <a:cs typeface="Times New Roman"/>
                      </a:endParaRPr>
                    </a:p>
                  </a:txBody>
                  <a:tcPr marL="68580" marR="68580" marT="0" marB="0"/>
                </a:tc>
                <a:tc>
                  <a:txBody>
                    <a:bodyPr/>
                    <a:lstStyle/>
                    <a:p>
                      <a:pPr algn="r">
                        <a:lnSpc>
                          <a:spcPct val="115000"/>
                        </a:lnSpc>
                        <a:spcAft>
                          <a:spcPts val="0"/>
                        </a:spcAft>
                      </a:pPr>
                      <a:r>
                        <a:rPr lang="en-US" sz="1400" u="sng" dirty="0">
                          <a:effectLst/>
                        </a:rPr>
                        <a:t>Size</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a:effectLst/>
                        </a:rPr>
                        <a:t>Bid</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a:effectLst/>
                        </a:rPr>
                        <a:t>Ask</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a:effectLst/>
                        </a:rPr>
                        <a:t>Size</a:t>
                      </a:r>
                      <a:endParaRPr lang="en-US" sz="1400">
                        <a:effectLst/>
                        <a:latin typeface="Calibri"/>
                        <a:ea typeface="新細明體"/>
                        <a:cs typeface="Times New Roman"/>
                      </a:endParaRPr>
                    </a:p>
                  </a:txBody>
                  <a:tcPr marL="68580" marR="68580" marT="0" marB="0"/>
                </a:tc>
              </a:tr>
              <a:tr h="277926">
                <a:tc>
                  <a:txBody>
                    <a:bodyPr/>
                    <a:lstStyle/>
                    <a:p>
                      <a:pPr algn="r">
                        <a:lnSpc>
                          <a:spcPct val="115000"/>
                        </a:lnSpc>
                        <a:spcAft>
                          <a:spcPts val="0"/>
                        </a:spcAft>
                      </a:pPr>
                      <a:r>
                        <a:rPr lang="en-US" sz="1400">
                          <a:effectLst/>
                        </a:rPr>
                        <a:t>T11, O12, T13, T14, T15, O16</a:t>
                      </a:r>
                      <a:endParaRPr lang="en-US" sz="1400">
                        <a:effectLst/>
                        <a:latin typeface="Calibri"/>
                        <a:ea typeface="新細明體"/>
                        <a:cs typeface="Times New Roman"/>
                      </a:endParaRPr>
                    </a:p>
                  </a:txBody>
                  <a:tcPr marL="68580" marR="68580" marT="0" marB="0"/>
                </a:tc>
                <a:tc>
                  <a:txBody>
                    <a:bodyPr/>
                    <a:lstStyle/>
                    <a:p>
                      <a:pPr algn="r">
                        <a:lnSpc>
                          <a:spcPct val="115000"/>
                        </a:lnSpc>
                        <a:spcAft>
                          <a:spcPts val="0"/>
                        </a:spcAft>
                      </a:pPr>
                      <a:r>
                        <a:rPr lang="en-US" sz="1400" dirty="0">
                          <a:effectLst/>
                        </a:rPr>
                        <a:t>1,000,000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9.5</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a:effectLst/>
                        </a:rPr>
                        <a:t>9.6</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a:effectLst/>
                        </a:rPr>
                        <a:t>20,000</a:t>
                      </a:r>
                      <a:endParaRPr lang="en-US" sz="1400">
                        <a:effectLst/>
                        <a:latin typeface="Calibri"/>
                        <a:ea typeface="新細明體"/>
                        <a:cs typeface="Times New Roman"/>
                      </a:endParaRPr>
                    </a:p>
                  </a:txBody>
                  <a:tcPr marL="68580" marR="68580" marT="0" marB="0"/>
                </a:tc>
              </a:tr>
              <a:tr h="298138">
                <a:tc>
                  <a:txBody>
                    <a:bodyPr/>
                    <a:lstStyle/>
                    <a:p>
                      <a:pPr algn="r">
                        <a:lnSpc>
                          <a:spcPct val="115000"/>
                        </a:lnSpc>
                        <a:spcAft>
                          <a:spcPts val="0"/>
                        </a:spcAft>
                      </a:pPr>
                      <a:r>
                        <a:rPr lang="en-US" sz="1400" dirty="0" smtClean="0">
                          <a:effectLst/>
                        </a:rPr>
                        <a:t>T21,T22,O23</a:t>
                      </a:r>
                      <a:endParaRPr lang="en-US" sz="1400" dirty="0">
                        <a:effectLst/>
                        <a:latin typeface="Calibri"/>
                        <a:ea typeface="新細明體"/>
                        <a:cs typeface="Times New Roman"/>
                      </a:endParaRPr>
                    </a:p>
                  </a:txBody>
                  <a:tcPr marL="68580" marR="68580" marT="0" marB="0"/>
                </a:tc>
                <a:tc>
                  <a:txBody>
                    <a:bodyPr/>
                    <a:lstStyle/>
                    <a:p>
                      <a:pPr algn="r">
                        <a:lnSpc>
                          <a:spcPct val="115000"/>
                        </a:lnSpc>
                        <a:spcAft>
                          <a:spcPts val="0"/>
                        </a:spcAft>
                      </a:pPr>
                      <a:r>
                        <a:rPr lang="en-US" sz="1400">
                          <a:effectLst/>
                        </a:rPr>
                        <a:t>500,000</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a:effectLst/>
                        </a:rPr>
                        <a:t>9.4</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9.7</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50,000</a:t>
                      </a:r>
                      <a:endParaRPr lang="en-US" sz="1400" dirty="0">
                        <a:effectLst/>
                        <a:latin typeface="Calibri"/>
                        <a:ea typeface="新細明體"/>
                        <a:cs typeface="Times New Roman"/>
                      </a:endParaRPr>
                    </a:p>
                  </a:txBody>
                  <a:tcPr marL="68580" marR="68580" marT="0" marB="0"/>
                </a:tc>
              </a:tr>
              <a:tr h="298138">
                <a:tc>
                  <a:txBody>
                    <a:bodyPr/>
                    <a:lstStyle/>
                    <a:p>
                      <a:pPr algn="r">
                        <a:lnSpc>
                          <a:spcPct val="115000"/>
                        </a:lnSpc>
                        <a:spcAft>
                          <a:spcPts val="0"/>
                        </a:spcAft>
                      </a:pPr>
                      <a:r>
                        <a:rPr lang="en-US" sz="1400">
                          <a:effectLst/>
                        </a:rPr>
                        <a:t>T31,T32,T33,T34,T35</a:t>
                      </a:r>
                      <a:endParaRPr lang="en-US" sz="1400">
                        <a:effectLst/>
                        <a:latin typeface="Calibri"/>
                        <a:ea typeface="新細明體"/>
                        <a:cs typeface="Times New Roman"/>
                      </a:endParaRPr>
                    </a:p>
                  </a:txBody>
                  <a:tcPr marL="68580" marR="68580" marT="0" marB="0"/>
                </a:tc>
                <a:tc>
                  <a:txBody>
                    <a:bodyPr/>
                    <a:lstStyle/>
                    <a:p>
                      <a:pPr algn="r">
                        <a:lnSpc>
                          <a:spcPct val="115000"/>
                        </a:lnSpc>
                        <a:spcAft>
                          <a:spcPts val="0"/>
                        </a:spcAft>
                      </a:pPr>
                      <a:r>
                        <a:rPr lang="en-US" sz="1400">
                          <a:effectLst/>
                        </a:rPr>
                        <a:t>700,000</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a:effectLst/>
                        </a:rPr>
                        <a:t>9.3</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a:effectLst/>
                        </a:rPr>
                        <a:t>9.8</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80,000</a:t>
                      </a:r>
                      <a:endParaRPr lang="en-US" sz="1400" dirty="0">
                        <a:effectLst/>
                        <a:latin typeface="Calibri"/>
                        <a:ea typeface="新細明體"/>
                        <a:cs typeface="Times New Roman"/>
                      </a:endParaRPr>
                    </a:p>
                  </a:txBody>
                  <a:tcPr marL="68580" marR="68580" marT="0" marB="0"/>
                </a:tc>
              </a:tr>
            </a:tbl>
          </a:graphicData>
        </a:graphic>
      </p:graphicFrame>
      <p:sp>
        <p:nvSpPr>
          <p:cNvPr id="9" name="TextBox 8"/>
          <p:cNvSpPr txBox="1"/>
          <p:nvPr/>
        </p:nvSpPr>
        <p:spPr>
          <a:xfrm>
            <a:off x="3419872" y="2564904"/>
            <a:ext cx="2339102" cy="338554"/>
          </a:xfrm>
          <a:prstGeom prst="rect">
            <a:avLst/>
          </a:prstGeom>
          <a:noFill/>
        </p:spPr>
        <p:txBody>
          <a:bodyPr wrap="none" rtlCol="0">
            <a:spAutoFit/>
          </a:bodyPr>
          <a:lstStyle/>
          <a:p>
            <a:r>
              <a:rPr lang="en-US" sz="1600" b="1" dirty="0">
                <a:solidFill>
                  <a:srgbClr val="0070C0"/>
                </a:solidFill>
              </a:rPr>
              <a:t>preserve</a:t>
            </a:r>
            <a:r>
              <a:rPr lang="en-US" sz="1600" dirty="0">
                <a:solidFill>
                  <a:srgbClr val="0070C0"/>
                </a:solidFill>
              </a:rPr>
              <a:t> </a:t>
            </a:r>
            <a:r>
              <a:rPr lang="en-US" sz="1600" dirty="0"/>
              <a:t>queue priority</a:t>
            </a:r>
          </a:p>
        </p:txBody>
      </p:sp>
      <p:sp>
        <p:nvSpPr>
          <p:cNvPr id="10" name="TextBox 9"/>
          <p:cNvSpPr txBox="1"/>
          <p:nvPr/>
        </p:nvSpPr>
        <p:spPr>
          <a:xfrm>
            <a:off x="3419872" y="3162454"/>
            <a:ext cx="1895071" cy="338554"/>
          </a:xfrm>
          <a:prstGeom prst="rect">
            <a:avLst/>
          </a:prstGeom>
          <a:noFill/>
        </p:spPr>
        <p:txBody>
          <a:bodyPr wrap="none" rtlCol="0">
            <a:spAutoFit/>
          </a:bodyPr>
          <a:lstStyle/>
          <a:p>
            <a:r>
              <a:rPr lang="en-US" sz="1600" b="1" dirty="0">
                <a:solidFill>
                  <a:srgbClr val="0070C0"/>
                </a:solidFill>
              </a:rPr>
              <a:t>lose</a:t>
            </a:r>
            <a:r>
              <a:rPr lang="en-US" sz="1600" dirty="0">
                <a:solidFill>
                  <a:srgbClr val="0070C0"/>
                </a:solidFill>
              </a:rPr>
              <a:t> </a:t>
            </a:r>
            <a:r>
              <a:rPr lang="en-US" sz="1600" dirty="0"/>
              <a:t>queue priority</a:t>
            </a:r>
          </a:p>
        </p:txBody>
      </p:sp>
      <p:sp>
        <p:nvSpPr>
          <p:cNvPr id="11" name="TextBox 10"/>
          <p:cNvSpPr txBox="1"/>
          <p:nvPr/>
        </p:nvSpPr>
        <p:spPr>
          <a:xfrm>
            <a:off x="3408721" y="3789040"/>
            <a:ext cx="5195727" cy="830997"/>
          </a:xfrm>
          <a:prstGeom prst="rect">
            <a:avLst/>
          </a:prstGeom>
          <a:noFill/>
        </p:spPr>
        <p:txBody>
          <a:bodyPr wrap="square" rtlCol="0">
            <a:spAutoFit/>
          </a:bodyPr>
          <a:lstStyle/>
          <a:p>
            <a:r>
              <a:rPr lang="en-US" sz="1600" b="1" dirty="0">
                <a:solidFill>
                  <a:srgbClr val="0070C0"/>
                </a:solidFill>
              </a:rPr>
              <a:t>lose</a:t>
            </a:r>
            <a:r>
              <a:rPr lang="en-US" sz="1600" dirty="0"/>
              <a:t> queue priority (in different price queue and at the end of the queue)</a:t>
            </a:r>
          </a:p>
          <a:p>
            <a:endParaRPr lang="en-US" sz="1600" dirty="0"/>
          </a:p>
        </p:txBody>
      </p:sp>
    </p:spTree>
    <p:extLst>
      <p:ext uri="{BB962C8B-B14F-4D97-AF65-F5344CB8AC3E}">
        <p14:creationId xmlns:p14="http://schemas.microsoft.com/office/powerpoint/2010/main" val="2645852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68</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a:t>
            </a:r>
            <a:r>
              <a:rPr lang="en-US" dirty="0"/>
              <a:t>- </a:t>
            </a:r>
            <a:r>
              <a:rPr lang="en-US" dirty="0" smtClean="0"/>
              <a:t>VWAP</a:t>
            </a:r>
            <a:endParaRPr lang="en-US" dirty="0"/>
          </a:p>
        </p:txBody>
      </p:sp>
      <p:sp>
        <p:nvSpPr>
          <p:cNvPr id="7" name="Content Placeholder 1"/>
          <p:cNvSpPr txBox="1">
            <a:spLocks/>
          </p:cNvSpPr>
          <p:nvPr/>
        </p:nvSpPr>
        <p:spPr>
          <a:xfrm>
            <a:off x="395536" y="1700808"/>
            <a:ext cx="4248472" cy="2448272"/>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lvl="0"/>
            <a:r>
              <a:rPr lang="en-US" sz="1600" b="1" u="sng" dirty="0"/>
              <a:t>Exchange Orders Management</a:t>
            </a:r>
          </a:p>
          <a:p>
            <a:pPr marL="0" indent="0"/>
            <a:r>
              <a:rPr lang="en-US" sz="1600" dirty="0" smtClean="0"/>
              <a:t>One VWAP Algo order </a:t>
            </a:r>
            <a:r>
              <a:rPr lang="en-US" sz="1600" b="1" dirty="0" smtClean="0">
                <a:solidFill>
                  <a:srgbClr val="0070C0"/>
                </a:solidFill>
              </a:rPr>
              <a:t>manages many Child </a:t>
            </a:r>
            <a:r>
              <a:rPr lang="en-US" sz="1600" dirty="0" smtClean="0"/>
              <a:t>(Exchange) orders.</a:t>
            </a:r>
          </a:p>
          <a:p>
            <a:pPr marL="0" indent="0"/>
            <a:endParaRPr lang="en-US" sz="1600" dirty="0" smtClean="0"/>
          </a:p>
          <a:p>
            <a:pPr marL="0" indent="0"/>
            <a:r>
              <a:rPr lang="en-US" sz="1600" dirty="0" smtClean="0"/>
              <a:t>If Algo needs to send 3,000 </a:t>
            </a:r>
            <a:r>
              <a:rPr lang="en-US" sz="1600" dirty="0" err="1" smtClean="0"/>
              <a:t>Qty</a:t>
            </a:r>
            <a:r>
              <a:rPr lang="en-US" sz="1600" dirty="0" smtClean="0"/>
              <a:t> to the exchange. Which one is preferred?</a:t>
            </a:r>
          </a:p>
          <a:p>
            <a:pPr marL="285750" indent="-285750">
              <a:buFont typeface="Arial" panose="020B0604020202020204" pitchFamily="34" charset="0"/>
              <a:buChar char="•"/>
            </a:pPr>
            <a:r>
              <a:rPr lang="en-US" sz="1600" dirty="0" smtClean="0"/>
              <a:t>1 order x 3,000 QTY</a:t>
            </a:r>
          </a:p>
          <a:p>
            <a:pPr marL="285750" indent="-285750">
              <a:buFont typeface="Arial" panose="020B0604020202020204" pitchFamily="34" charset="0"/>
              <a:buChar char="•"/>
            </a:pPr>
            <a:r>
              <a:rPr lang="en-US" sz="1600" dirty="0" smtClean="0"/>
              <a:t>3 orders x 1,000 QTY</a:t>
            </a:r>
            <a:endParaRPr lang="en-US" sz="1600" dirty="0"/>
          </a:p>
          <a:p>
            <a:pPr marL="0" indent="0"/>
            <a:endParaRPr lang="en-US" sz="1600" dirty="0" smtClean="0"/>
          </a:p>
          <a:p>
            <a:pPr marL="0" indent="0"/>
            <a:endParaRPr lang="en-US" sz="1600" dirty="0" smtClean="0"/>
          </a:p>
          <a:p>
            <a:pPr marL="0" indent="0"/>
            <a:r>
              <a:rPr lang="en-US" sz="1400" dirty="0" smtClean="0"/>
              <a:t>Generally</a:t>
            </a:r>
            <a:r>
              <a:rPr lang="en-US" sz="1400" b="1" dirty="0" smtClean="0">
                <a:solidFill>
                  <a:srgbClr val="0070C0"/>
                </a:solidFill>
              </a:rPr>
              <a:t> send 3 orders x 1000 QTY </a:t>
            </a:r>
            <a:r>
              <a:rPr lang="en-US" sz="1400" dirty="0" smtClean="0"/>
              <a:t>so that we can have more flexibility to amend different child orders.</a:t>
            </a:r>
          </a:p>
          <a:p>
            <a:pPr marL="0" indent="0"/>
            <a:endParaRPr lang="en-US" sz="1600" dirty="0"/>
          </a:p>
          <a:p>
            <a:pPr marL="0" indent="0"/>
            <a:endParaRPr lang="en-US" sz="1600" dirty="0"/>
          </a:p>
        </p:txBody>
      </p:sp>
      <p:pic>
        <p:nvPicPr>
          <p:cNvPr id="3076"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l="1308" r="17332"/>
          <a:stretch/>
        </p:blipFill>
        <p:spPr bwMode="auto">
          <a:xfrm>
            <a:off x="4716016" y="1916832"/>
            <a:ext cx="4289301" cy="39604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75727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69</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 Market On Close</a:t>
            </a:r>
            <a:endParaRPr lang="en-US" dirty="0"/>
          </a:p>
        </p:txBody>
      </p:sp>
      <p:sp>
        <p:nvSpPr>
          <p:cNvPr id="7" name="Content Placeholder 1"/>
          <p:cNvSpPr txBox="1">
            <a:spLocks/>
          </p:cNvSpPr>
          <p:nvPr/>
        </p:nvSpPr>
        <p:spPr>
          <a:xfrm>
            <a:off x="395536" y="1700808"/>
            <a:ext cx="7632848" cy="144016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800" dirty="0" smtClean="0">
                <a:latin typeface="Arial" panose="020B0604020202020204" pitchFamily="34" charset="0"/>
                <a:cs typeface="Arial" panose="020B0604020202020204" pitchFamily="34" charset="0"/>
                <a:hlinkClick r:id="rId2"/>
              </a:rPr>
              <a:t>Tracker Fund </a:t>
            </a:r>
            <a:r>
              <a:rPr lang="zh-TW" altLang="en-US" sz="1800" dirty="0">
                <a:latin typeface="Arial" panose="020B0604020202020204" pitchFamily="34" charset="0"/>
                <a:cs typeface="Arial" panose="020B0604020202020204" pitchFamily="34" charset="0"/>
                <a:hlinkClick r:id="rId2"/>
              </a:rPr>
              <a:t>盈富基金 </a:t>
            </a:r>
            <a:r>
              <a:rPr lang="en-US" sz="1800" dirty="0" smtClean="0">
                <a:latin typeface="Arial" panose="020B0604020202020204" pitchFamily="34" charset="0"/>
                <a:cs typeface="Arial" panose="020B0604020202020204" pitchFamily="34" charset="0"/>
                <a:hlinkClick r:id="rId2"/>
              </a:rPr>
              <a:t>(2800.HK)</a:t>
            </a:r>
            <a:r>
              <a:rPr lang="en-US" sz="1800" dirty="0" smtClean="0">
                <a:latin typeface="Arial" panose="020B0604020202020204" pitchFamily="34" charset="0"/>
                <a:cs typeface="Arial" panose="020B0604020202020204" pitchFamily="34" charset="0"/>
              </a:rPr>
              <a:t> is an </a:t>
            </a:r>
            <a:r>
              <a:rPr lang="en-US" sz="1800" b="1" dirty="0" smtClean="0">
                <a:solidFill>
                  <a:srgbClr val="0070C0"/>
                </a:solidFill>
                <a:latin typeface="Arial" panose="020B0604020202020204" pitchFamily="34" charset="0"/>
                <a:cs typeface="Arial" panose="020B0604020202020204" pitchFamily="34" charset="0"/>
              </a:rPr>
              <a:t>index tracking </a:t>
            </a:r>
            <a:r>
              <a:rPr lang="en-US" sz="1800" dirty="0" smtClean="0">
                <a:latin typeface="Arial" panose="020B0604020202020204" pitchFamily="34" charset="0"/>
                <a:cs typeface="Arial" panose="020B0604020202020204" pitchFamily="34" charset="0"/>
              </a:rPr>
              <a:t>fund that replicate the performance of the underlying index (Hang Seng Index)</a:t>
            </a:r>
            <a:endParaRPr lang="en-US" sz="1800" dirty="0">
              <a:latin typeface="Arial" panose="020B0604020202020204" pitchFamily="34" charset="0"/>
              <a:cs typeface="Arial" panose="020B0604020202020204" pitchFamily="34" charset="0"/>
            </a:endParaRPr>
          </a:p>
          <a:p>
            <a:pPr>
              <a:buFont typeface="Arial" panose="020B0604020202020204" pitchFamily="34" charset="0"/>
              <a:buChar char="•"/>
            </a:pPr>
            <a:endParaRPr lang="en-US" sz="1800" dirty="0" smtClean="0"/>
          </a:p>
          <a:p>
            <a:pPr>
              <a:buFont typeface="Arial" panose="020B0604020202020204" pitchFamily="34" charset="0"/>
              <a:buChar char="•"/>
            </a:pPr>
            <a:endParaRPr lang="en-US" sz="1800" dirty="0" smtClean="0"/>
          </a:p>
        </p:txBody>
      </p:sp>
      <p:graphicFrame>
        <p:nvGraphicFramePr>
          <p:cNvPr id="2" name="Table 1"/>
          <p:cNvGraphicFramePr>
            <a:graphicFrameLocks noGrp="1"/>
          </p:cNvGraphicFramePr>
          <p:nvPr>
            <p:extLst>
              <p:ext uri="{D42A27DB-BD31-4B8C-83A1-F6EECF244321}">
                <p14:modId xmlns:p14="http://schemas.microsoft.com/office/powerpoint/2010/main" val="1531576558"/>
              </p:ext>
            </p:extLst>
          </p:nvPr>
        </p:nvGraphicFramePr>
        <p:xfrm>
          <a:off x="367383" y="2845792"/>
          <a:ext cx="4680520" cy="2311400"/>
        </p:xfrm>
        <a:graphic>
          <a:graphicData uri="http://schemas.openxmlformats.org/drawingml/2006/table">
            <a:tbl>
              <a:tblPr firstRow="1" bandRow="1">
                <a:tableStyleId>{21E4AEA4-8DFA-4A89-87EB-49C32662AFE0}</a:tableStyleId>
              </a:tblPr>
              <a:tblGrid>
                <a:gridCol w="2016224"/>
                <a:gridCol w="2664296"/>
              </a:tblGrid>
              <a:tr h="370840">
                <a:tc gridSpan="2">
                  <a:txBody>
                    <a:bodyPr/>
                    <a:lstStyle/>
                    <a:p>
                      <a:r>
                        <a:rPr lang="en-US" sz="1200" dirty="0" smtClean="0"/>
                        <a:t>Key Info</a:t>
                      </a:r>
                      <a:endParaRPr lang="en-US" sz="1200" dirty="0"/>
                    </a:p>
                  </a:txBody>
                  <a:tcPr/>
                </a:tc>
                <a:tc hMerge="1">
                  <a:txBody>
                    <a:bodyPr/>
                    <a:lstStyle/>
                    <a:p>
                      <a:endParaRPr lang="en-US" sz="1200" dirty="0"/>
                    </a:p>
                  </a:txBody>
                  <a:tcPr/>
                </a:tc>
              </a:tr>
              <a:tr h="370840">
                <a:tc>
                  <a:txBody>
                    <a:bodyPr/>
                    <a:lstStyle/>
                    <a:p>
                      <a:r>
                        <a:rPr lang="en-US" sz="1200" b="1" dirty="0" smtClean="0"/>
                        <a:t>Primary Benchmark</a:t>
                      </a:r>
                      <a:endParaRPr lang="en-US" sz="1200" b="1" dirty="0"/>
                    </a:p>
                  </a:txBody>
                  <a:tcPr/>
                </a:tc>
                <a:tc>
                  <a:txBody>
                    <a:bodyPr/>
                    <a:lstStyle/>
                    <a:p>
                      <a:r>
                        <a:rPr lang="en-US" sz="1200" dirty="0" smtClean="0"/>
                        <a:t>Hang Seng Index</a:t>
                      </a:r>
                      <a:endParaRPr lang="en-US" sz="1200" dirty="0"/>
                    </a:p>
                  </a:txBody>
                  <a:tcPr/>
                </a:tc>
              </a:tr>
              <a:tr h="370840">
                <a:tc>
                  <a:txBody>
                    <a:bodyPr/>
                    <a:lstStyle/>
                    <a:p>
                      <a:r>
                        <a:rPr lang="en-US" sz="1200" b="1" dirty="0" smtClean="0"/>
                        <a:t>Replication Method</a:t>
                      </a:r>
                      <a:endParaRPr lang="en-US" sz="1200" b="1" dirty="0"/>
                    </a:p>
                  </a:txBody>
                  <a:tcPr/>
                </a:tc>
                <a:tc>
                  <a:txBody>
                    <a:bodyPr/>
                    <a:lstStyle/>
                    <a:p>
                      <a:r>
                        <a:rPr lang="en-US" sz="1200" dirty="0" smtClean="0"/>
                        <a:t>Full Replication</a:t>
                      </a:r>
                      <a:endParaRPr lang="en-US" sz="1200" dirty="0"/>
                    </a:p>
                  </a:txBody>
                  <a:tcPr/>
                </a:tc>
              </a:tr>
              <a:tr h="37084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1" dirty="0" smtClean="0"/>
                        <a:t>Fund Manager</a:t>
                      </a:r>
                    </a:p>
                    <a:p>
                      <a:endParaRPr lang="en-US" sz="1200" b="1"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t>State Street Global Advisors</a:t>
                      </a:r>
                    </a:p>
                    <a:p>
                      <a:endParaRPr lang="en-US" sz="1200" dirty="0"/>
                    </a:p>
                  </a:txBody>
                  <a:tcPr/>
                </a:tc>
              </a:tr>
              <a:tr h="370840">
                <a:tc>
                  <a:txBody>
                    <a:bodyPr/>
                    <a:lstStyle/>
                    <a:p>
                      <a:r>
                        <a:rPr lang="en-US" sz="1200" b="1" dirty="0" smtClean="0"/>
                        <a:t>Annual Charges</a:t>
                      </a:r>
                      <a:endParaRPr lang="en-US" sz="1200" b="1" dirty="0"/>
                    </a:p>
                  </a:txBody>
                  <a:tcPr/>
                </a:tc>
                <a:tc>
                  <a:txBody>
                    <a:bodyPr/>
                    <a:lstStyle/>
                    <a:p>
                      <a:r>
                        <a:rPr lang="en-US" sz="1200" dirty="0" smtClean="0"/>
                        <a:t>0.09%</a:t>
                      </a:r>
                      <a:endParaRPr lang="en-US" sz="1200" dirty="0"/>
                    </a:p>
                  </a:txBody>
                  <a:tcPr/>
                </a:tc>
              </a:tr>
              <a:tr h="370840">
                <a:tc>
                  <a:txBody>
                    <a:bodyPr/>
                    <a:lstStyle/>
                    <a:p>
                      <a:r>
                        <a:rPr lang="en-US" sz="1200" b="1" dirty="0" smtClean="0"/>
                        <a:t>Total Net Assets </a:t>
                      </a:r>
                      <a:endParaRPr lang="en-US" sz="1200" b="1" dirty="0"/>
                    </a:p>
                  </a:txBody>
                  <a:tcPr/>
                </a:tc>
                <a:tc>
                  <a:txBody>
                    <a:bodyPr/>
                    <a:lstStyle/>
                    <a:p>
                      <a:r>
                        <a:rPr lang="en-US" sz="1200" dirty="0" smtClean="0"/>
                        <a:t>HK$ 79.9</a:t>
                      </a:r>
                      <a:r>
                        <a:rPr lang="en-US" sz="1200" baseline="0" dirty="0" smtClean="0"/>
                        <a:t> B </a:t>
                      </a:r>
                      <a:endParaRPr lang="en-US" sz="1200" dirty="0"/>
                    </a:p>
                  </a:txBody>
                  <a:tcPr/>
                </a:tc>
              </a:tr>
            </a:tbl>
          </a:graphicData>
        </a:graphic>
      </p:graphicFrame>
      <p:graphicFrame>
        <p:nvGraphicFramePr>
          <p:cNvPr id="4" name="Table 3"/>
          <p:cNvGraphicFramePr>
            <a:graphicFrameLocks noGrp="1"/>
          </p:cNvGraphicFramePr>
          <p:nvPr>
            <p:extLst>
              <p:ext uri="{D42A27DB-BD31-4B8C-83A1-F6EECF244321}">
                <p14:modId xmlns:p14="http://schemas.microsoft.com/office/powerpoint/2010/main" val="2870513545"/>
              </p:ext>
            </p:extLst>
          </p:nvPr>
        </p:nvGraphicFramePr>
        <p:xfrm>
          <a:off x="5364088" y="2636912"/>
          <a:ext cx="3456384" cy="2711149"/>
        </p:xfrm>
        <a:graphic>
          <a:graphicData uri="http://schemas.openxmlformats.org/drawingml/2006/table">
            <a:tbl>
              <a:tblPr firstRow="1" bandRow="1">
                <a:tableStyleId>{5C22544A-7EE6-4342-B048-85BDC9FD1C3A}</a:tableStyleId>
              </a:tblPr>
              <a:tblGrid>
                <a:gridCol w="2175776"/>
                <a:gridCol w="1280608"/>
              </a:tblGrid>
              <a:tr h="387307">
                <a:tc gridSpan="2">
                  <a:txBody>
                    <a:bodyPr/>
                    <a:lstStyle/>
                    <a:p>
                      <a:r>
                        <a:rPr lang="en-US" sz="1200" b="1" dirty="0" smtClean="0"/>
                        <a:t>Top Holdings</a:t>
                      </a:r>
                      <a:endParaRPr lang="en-US" sz="1200" b="1" dirty="0"/>
                    </a:p>
                  </a:txBody>
                  <a:tcPr/>
                </a:tc>
                <a:tc hMerge="1">
                  <a:txBody>
                    <a:bodyPr/>
                    <a:lstStyle/>
                    <a:p>
                      <a:endParaRPr lang="en-US" sz="1200" dirty="0"/>
                    </a:p>
                  </a:txBody>
                  <a:tcPr/>
                </a:tc>
              </a:tr>
              <a:tr h="387307">
                <a:tc>
                  <a:txBody>
                    <a:bodyPr/>
                    <a:lstStyle/>
                    <a:p>
                      <a:r>
                        <a:rPr lang="en-US" sz="1200" dirty="0" smtClean="0"/>
                        <a:t>HSBC Holdings</a:t>
                      </a:r>
                      <a:endParaRPr lang="en-US" sz="1200" dirty="0"/>
                    </a:p>
                  </a:txBody>
                  <a:tcPr/>
                </a:tc>
                <a:tc>
                  <a:txBody>
                    <a:bodyPr/>
                    <a:lstStyle/>
                    <a:p>
                      <a:r>
                        <a:rPr lang="en-US" sz="1200" b="0" i="0" kern="1200" dirty="0" smtClean="0">
                          <a:solidFill>
                            <a:schemeClr val="dk1"/>
                          </a:solidFill>
                          <a:effectLst/>
                          <a:latin typeface="+mn-lt"/>
                          <a:ea typeface="+mn-ea"/>
                          <a:cs typeface="+mn-cs"/>
                        </a:rPr>
                        <a:t>10.45%</a:t>
                      </a:r>
                      <a:endParaRPr lang="en-US" sz="1200" dirty="0"/>
                    </a:p>
                  </a:txBody>
                  <a:tcPr/>
                </a:tc>
              </a:tr>
              <a:tr h="387307">
                <a:tc>
                  <a:txBody>
                    <a:bodyPr/>
                    <a:lstStyle/>
                    <a:p>
                      <a:r>
                        <a:rPr lang="en-US" sz="1200" dirty="0" smtClean="0"/>
                        <a:t>AIA Group Ltd.</a:t>
                      </a:r>
                      <a:endParaRPr lang="en-US" sz="1200" dirty="0"/>
                    </a:p>
                  </a:txBody>
                  <a:tcPr/>
                </a:tc>
                <a:tc>
                  <a:txBody>
                    <a:bodyPr/>
                    <a:lstStyle/>
                    <a:p>
                      <a:r>
                        <a:rPr lang="en-US" sz="1200" b="0" i="0" kern="1200" dirty="0" smtClean="0">
                          <a:solidFill>
                            <a:schemeClr val="dk1"/>
                          </a:solidFill>
                          <a:effectLst/>
                          <a:latin typeface="+mn-lt"/>
                          <a:ea typeface="+mn-ea"/>
                          <a:cs typeface="+mn-cs"/>
                        </a:rPr>
                        <a:t>8.71%</a:t>
                      </a:r>
                      <a:endParaRPr lang="en-US" sz="1200" dirty="0"/>
                    </a:p>
                  </a:txBody>
                  <a:tcPr/>
                </a:tc>
              </a:tr>
              <a:tr h="387307">
                <a:tc>
                  <a:txBody>
                    <a:bodyPr/>
                    <a:lstStyle/>
                    <a:p>
                      <a:r>
                        <a:rPr lang="en-US" sz="1200" dirty="0" err="1" smtClean="0"/>
                        <a:t>Tencent</a:t>
                      </a:r>
                      <a:r>
                        <a:rPr lang="en-US" sz="1200" dirty="0" smtClean="0"/>
                        <a:t> Holdings</a:t>
                      </a:r>
                      <a:endParaRPr lang="en-US" sz="1200" dirty="0"/>
                    </a:p>
                  </a:txBody>
                  <a:tcPr/>
                </a:tc>
                <a:tc>
                  <a:txBody>
                    <a:bodyPr/>
                    <a:lstStyle/>
                    <a:p>
                      <a:r>
                        <a:rPr lang="en-US" sz="1200" b="0" i="0" kern="1200" dirty="0" smtClean="0">
                          <a:solidFill>
                            <a:schemeClr val="dk1"/>
                          </a:solidFill>
                          <a:effectLst/>
                          <a:latin typeface="+mn-lt"/>
                          <a:ea typeface="+mn-ea"/>
                          <a:cs typeface="+mn-cs"/>
                        </a:rPr>
                        <a:t>8.48%</a:t>
                      </a:r>
                      <a:endParaRPr lang="en-US" sz="1200" dirty="0"/>
                    </a:p>
                  </a:txBody>
                  <a:tcPr/>
                </a:tc>
              </a:tr>
              <a:tr h="387307">
                <a:tc>
                  <a:txBody>
                    <a:bodyPr/>
                    <a:lstStyle/>
                    <a:p>
                      <a:r>
                        <a:rPr lang="en-US" sz="1200" dirty="0" smtClean="0"/>
                        <a:t>China Construction Bank</a:t>
                      </a:r>
                      <a:endParaRPr lang="en-US" sz="1200" dirty="0"/>
                    </a:p>
                  </a:txBody>
                  <a:tcPr/>
                </a:tc>
                <a:tc>
                  <a:txBody>
                    <a:bodyPr/>
                    <a:lstStyle/>
                    <a:p>
                      <a:r>
                        <a:rPr lang="en-US" sz="1200" b="0" i="0" kern="1200" dirty="0" smtClean="0">
                          <a:solidFill>
                            <a:schemeClr val="dk1"/>
                          </a:solidFill>
                          <a:effectLst/>
                          <a:latin typeface="+mn-lt"/>
                          <a:ea typeface="+mn-ea"/>
                          <a:cs typeface="+mn-cs"/>
                        </a:rPr>
                        <a:t>8.30%</a:t>
                      </a:r>
                      <a:endParaRPr lang="en-US" sz="1200" dirty="0"/>
                    </a:p>
                  </a:txBody>
                  <a:tcPr/>
                </a:tc>
              </a:tr>
              <a:tr h="387307">
                <a:tc>
                  <a:txBody>
                    <a:bodyPr/>
                    <a:lstStyle/>
                    <a:p>
                      <a:r>
                        <a:rPr lang="en-US" sz="1200" dirty="0" smtClean="0"/>
                        <a:t>China Mobile</a:t>
                      </a:r>
                      <a:endParaRPr lang="en-US" sz="1200" dirty="0"/>
                    </a:p>
                  </a:txBody>
                  <a:tcPr/>
                </a:tc>
                <a:tc>
                  <a:txBody>
                    <a:bodyPr/>
                    <a:lstStyle/>
                    <a:p>
                      <a:r>
                        <a:rPr lang="en-US" sz="1200" b="0" i="0" kern="1200" dirty="0" smtClean="0">
                          <a:solidFill>
                            <a:schemeClr val="dk1"/>
                          </a:solidFill>
                          <a:effectLst/>
                          <a:latin typeface="+mn-lt"/>
                          <a:ea typeface="+mn-ea"/>
                          <a:cs typeface="+mn-cs"/>
                        </a:rPr>
                        <a:t>5.43%</a:t>
                      </a:r>
                      <a:endParaRPr lang="en-US" sz="1200" dirty="0"/>
                    </a:p>
                  </a:txBody>
                  <a:tcPr/>
                </a:tc>
              </a:tr>
              <a:tr h="387307">
                <a:tc gridSpan="2">
                  <a:txBody>
                    <a:bodyPr/>
                    <a:lstStyle/>
                    <a:p>
                      <a:r>
                        <a:rPr lang="en-US" sz="1200" dirty="0" smtClean="0">
                          <a:hlinkClick r:id="rId3"/>
                        </a:rPr>
                        <a:t>…… full list</a:t>
                      </a:r>
                      <a:endParaRPr lang="en-US" sz="1200" dirty="0"/>
                    </a:p>
                  </a:txBody>
                  <a:tcPr/>
                </a:tc>
                <a:tc hMerge="1">
                  <a:txBody>
                    <a:bodyPr/>
                    <a:lstStyle/>
                    <a:p>
                      <a:endParaRPr lang="en-US" dirty="0"/>
                    </a:p>
                  </a:txBody>
                  <a:tcPr/>
                </a:tc>
              </a:tr>
            </a:tbl>
          </a:graphicData>
        </a:graphic>
      </p:graphicFrame>
    </p:spTree>
    <p:extLst>
      <p:ext uri="{BB962C8B-B14F-4D97-AF65-F5344CB8AC3E}">
        <p14:creationId xmlns:p14="http://schemas.microsoft.com/office/powerpoint/2010/main" val="199024910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normAutofit/>
          </a:bodyPr>
          <a:lstStyle>
            <a:lvl1pPr>
              <a:defRPr>
                <a:solidFill>
                  <a:srgbClr val="152E82"/>
                </a:solidFill>
              </a:defRPr>
            </a:lvl1pPr>
          </a:lstStyle>
          <a:p>
            <a:fld id="{5DD0A2D2-7EFB-5840-AF99-D605BC1B2F97}" type="slidenum">
              <a:rPr lang="en-US" smtClean="0"/>
              <a:pPr/>
              <a:t>7</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History of trading</a:t>
            </a:r>
            <a:endParaRPr lang="en-US" dirty="0"/>
          </a:p>
        </p:txBody>
      </p:sp>
      <p:pic>
        <p:nvPicPr>
          <p:cNvPr id="2050" name="Picture 2" descr="港交所表示，現時每天平均出現的出市代表僅有大約30人，使用率很低。（路透社）"/>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5616" y="1772816"/>
            <a:ext cx="6480720" cy="432048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Table 3"/>
          <p:cNvGraphicFramePr>
            <a:graphicFrameLocks noGrp="1"/>
          </p:cNvGraphicFramePr>
          <p:nvPr>
            <p:extLst>
              <p:ext uri="{D42A27DB-BD31-4B8C-83A1-F6EECF244321}">
                <p14:modId xmlns:p14="http://schemas.microsoft.com/office/powerpoint/2010/main" val="4038457089"/>
              </p:ext>
            </p:extLst>
          </p:nvPr>
        </p:nvGraphicFramePr>
        <p:xfrm>
          <a:off x="1307976" y="2348880"/>
          <a:ext cx="6096000" cy="1915408"/>
        </p:xfrm>
        <a:graphic>
          <a:graphicData uri="http://schemas.openxmlformats.org/drawingml/2006/table">
            <a:tbl>
              <a:tblPr firstRow="1" bandRow="1">
                <a:tableStyleId>{16D9F66E-5EB9-4882-86FB-DCBF35E3C3E4}</a:tableStyleId>
              </a:tblPr>
              <a:tblGrid>
                <a:gridCol w="2592288"/>
                <a:gridCol w="3503712"/>
              </a:tblGrid>
              <a:tr h="432048">
                <a:tc>
                  <a:txBody>
                    <a:bodyPr/>
                    <a:lstStyle/>
                    <a:p>
                      <a:r>
                        <a:rPr lang="en-US" sz="1800" b="0" kern="1200" dirty="0">
                          <a:solidFill>
                            <a:schemeClr val="dk1"/>
                          </a:solidFill>
                          <a:effectLst/>
                          <a:latin typeface="Arial" panose="020B0604020202020204" pitchFamily="34" charset="0"/>
                          <a:ea typeface="+mn-ea"/>
                          <a:cs typeface="Arial" panose="020B0604020202020204" pitchFamily="34" charset="0"/>
                        </a:rPr>
                        <a:t>2 April 1986</a:t>
                      </a:r>
                    </a:p>
                  </a:txBody>
                  <a:tcPr anchor="ctr"/>
                </a:tc>
                <a:tc>
                  <a:txBody>
                    <a:bodyPr/>
                    <a:lstStyle/>
                    <a:p>
                      <a:r>
                        <a:rPr lang="en-US" sz="1800" b="0" kern="1200" dirty="0" smtClean="0">
                          <a:solidFill>
                            <a:schemeClr val="dk1"/>
                          </a:solidFill>
                          <a:effectLst/>
                          <a:latin typeface="Arial" panose="020B0604020202020204" pitchFamily="34" charset="0"/>
                          <a:ea typeface="+mn-ea"/>
                          <a:cs typeface="Arial" panose="020B0604020202020204" pitchFamily="34" charset="0"/>
                        </a:rPr>
                        <a:t>First </a:t>
                      </a:r>
                      <a:r>
                        <a:rPr lang="en-US" sz="1800" b="0" kern="1200" dirty="0">
                          <a:solidFill>
                            <a:schemeClr val="dk1"/>
                          </a:solidFill>
                          <a:effectLst/>
                          <a:latin typeface="Arial" panose="020B0604020202020204" pitchFamily="34" charset="0"/>
                          <a:ea typeface="+mn-ea"/>
                          <a:cs typeface="Arial" panose="020B0604020202020204" pitchFamily="34" charset="0"/>
                        </a:rPr>
                        <a:t>day of trading in the Hall</a:t>
                      </a:r>
                    </a:p>
                  </a:txBody>
                  <a:tcPr anchor="ctr"/>
                </a:tc>
              </a:tr>
              <a:tr h="370840">
                <a:tc>
                  <a:txBody>
                    <a:bodyPr/>
                    <a:lstStyle/>
                    <a:p>
                      <a:r>
                        <a:rPr lang="en-US" dirty="0" smtClean="0">
                          <a:effectLst/>
                          <a:latin typeface="Arial" panose="020B0604020202020204" pitchFamily="34" charset="0"/>
                          <a:cs typeface="Arial" panose="020B0604020202020204" pitchFamily="34" charset="0"/>
                        </a:rPr>
                        <a:t>1 </a:t>
                      </a:r>
                      <a:r>
                        <a:rPr lang="en-US" dirty="0">
                          <a:effectLst/>
                          <a:latin typeface="Arial" panose="020B0604020202020204" pitchFamily="34" charset="0"/>
                          <a:cs typeface="Arial" panose="020B0604020202020204" pitchFamily="34" charset="0"/>
                        </a:rPr>
                        <a:t>November 1993</a:t>
                      </a:r>
                    </a:p>
                  </a:txBody>
                  <a:tcPr anchor="ctr"/>
                </a:tc>
                <a:tc>
                  <a:txBody>
                    <a:bodyPr/>
                    <a:lstStyle/>
                    <a:p>
                      <a:r>
                        <a:rPr lang="en-US" dirty="0" smtClean="0">
                          <a:effectLst/>
                          <a:latin typeface="Arial" panose="020B0604020202020204" pitchFamily="34" charset="0"/>
                          <a:cs typeface="Arial" panose="020B0604020202020204" pitchFamily="34" charset="0"/>
                        </a:rPr>
                        <a:t>Electronic </a:t>
                      </a:r>
                      <a:r>
                        <a:rPr lang="en-US" dirty="0">
                          <a:effectLst/>
                          <a:latin typeface="Arial" panose="020B0604020202020204" pitchFamily="34" charset="0"/>
                          <a:cs typeface="Arial" panose="020B0604020202020204" pitchFamily="34" charset="0"/>
                        </a:rPr>
                        <a:t>trading introduced</a:t>
                      </a:r>
                    </a:p>
                  </a:txBody>
                  <a:tcPr anchor="ctr"/>
                </a:tc>
              </a:tr>
              <a:tr h="370840">
                <a:tc>
                  <a:txBody>
                    <a:bodyPr/>
                    <a:lstStyle/>
                    <a:p>
                      <a:r>
                        <a:rPr lang="en-US" dirty="0" smtClean="0">
                          <a:effectLst/>
                          <a:latin typeface="Arial" panose="020B0604020202020204" pitchFamily="34" charset="0"/>
                          <a:cs typeface="Arial" panose="020B0604020202020204" pitchFamily="34" charset="0"/>
                        </a:rPr>
                        <a:t>25 </a:t>
                      </a:r>
                      <a:r>
                        <a:rPr lang="en-US" dirty="0">
                          <a:effectLst/>
                          <a:latin typeface="Arial" panose="020B0604020202020204" pitchFamily="34" charset="0"/>
                          <a:cs typeface="Arial" panose="020B0604020202020204" pitchFamily="34" charset="0"/>
                        </a:rPr>
                        <a:t>January 1996</a:t>
                      </a:r>
                    </a:p>
                  </a:txBody>
                  <a:tcPr anchor="ctr"/>
                </a:tc>
                <a:tc>
                  <a:txBody>
                    <a:bodyPr/>
                    <a:lstStyle/>
                    <a:p>
                      <a:r>
                        <a:rPr lang="en-US" dirty="0" smtClean="0">
                          <a:effectLst/>
                          <a:latin typeface="Arial" panose="020B0604020202020204" pitchFamily="34" charset="0"/>
                          <a:cs typeface="Arial" panose="020B0604020202020204" pitchFamily="34" charset="0"/>
                        </a:rPr>
                        <a:t>Off-floor </a:t>
                      </a:r>
                      <a:r>
                        <a:rPr lang="en-US" dirty="0">
                          <a:effectLst/>
                          <a:latin typeface="Arial" panose="020B0604020202020204" pitchFamily="34" charset="0"/>
                          <a:cs typeface="Arial" panose="020B0604020202020204" pitchFamily="34" charset="0"/>
                        </a:rPr>
                        <a:t>trading introduced</a:t>
                      </a:r>
                    </a:p>
                  </a:txBody>
                  <a:tcPr anchor="ctr"/>
                </a:tc>
              </a:tr>
              <a:tr h="370840">
                <a:tc>
                  <a:txBody>
                    <a:bodyPr/>
                    <a:lstStyle/>
                    <a:p>
                      <a:r>
                        <a:rPr lang="en-US" dirty="0" smtClean="0">
                          <a:effectLst/>
                          <a:latin typeface="Arial" panose="020B0604020202020204" pitchFamily="34" charset="0"/>
                          <a:cs typeface="Arial" panose="020B0604020202020204" pitchFamily="34" charset="0"/>
                        </a:rPr>
                        <a:t>23 </a:t>
                      </a:r>
                      <a:r>
                        <a:rPr lang="en-US" dirty="0">
                          <a:effectLst/>
                          <a:latin typeface="Arial" panose="020B0604020202020204" pitchFamily="34" charset="0"/>
                          <a:cs typeface="Arial" panose="020B0604020202020204" pitchFamily="34" charset="0"/>
                        </a:rPr>
                        <a:t>October 2000</a:t>
                      </a:r>
                    </a:p>
                  </a:txBody>
                  <a:tcPr anchor="ctr"/>
                </a:tc>
                <a:tc>
                  <a:txBody>
                    <a:bodyPr/>
                    <a:lstStyle/>
                    <a:p>
                      <a:r>
                        <a:rPr lang="en-US" dirty="0" smtClean="0">
                          <a:effectLst/>
                          <a:latin typeface="Arial" panose="020B0604020202020204" pitchFamily="34" charset="0"/>
                          <a:cs typeface="Arial" panose="020B0604020202020204" pitchFamily="34" charset="0"/>
                        </a:rPr>
                        <a:t>Online </a:t>
                      </a:r>
                      <a:r>
                        <a:rPr lang="en-US" dirty="0">
                          <a:effectLst/>
                          <a:latin typeface="Arial" panose="020B0604020202020204" pitchFamily="34" charset="0"/>
                          <a:cs typeface="Arial" panose="020B0604020202020204" pitchFamily="34" charset="0"/>
                        </a:rPr>
                        <a:t>trading enabled</a:t>
                      </a:r>
                    </a:p>
                  </a:txBody>
                  <a:tcPr anchor="ctr"/>
                </a:tc>
              </a:tr>
              <a:tr h="370840">
                <a:tc>
                  <a:txBody>
                    <a:bodyPr/>
                    <a:lstStyle/>
                    <a:p>
                      <a:r>
                        <a:rPr lang="en-US" dirty="0" smtClean="0">
                          <a:effectLst/>
                          <a:latin typeface="Arial" panose="020B0604020202020204" pitchFamily="34" charset="0"/>
                          <a:cs typeface="Arial" panose="020B0604020202020204" pitchFamily="34" charset="0"/>
                        </a:rPr>
                        <a:t>27 </a:t>
                      </a:r>
                      <a:r>
                        <a:rPr lang="en-US" dirty="0">
                          <a:effectLst/>
                          <a:latin typeface="Arial" panose="020B0604020202020204" pitchFamily="34" charset="0"/>
                          <a:cs typeface="Arial" panose="020B0604020202020204" pitchFamily="34" charset="0"/>
                        </a:rPr>
                        <a:t>October 2017</a:t>
                      </a:r>
                    </a:p>
                  </a:txBody>
                  <a:tcPr anchor="ctr"/>
                </a:tc>
                <a:tc>
                  <a:txBody>
                    <a:bodyPr/>
                    <a:lstStyle/>
                    <a:p>
                      <a:r>
                        <a:rPr lang="en-US" dirty="0" smtClean="0">
                          <a:effectLst/>
                          <a:latin typeface="Arial" panose="020B0604020202020204" pitchFamily="34" charset="0"/>
                          <a:cs typeface="Arial" panose="020B0604020202020204" pitchFamily="34" charset="0"/>
                        </a:rPr>
                        <a:t>Last </a:t>
                      </a:r>
                      <a:r>
                        <a:rPr lang="en-US" dirty="0">
                          <a:effectLst/>
                          <a:latin typeface="Arial" panose="020B0604020202020204" pitchFamily="34" charset="0"/>
                          <a:cs typeface="Arial" panose="020B0604020202020204" pitchFamily="34" charset="0"/>
                        </a:rPr>
                        <a:t>day of trading in the Hall</a:t>
                      </a:r>
                    </a:p>
                  </a:txBody>
                  <a:tcPr anchor="ctr"/>
                </a:tc>
              </a:tr>
            </a:tbl>
          </a:graphicData>
        </a:graphic>
      </p:graphicFrame>
      <p:sp>
        <p:nvSpPr>
          <p:cNvPr id="6" name="Oval 5"/>
          <p:cNvSpPr/>
          <p:nvPr/>
        </p:nvSpPr>
        <p:spPr bwMode="auto">
          <a:xfrm>
            <a:off x="3645371" y="3875137"/>
            <a:ext cx="3672408" cy="422920"/>
          </a:xfrm>
          <a:prstGeom prst="ellipse">
            <a:avLst/>
          </a:prstGeom>
          <a:noFill/>
          <a:ln>
            <a:solidFill>
              <a:srgbClr val="FF0000"/>
            </a:solidFill>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Tree>
    <p:extLst>
      <p:ext uri="{BB962C8B-B14F-4D97-AF65-F5344CB8AC3E}">
        <p14:creationId xmlns:p14="http://schemas.microsoft.com/office/powerpoint/2010/main" val="1721164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70</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 Market On Close</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1528827918"/>
              </p:ext>
            </p:extLst>
          </p:nvPr>
        </p:nvGraphicFramePr>
        <p:xfrm>
          <a:off x="2411760" y="3310139"/>
          <a:ext cx="4032447" cy="2711149"/>
        </p:xfrm>
        <a:graphic>
          <a:graphicData uri="http://schemas.openxmlformats.org/drawingml/2006/table">
            <a:tbl>
              <a:tblPr firstRow="1" bandRow="1">
                <a:tableStyleId>{5C22544A-7EE6-4342-B048-85BDC9FD1C3A}</a:tableStyleId>
              </a:tblPr>
              <a:tblGrid>
                <a:gridCol w="2088232"/>
                <a:gridCol w="918201"/>
                <a:gridCol w="1026014"/>
              </a:tblGrid>
              <a:tr h="387307">
                <a:tc>
                  <a:txBody>
                    <a:bodyPr/>
                    <a:lstStyle/>
                    <a:p>
                      <a:r>
                        <a:rPr lang="en-US" sz="1200" b="1" dirty="0" smtClean="0"/>
                        <a:t>Top Holdings</a:t>
                      </a:r>
                      <a:endParaRPr lang="en-US" sz="1200" b="1" dirty="0"/>
                    </a:p>
                  </a:txBody>
                  <a:tcPr/>
                </a:tc>
                <a:tc>
                  <a:txBody>
                    <a:bodyPr/>
                    <a:lstStyle/>
                    <a:p>
                      <a:r>
                        <a:rPr lang="en-US" sz="1200" dirty="0" smtClean="0"/>
                        <a:t>Original</a:t>
                      </a:r>
                      <a:endParaRPr lang="en-US" sz="1200" dirty="0"/>
                    </a:p>
                  </a:txBody>
                  <a:tcPr/>
                </a:tc>
                <a:tc>
                  <a:txBody>
                    <a:bodyPr/>
                    <a:lstStyle/>
                    <a:p>
                      <a:r>
                        <a:rPr lang="en-US" sz="1200" dirty="0" smtClean="0"/>
                        <a:t>New</a:t>
                      </a:r>
                      <a:endParaRPr lang="en-US" sz="1200" dirty="0"/>
                    </a:p>
                  </a:txBody>
                  <a:tcPr/>
                </a:tc>
              </a:tr>
              <a:tr h="387307">
                <a:tc>
                  <a:txBody>
                    <a:bodyPr/>
                    <a:lstStyle/>
                    <a:p>
                      <a:r>
                        <a:rPr lang="en-US" sz="1200" dirty="0" smtClean="0"/>
                        <a:t>HSBC Holdings</a:t>
                      </a:r>
                      <a:endParaRPr lang="en-US" sz="1200" dirty="0"/>
                    </a:p>
                  </a:txBody>
                  <a:tcPr/>
                </a:tc>
                <a:tc>
                  <a:txBody>
                    <a:bodyPr/>
                    <a:lstStyle/>
                    <a:p>
                      <a:r>
                        <a:rPr lang="en-US" sz="1200" b="0" i="0" kern="1200" dirty="0" smtClean="0">
                          <a:solidFill>
                            <a:schemeClr val="dk1"/>
                          </a:solidFill>
                          <a:effectLst/>
                          <a:latin typeface="+mn-lt"/>
                          <a:ea typeface="+mn-ea"/>
                          <a:cs typeface="+mn-cs"/>
                        </a:rPr>
                        <a:t>10.45%</a:t>
                      </a:r>
                      <a:endParaRPr lang="en-US" sz="1200" dirty="0"/>
                    </a:p>
                  </a:txBody>
                  <a:tcPr/>
                </a:tc>
                <a:tc>
                  <a:txBody>
                    <a:bodyPr/>
                    <a:lstStyle/>
                    <a:p>
                      <a:r>
                        <a:rPr lang="en-US" sz="1200" dirty="0" smtClean="0"/>
                        <a:t>5.8%</a:t>
                      </a:r>
                      <a:endParaRPr lang="en-US" sz="1200" dirty="0"/>
                    </a:p>
                  </a:txBody>
                  <a:tcPr/>
                </a:tc>
              </a:tr>
              <a:tr h="387307">
                <a:tc>
                  <a:txBody>
                    <a:bodyPr/>
                    <a:lstStyle/>
                    <a:p>
                      <a:r>
                        <a:rPr lang="en-US" sz="1200" dirty="0" smtClean="0"/>
                        <a:t>AIA Group Ltd.</a:t>
                      </a:r>
                      <a:endParaRPr lang="en-US" sz="1200" dirty="0"/>
                    </a:p>
                  </a:txBody>
                  <a:tcPr/>
                </a:tc>
                <a:tc>
                  <a:txBody>
                    <a:bodyPr/>
                    <a:lstStyle/>
                    <a:p>
                      <a:r>
                        <a:rPr lang="en-US" sz="1200" b="0" i="0" kern="1200" dirty="0" smtClean="0">
                          <a:solidFill>
                            <a:schemeClr val="dk1"/>
                          </a:solidFill>
                          <a:effectLst/>
                          <a:latin typeface="+mn-lt"/>
                          <a:ea typeface="+mn-ea"/>
                          <a:cs typeface="+mn-cs"/>
                        </a:rPr>
                        <a:t>8.71%</a:t>
                      </a:r>
                      <a:endParaRPr lang="en-US" sz="1200" dirty="0"/>
                    </a:p>
                  </a:txBody>
                  <a:tcPr/>
                </a:tc>
                <a:tc>
                  <a:txBody>
                    <a:bodyPr/>
                    <a:lstStyle/>
                    <a:p>
                      <a:r>
                        <a:rPr lang="en-US" sz="1200" dirty="0" smtClean="0"/>
                        <a:t>7.1%</a:t>
                      </a:r>
                      <a:endParaRPr lang="en-US" sz="1200" dirty="0"/>
                    </a:p>
                  </a:txBody>
                  <a:tcPr/>
                </a:tc>
              </a:tr>
              <a:tr h="387307">
                <a:tc>
                  <a:txBody>
                    <a:bodyPr/>
                    <a:lstStyle/>
                    <a:p>
                      <a:r>
                        <a:rPr lang="en-US" sz="1200" dirty="0" err="1" smtClean="0"/>
                        <a:t>Tencent</a:t>
                      </a:r>
                      <a:r>
                        <a:rPr lang="en-US" sz="1200" dirty="0" smtClean="0"/>
                        <a:t> Holdings</a:t>
                      </a:r>
                      <a:endParaRPr lang="en-US" sz="1200" dirty="0"/>
                    </a:p>
                  </a:txBody>
                  <a:tcPr/>
                </a:tc>
                <a:tc>
                  <a:txBody>
                    <a:bodyPr/>
                    <a:lstStyle/>
                    <a:p>
                      <a:r>
                        <a:rPr lang="en-US" sz="1200" b="0" i="0" kern="1200" dirty="0" smtClean="0">
                          <a:solidFill>
                            <a:schemeClr val="dk1"/>
                          </a:solidFill>
                          <a:effectLst/>
                          <a:latin typeface="+mn-lt"/>
                          <a:ea typeface="+mn-ea"/>
                          <a:cs typeface="+mn-cs"/>
                        </a:rPr>
                        <a:t>8.48%</a:t>
                      </a:r>
                      <a:endParaRPr lang="en-US" sz="1200" dirty="0"/>
                    </a:p>
                  </a:txBody>
                  <a:tcPr/>
                </a:tc>
                <a:tc>
                  <a:txBody>
                    <a:bodyPr/>
                    <a:lstStyle/>
                    <a:p>
                      <a:r>
                        <a:rPr lang="en-US" sz="1200" dirty="0" smtClean="0"/>
                        <a:t>12%</a:t>
                      </a:r>
                      <a:endParaRPr lang="en-US" sz="1200" dirty="0"/>
                    </a:p>
                  </a:txBody>
                  <a:tcPr/>
                </a:tc>
              </a:tr>
              <a:tr h="387307">
                <a:tc>
                  <a:txBody>
                    <a:bodyPr/>
                    <a:lstStyle/>
                    <a:p>
                      <a:r>
                        <a:rPr lang="en-US" sz="1200" dirty="0" smtClean="0"/>
                        <a:t>China Construction Bank</a:t>
                      </a:r>
                      <a:endParaRPr lang="en-US" sz="1200" dirty="0"/>
                    </a:p>
                  </a:txBody>
                  <a:tcPr/>
                </a:tc>
                <a:tc>
                  <a:txBody>
                    <a:bodyPr/>
                    <a:lstStyle/>
                    <a:p>
                      <a:r>
                        <a:rPr lang="en-US" sz="1200" b="0" i="0" kern="1200" dirty="0" smtClean="0">
                          <a:solidFill>
                            <a:schemeClr val="dk1"/>
                          </a:solidFill>
                          <a:effectLst/>
                          <a:latin typeface="+mn-lt"/>
                          <a:ea typeface="+mn-ea"/>
                          <a:cs typeface="+mn-cs"/>
                        </a:rPr>
                        <a:t>8.30%</a:t>
                      </a:r>
                      <a:endParaRPr lang="en-US" sz="1200" dirty="0"/>
                    </a:p>
                  </a:txBody>
                  <a:tcPr/>
                </a:tc>
                <a:tc>
                  <a:txBody>
                    <a:bodyPr/>
                    <a:lstStyle/>
                    <a:p>
                      <a:r>
                        <a:rPr lang="en-US" sz="1200" dirty="0" smtClean="0"/>
                        <a:t>6.5%</a:t>
                      </a:r>
                      <a:endParaRPr lang="en-US" sz="1200" dirty="0"/>
                    </a:p>
                  </a:txBody>
                  <a:tcPr/>
                </a:tc>
              </a:tr>
              <a:tr h="387307">
                <a:tc>
                  <a:txBody>
                    <a:bodyPr/>
                    <a:lstStyle/>
                    <a:p>
                      <a:r>
                        <a:rPr lang="en-US" sz="1200" dirty="0" smtClean="0"/>
                        <a:t>Alibaba</a:t>
                      </a:r>
                      <a:endParaRPr lang="en-US" sz="1200" dirty="0"/>
                    </a:p>
                  </a:txBody>
                  <a:tcPr/>
                </a:tc>
                <a:tc>
                  <a:txBody>
                    <a:bodyPr/>
                    <a:lstStyle/>
                    <a:p>
                      <a:endParaRPr lang="en-US" sz="1200" dirty="0"/>
                    </a:p>
                  </a:txBody>
                  <a:tcPr/>
                </a:tc>
                <a:tc>
                  <a:txBody>
                    <a:bodyPr/>
                    <a:lstStyle/>
                    <a:p>
                      <a:r>
                        <a:rPr lang="en-US" sz="1200" dirty="0" smtClean="0"/>
                        <a:t>6.5%</a:t>
                      </a:r>
                      <a:endParaRPr lang="en-US" sz="1200" dirty="0"/>
                    </a:p>
                  </a:txBody>
                  <a:tcPr/>
                </a:tc>
              </a:tr>
              <a:tr h="387307">
                <a:tc gridSpan="2">
                  <a:txBody>
                    <a:bodyPr/>
                    <a:lstStyle/>
                    <a:p>
                      <a:r>
                        <a:rPr lang="en-US" sz="1200" dirty="0" smtClean="0">
                          <a:hlinkClick r:id="rId2"/>
                        </a:rPr>
                        <a:t>…… full list</a:t>
                      </a:r>
                      <a:endParaRPr lang="en-US" sz="1200" dirty="0"/>
                    </a:p>
                  </a:txBody>
                  <a:tcPr/>
                </a:tc>
                <a:tc hMerge="1">
                  <a:txBody>
                    <a:bodyPr/>
                    <a:lstStyle/>
                    <a:p>
                      <a:endParaRPr lang="en-US" dirty="0"/>
                    </a:p>
                  </a:txBody>
                  <a:tcPr/>
                </a:tc>
                <a:tc>
                  <a:txBody>
                    <a:bodyPr/>
                    <a:lstStyle/>
                    <a:p>
                      <a:endParaRPr lang="en-US" sz="1200" dirty="0"/>
                    </a:p>
                  </a:txBody>
                  <a:tcPr/>
                </a:tc>
              </a:tr>
            </a:tbl>
          </a:graphicData>
        </a:graphic>
      </p:graphicFrame>
      <p:sp>
        <p:nvSpPr>
          <p:cNvPr id="6" name="TextBox 5"/>
          <p:cNvSpPr txBox="1"/>
          <p:nvPr/>
        </p:nvSpPr>
        <p:spPr>
          <a:xfrm>
            <a:off x="367358" y="1844824"/>
            <a:ext cx="8381106" cy="1569660"/>
          </a:xfrm>
          <a:prstGeom prst="rect">
            <a:avLst/>
          </a:prstGeom>
          <a:noFill/>
        </p:spPr>
        <p:txBody>
          <a:bodyPr wrap="square" rtlCol="0">
            <a:spAutoFit/>
          </a:bodyPr>
          <a:lstStyle/>
          <a:p>
            <a:r>
              <a:rPr lang="en-US" sz="1800" b="1" u="sng" dirty="0" smtClean="0">
                <a:solidFill>
                  <a:schemeClr val="tx2"/>
                </a:solidFill>
              </a:rPr>
              <a:t>Index Rebalance</a:t>
            </a:r>
          </a:p>
          <a:p>
            <a:r>
              <a:rPr lang="en-US" sz="1600" dirty="0">
                <a:hlinkClick r:id="rId3"/>
              </a:rPr>
              <a:t>Hang Seng Indexes</a:t>
            </a:r>
            <a:r>
              <a:rPr lang="en-US" sz="1600" b="1" dirty="0">
                <a:solidFill>
                  <a:srgbClr val="0070C0"/>
                </a:solidFill>
              </a:rPr>
              <a:t> </a:t>
            </a:r>
            <a:r>
              <a:rPr lang="en-US" sz="1600" b="1" dirty="0" smtClean="0">
                <a:solidFill>
                  <a:srgbClr val="0070C0"/>
                </a:solidFill>
              </a:rPr>
              <a:t>has quarterly index </a:t>
            </a:r>
            <a:r>
              <a:rPr lang="en-US" sz="1600" b="1" dirty="0">
                <a:solidFill>
                  <a:srgbClr val="0070C0"/>
                </a:solidFill>
              </a:rPr>
              <a:t>rebalancing </a:t>
            </a:r>
            <a:r>
              <a:rPr lang="en-US" sz="1600" b="1" dirty="0" smtClean="0">
                <a:solidFill>
                  <a:srgbClr val="0070C0"/>
                </a:solidFill>
              </a:rPr>
              <a:t>at </a:t>
            </a:r>
            <a:r>
              <a:rPr lang="en-US" sz="1600" b="1" dirty="0" smtClean="0">
                <a:solidFill>
                  <a:srgbClr val="0070C0"/>
                </a:solidFill>
                <a:hlinkClick r:id="rId4"/>
              </a:rPr>
              <a:t>Mar</a:t>
            </a:r>
            <a:r>
              <a:rPr lang="en-US" sz="1600" b="1" dirty="0">
                <a:solidFill>
                  <a:srgbClr val="0070C0"/>
                </a:solidFill>
                <a:hlinkClick r:id="rId4"/>
              </a:rPr>
              <a:t>, Jun, Sep &amp; </a:t>
            </a:r>
            <a:r>
              <a:rPr lang="en-US" sz="1600" b="1" dirty="0" smtClean="0">
                <a:solidFill>
                  <a:srgbClr val="0070C0"/>
                </a:solidFill>
                <a:hlinkClick r:id="rId4"/>
              </a:rPr>
              <a:t>Dec</a:t>
            </a:r>
            <a:r>
              <a:rPr lang="en-US" sz="1600" dirty="0" smtClean="0"/>
              <a:t>. Based on the stocks and market performance review, the </a:t>
            </a:r>
            <a:r>
              <a:rPr lang="en-US" sz="1600" dirty="0"/>
              <a:t>constituents </a:t>
            </a:r>
            <a:r>
              <a:rPr lang="en-US" sz="1600" dirty="0" smtClean="0"/>
              <a:t>stocks </a:t>
            </a:r>
            <a:r>
              <a:rPr lang="en-US" sz="1600" b="1" dirty="0" smtClean="0">
                <a:solidFill>
                  <a:srgbClr val="0070C0"/>
                </a:solidFill>
              </a:rPr>
              <a:t>weighting can be adjusted </a:t>
            </a:r>
            <a:r>
              <a:rPr lang="en-US" sz="1600" dirty="0" smtClean="0"/>
              <a:t>upwards/downwards, new stocks can be </a:t>
            </a:r>
            <a:r>
              <a:rPr lang="en-US" sz="1600" b="1" dirty="0" smtClean="0">
                <a:solidFill>
                  <a:srgbClr val="0070C0"/>
                </a:solidFill>
              </a:rPr>
              <a:t>added</a:t>
            </a:r>
            <a:r>
              <a:rPr lang="en-US" sz="1600" dirty="0" smtClean="0"/>
              <a:t> and existing stocks can be </a:t>
            </a:r>
            <a:r>
              <a:rPr lang="en-US" sz="1600" b="1" dirty="0" smtClean="0">
                <a:solidFill>
                  <a:srgbClr val="0070C0"/>
                </a:solidFill>
              </a:rPr>
              <a:t>removed</a:t>
            </a:r>
            <a:r>
              <a:rPr lang="en-US" sz="1600" dirty="0" smtClean="0">
                <a:solidFill>
                  <a:srgbClr val="0070C0"/>
                </a:solidFill>
              </a:rPr>
              <a:t> </a:t>
            </a:r>
            <a:r>
              <a:rPr lang="en-US" sz="1600" dirty="0" smtClean="0"/>
              <a:t>from the index</a:t>
            </a:r>
          </a:p>
          <a:p>
            <a:endParaRPr lang="en-US" sz="1400" dirty="0"/>
          </a:p>
        </p:txBody>
      </p:sp>
      <p:sp>
        <p:nvSpPr>
          <p:cNvPr id="8" name="Right Arrow 7"/>
          <p:cNvSpPr/>
          <p:nvPr/>
        </p:nvSpPr>
        <p:spPr bwMode="auto">
          <a:xfrm>
            <a:off x="1475656" y="5157192"/>
            <a:ext cx="864096" cy="504056"/>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smtClean="0">
                <a:ln>
                  <a:noFill/>
                </a:ln>
                <a:solidFill>
                  <a:srgbClr val="000000"/>
                </a:solidFill>
                <a:effectLst/>
                <a:latin typeface="Arial" charset="0"/>
                <a:ea typeface="ＭＳ Ｐゴシック" charset="0"/>
                <a:cs typeface="ＭＳ Ｐゴシック" charset="0"/>
              </a:rPr>
              <a:t>Alibaba</a:t>
            </a:r>
            <a:endParaRPr kumimoji="0" lang="en-US" sz="12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sp>
        <p:nvSpPr>
          <p:cNvPr id="9" name="Right Arrow 8"/>
          <p:cNvSpPr/>
          <p:nvPr/>
        </p:nvSpPr>
        <p:spPr bwMode="auto">
          <a:xfrm>
            <a:off x="6516216" y="5157192"/>
            <a:ext cx="1296144" cy="576064"/>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r>
              <a:rPr lang="en-US" sz="1200" dirty="0"/>
              <a:t>China Mobile</a:t>
            </a:r>
          </a:p>
        </p:txBody>
      </p:sp>
    </p:spTree>
    <p:extLst>
      <p:ext uri="{BB962C8B-B14F-4D97-AF65-F5344CB8AC3E}">
        <p14:creationId xmlns:p14="http://schemas.microsoft.com/office/powerpoint/2010/main" val="3321152840"/>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normAutofit/>
          </a:bodyPr>
          <a:lstStyle>
            <a:lvl1pPr>
              <a:defRPr>
                <a:solidFill>
                  <a:srgbClr val="152E82"/>
                </a:solidFill>
              </a:defRPr>
            </a:lvl1pPr>
          </a:lstStyle>
          <a:p>
            <a:fld id="{5DD0A2D2-7EFB-5840-AF99-D605BC1B2F97}" type="slidenum">
              <a:rPr lang="en-US" smtClean="0"/>
              <a:pPr/>
              <a:t>71</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Algo – Market On Close</a:t>
            </a:r>
          </a:p>
        </p:txBody>
      </p:sp>
      <p:sp>
        <p:nvSpPr>
          <p:cNvPr id="7" name="Content Placeholder 1"/>
          <p:cNvSpPr txBox="1">
            <a:spLocks/>
          </p:cNvSpPr>
          <p:nvPr/>
        </p:nvSpPr>
        <p:spPr>
          <a:xfrm>
            <a:off x="395536" y="1700808"/>
            <a:ext cx="8352928"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457200" indent="-457200">
              <a:buFont typeface="Arial" panose="020B0604020202020204" pitchFamily="34" charset="0"/>
              <a:buChar char="•"/>
            </a:pPr>
            <a:r>
              <a:rPr lang="en-US" sz="1800" dirty="0" smtClean="0"/>
              <a:t>Index tracking funds (like HK Tracker Fund</a:t>
            </a:r>
            <a:r>
              <a:rPr lang="en-US" altLang="zh-TW" sz="1800" dirty="0" smtClean="0"/>
              <a:t>) </a:t>
            </a:r>
            <a:r>
              <a:rPr lang="en-US" altLang="zh-TW" sz="1800" b="1" dirty="0" smtClean="0">
                <a:solidFill>
                  <a:srgbClr val="0070C0"/>
                </a:solidFill>
              </a:rPr>
              <a:t>passively</a:t>
            </a:r>
            <a:r>
              <a:rPr lang="en-US" altLang="zh-TW" sz="1800" dirty="0" smtClean="0"/>
              <a:t> track the underlying </a:t>
            </a:r>
            <a:r>
              <a:rPr lang="en-US" sz="1800" dirty="0" smtClean="0"/>
              <a:t>index constituents. Hence those </a:t>
            </a:r>
            <a:r>
              <a:rPr lang="en-US" sz="1800" dirty="0"/>
              <a:t>funds need to </a:t>
            </a:r>
            <a:r>
              <a:rPr lang="en-US" sz="1800" b="1" dirty="0">
                <a:solidFill>
                  <a:srgbClr val="0070C0"/>
                </a:solidFill>
              </a:rPr>
              <a:t>adjust the portfolio </a:t>
            </a:r>
            <a:r>
              <a:rPr lang="en-US" sz="1800" b="1" dirty="0" smtClean="0">
                <a:solidFill>
                  <a:srgbClr val="0070C0"/>
                </a:solidFill>
              </a:rPr>
              <a:t>according </a:t>
            </a:r>
            <a:r>
              <a:rPr lang="en-US" sz="1800" b="1" dirty="0">
                <a:solidFill>
                  <a:srgbClr val="0070C0"/>
                </a:solidFill>
              </a:rPr>
              <a:t>to the new </a:t>
            </a:r>
            <a:r>
              <a:rPr lang="en-US" sz="1800" b="1" dirty="0" smtClean="0">
                <a:solidFill>
                  <a:srgbClr val="0070C0"/>
                </a:solidFill>
              </a:rPr>
              <a:t>weightings</a:t>
            </a:r>
          </a:p>
          <a:p>
            <a:pPr marL="457200" indent="-457200">
              <a:buFont typeface="Arial" panose="020B0604020202020204" pitchFamily="34" charset="0"/>
              <a:buChar char="•"/>
            </a:pPr>
            <a:endParaRPr lang="en-US" sz="1800" dirty="0"/>
          </a:p>
          <a:p>
            <a:pPr marL="457200" indent="-457200">
              <a:buFont typeface="Arial" panose="020B0604020202020204" pitchFamily="34" charset="0"/>
              <a:buChar char="•"/>
            </a:pPr>
            <a:r>
              <a:rPr lang="en-US" sz="1800" b="1" dirty="0" smtClean="0">
                <a:solidFill>
                  <a:srgbClr val="0070C0"/>
                </a:solidFill>
              </a:rPr>
              <a:t>Buy</a:t>
            </a:r>
            <a:r>
              <a:rPr lang="en-US" sz="1800" dirty="0" smtClean="0">
                <a:solidFill>
                  <a:srgbClr val="0070C0"/>
                </a:solidFill>
              </a:rPr>
              <a:t> </a:t>
            </a:r>
            <a:r>
              <a:rPr lang="en-US" sz="1800" dirty="0" smtClean="0"/>
              <a:t>the stocks which the weightings are </a:t>
            </a:r>
            <a:r>
              <a:rPr lang="en-US" sz="1800" b="1" dirty="0">
                <a:solidFill>
                  <a:srgbClr val="0070C0"/>
                </a:solidFill>
              </a:rPr>
              <a:t>adjusted upward or added </a:t>
            </a:r>
            <a:r>
              <a:rPr lang="en-US" sz="1800" dirty="0" smtClean="0"/>
              <a:t>to the index; sell </a:t>
            </a:r>
            <a:r>
              <a:rPr lang="en-US" sz="1800" dirty="0"/>
              <a:t>the stocks which the weightings are </a:t>
            </a:r>
            <a:r>
              <a:rPr lang="en-US" sz="1800" b="1" dirty="0">
                <a:solidFill>
                  <a:srgbClr val="0070C0"/>
                </a:solidFill>
              </a:rPr>
              <a:t>adjusted downward or removed</a:t>
            </a:r>
            <a:r>
              <a:rPr lang="en-US" sz="1800" dirty="0" smtClean="0"/>
              <a:t> from </a:t>
            </a:r>
            <a:r>
              <a:rPr lang="en-US" sz="1800" dirty="0"/>
              <a:t>the index</a:t>
            </a:r>
          </a:p>
          <a:p>
            <a:pPr marL="457200" indent="-457200">
              <a:buFont typeface="Arial" panose="020B0604020202020204" pitchFamily="34" charset="0"/>
              <a:buChar char="•"/>
            </a:pPr>
            <a:endParaRPr lang="en-US" sz="1800" dirty="0" smtClean="0"/>
          </a:p>
          <a:p>
            <a:pPr marL="457200" indent="-457200">
              <a:buFont typeface="Arial" panose="020B0604020202020204" pitchFamily="34" charset="0"/>
              <a:buChar char="•"/>
            </a:pPr>
            <a:r>
              <a:rPr lang="en-US" sz="1800" dirty="0" smtClean="0"/>
              <a:t>As funds </a:t>
            </a:r>
            <a:r>
              <a:rPr lang="en-US" sz="1800" b="1" dirty="0">
                <a:solidFill>
                  <a:srgbClr val="0070C0"/>
                </a:solidFill>
              </a:rPr>
              <a:t>portfolio value </a:t>
            </a:r>
            <a:r>
              <a:rPr lang="en-US" sz="1800" dirty="0" smtClean="0"/>
              <a:t>is </a:t>
            </a:r>
            <a:r>
              <a:rPr lang="en-US" sz="1800" b="1" dirty="0" smtClean="0">
                <a:solidFill>
                  <a:srgbClr val="0070C0"/>
                </a:solidFill>
              </a:rPr>
              <a:t>mark-to-market by the closing price</a:t>
            </a:r>
            <a:r>
              <a:rPr lang="en-US" sz="1800" dirty="0" smtClean="0"/>
              <a:t>, the execution quality of an index rebalance is </a:t>
            </a:r>
            <a:r>
              <a:rPr lang="en-US" sz="1800" b="1" dirty="0">
                <a:solidFill>
                  <a:srgbClr val="0070C0"/>
                </a:solidFill>
              </a:rPr>
              <a:t>benchmark </a:t>
            </a:r>
            <a:r>
              <a:rPr lang="en-US" sz="1800" b="1" dirty="0" smtClean="0">
                <a:solidFill>
                  <a:srgbClr val="0070C0"/>
                </a:solidFill>
              </a:rPr>
              <a:t>to the </a:t>
            </a:r>
            <a:r>
              <a:rPr lang="en-US" sz="1800" b="1" dirty="0">
                <a:solidFill>
                  <a:srgbClr val="0070C0"/>
                </a:solidFill>
              </a:rPr>
              <a:t>closing </a:t>
            </a:r>
            <a:r>
              <a:rPr lang="en-US" sz="1800" b="1" dirty="0" smtClean="0">
                <a:solidFill>
                  <a:srgbClr val="0070C0"/>
                </a:solidFill>
              </a:rPr>
              <a:t>price </a:t>
            </a:r>
            <a:r>
              <a:rPr lang="en-US" sz="1800" dirty="0"/>
              <a:t>and </a:t>
            </a:r>
            <a:r>
              <a:rPr lang="en-US" sz="1800" dirty="0" smtClean="0"/>
              <a:t>the trading strategy used is </a:t>
            </a:r>
            <a:r>
              <a:rPr lang="en-US" sz="1800" dirty="0"/>
              <a:t>called </a:t>
            </a:r>
            <a:r>
              <a:rPr lang="en-US" sz="1800" b="1" dirty="0">
                <a:solidFill>
                  <a:srgbClr val="0070C0"/>
                </a:solidFill>
              </a:rPr>
              <a:t>Market-on-Close</a:t>
            </a:r>
            <a:r>
              <a:rPr lang="en-US" sz="1800" dirty="0" smtClean="0"/>
              <a:t> Algo</a:t>
            </a:r>
            <a:endParaRPr lang="en-US" sz="1800" b="1" dirty="0">
              <a:solidFill>
                <a:srgbClr val="0070C0"/>
              </a:solidFill>
            </a:endParaRPr>
          </a:p>
          <a:p>
            <a:pPr marL="457200" indent="-457200">
              <a:buFont typeface="Arial" panose="020B0604020202020204" pitchFamily="34" charset="0"/>
              <a:buChar char="•"/>
            </a:pPr>
            <a:endParaRPr lang="en-US" sz="1800" dirty="0"/>
          </a:p>
        </p:txBody>
      </p:sp>
      <p:sp>
        <p:nvSpPr>
          <p:cNvPr id="2" name="TextBox 1"/>
          <p:cNvSpPr txBox="1"/>
          <p:nvPr/>
        </p:nvSpPr>
        <p:spPr>
          <a:xfrm>
            <a:off x="1187624" y="5405154"/>
            <a:ext cx="6630341" cy="400110"/>
          </a:xfrm>
          <a:prstGeom prst="rect">
            <a:avLst/>
          </a:prstGeom>
          <a:noFill/>
        </p:spPr>
        <p:txBody>
          <a:bodyPr wrap="none" rtlCol="0">
            <a:spAutoFit/>
          </a:bodyPr>
          <a:lstStyle/>
          <a:p>
            <a:r>
              <a:rPr lang="en-US" sz="2000" dirty="0" smtClean="0">
                <a:solidFill>
                  <a:srgbClr val="00B050"/>
                </a:solidFill>
              </a:rPr>
              <a:t>How to get the close price of the day? Is it the last trade?</a:t>
            </a:r>
            <a:endParaRPr lang="en-US" sz="2000" dirty="0">
              <a:solidFill>
                <a:srgbClr val="00B050"/>
              </a:solidFill>
            </a:endParaRPr>
          </a:p>
        </p:txBody>
      </p:sp>
    </p:spTree>
    <p:extLst>
      <p:ext uri="{BB962C8B-B14F-4D97-AF65-F5344CB8AC3E}">
        <p14:creationId xmlns:p14="http://schemas.microsoft.com/office/powerpoint/2010/main" val="1911211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72</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Algo – Market On Close</a:t>
            </a:r>
          </a:p>
        </p:txBody>
      </p:sp>
      <p:sp>
        <p:nvSpPr>
          <p:cNvPr id="7" name="Content Placeholder 1"/>
          <p:cNvSpPr txBox="1">
            <a:spLocks/>
          </p:cNvSpPr>
          <p:nvPr/>
        </p:nvSpPr>
        <p:spPr>
          <a:xfrm>
            <a:off x="395536" y="1700808"/>
            <a:ext cx="8640960" cy="648072"/>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b="1" dirty="0" smtClean="0"/>
              <a:t>HKEx Cash Equities Trading Hours</a:t>
            </a:r>
            <a:endParaRPr lang="en-US" sz="1800" dirty="0"/>
          </a:p>
        </p:txBody>
      </p:sp>
      <p:graphicFrame>
        <p:nvGraphicFramePr>
          <p:cNvPr id="2" name="Table 1"/>
          <p:cNvGraphicFramePr>
            <a:graphicFrameLocks noGrp="1"/>
          </p:cNvGraphicFramePr>
          <p:nvPr>
            <p:extLst>
              <p:ext uri="{D42A27DB-BD31-4B8C-83A1-F6EECF244321}">
                <p14:modId xmlns:p14="http://schemas.microsoft.com/office/powerpoint/2010/main" val="4107654517"/>
              </p:ext>
            </p:extLst>
          </p:nvPr>
        </p:nvGraphicFramePr>
        <p:xfrm>
          <a:off x="1403648" y="2492896"/>
          <a:ext cx="5472608" cy="3043965"/>
        </p:xfrm>
        <a:graphic>
          <a:graphicData uri="http://schemas.openxmlformats.org/drawingml/2006/table">
            <a:tbl>
              <a:tblPr>
                <a:tableStyleId>{5C22544A-7EE6-4342-B048-85BDC9FD1C3A}</a:tableStyleId>
              </a:tblPr>
              <a:tblGrid>
                <a:gridCol w="1224136"/>
                <a:gridCol w="1008112"/>
                <a:gridCol w="936104"/>
                <a:gridCol w="386504"/>
                <a:gridCol w="1917752"/>
              </a:tblGrid>
              <a:tr h="212407">
                <a:tc>
                  <a:txBody>
                    <a:bodyPr/>
                    <a:lstStyle/>
                    <a:p>
                      <a:pPr algn="l" fontAlgn="b"/>
                      <a:r>
                        <a:rPr lang="en-US" sz="1400" u="none" strike="noStrike" dirty="0">
                          <a:effectLst/>
                        </a:rPr>
                        <a:t>Open Auction</a:t>
                      </a:r>
                      <a:endParaRPr lang="en-US" sz="1400" b="1" i="0" u="none" strike="noStrike" dirty="0">
                        <a:effectLst/>
                        <a:latin typeface="Arial"/>
                      </a:endParaRPr>
                    </a:p>
                  </a:txBody>
                  <a:tcPr marL="9525" marR="9525" marT="9525" marB="0" anchor="b"/>
                </a:tc>
                <a:tc>
                  <a:txBody>
                    <a:bodyPr/>
                    <a:lstStyle/>
                    <a:p>
                      <a:pPr algn="r" fontAlgn="b"/>
                      <a:r>
                        <a:rPr lang="en-US" sz="1400" u="none" strike="noStrike" dirty="0">
                          <a:effectLst/>
                        </a:rPr>
                        <a:t>9:00</a:t>
                      </a:r>
                      <a:endParaRPr lang="en-US" sz="1400" b="0" i="0" u="none" strike="noStrike" dirty="0">
                        <a:effectLst/>
                        <a:latin typeface="Arial"/>
                      </a:endParaRPr>
                    </a:p>
                  </a:txBody>
                  <a:tcPr marL="9525" marR="9525" marT="9525" marB="0" anchor="b"/>
                </a:tc>
                <a:tc>
                  <a:txBody>
                    <a:bodyPr/>
                    <a:lstStyle/>
                    <a:p>
                      <a:pPr algn="r" fontAlgn="b"/>
                      <a:r>
                        <a:rPr lang="en-US" sz="1400" u="none" strike="noStrike">
                          <a:effectLst/>
                        </a:rPr>
                        <a:t>9:15</a:t>
                      </a:r>
                      <a:endParaRPr lang="en-US" sz="1400" b="0" i="0" u="none" strike="noStrike">
                        <a:effectLst/>
                        <a:latin typeface="Arial"/>
                      </a:endParaRPr>
                    </a:p>
                  </a:txBody>
                  <a:tcPr marL="9525" marR="9525" marT="9525" marB="0" anchor="b"/>
                </a:tc>
                <a:tc>
                  <a:txBody>
                    <a:bodyPr/>
                    <a:lstStyle/>
                    <a:p>
                      <a:pPr algn="l" fontAlgn="b"/>
                      <a:endParaRPr lang="en-US" sz="1400" b="0" i="0" u="none" strike="noStrike">
                        <a:effectLst/>
                        <a:latin typeface="Arial"/>
                      </a:endParaRPr>
                    </a:p>
                  </a:txBody>
                  <a:tcPr marL="9525" marR="9525" marT="9525" marB="0" anchor="b"/>
                </a:tc>
                <a:tc>
                  <a:txBody>
                    <a:bodyPr/>
                    <a:lstStyle/>
                    <a:p>
                      <a:pPr algn="l" fontAlgn="b"/>
                      <a:r>
                        <a:rPr lang="en-US" sz="1400" u="none" strike="noStrike">
                          <a:effectLst/>
                        </a:rPr>
                        <a:t>Order Input</a:t>
                      </a:r>
                      <a:endParaRPr lang="en-US" sz="1400" b="0" i="0" u="none" strike="noStrike">
                        <a:effectLst/>
                        <a:latin typeface="Arial"/>
                      </a:endParaRPr>
                    </a:p>
                  </a:txBody>
                  <a:tcPr marL="9525" marR="9525" marT="9525" marB="0" anchor="b"/>
                </a:tc>
              </a:tr>
              <a:tr h="412320">
                <a:tc>
                  <a:txBody>
                    <a:bodyPr/>
                    <a:lstStyle/>
                    <a:p>
                      <a:pPr algn="l" fontAlgn="b"/>
                      <a:endParaRPr lang="en-US" sz="1400" b="0" i="0" u="none" strike="noStrike" dirty="0">
                        <a:effectLst/>
                        <a:latin typeface="Arial"/>
                      </a:endParaRPr>
                    </a:p>
                  </a:txBody>
                  <a:tcPr marL="9525" marR="9525" marT="9525" marB="0" anchor="b"/>
                </a:tc>
                <a:tc>
                  <a:txBody>
                    <a:bodyPr/>
                    <a:lstStyle/>
                    <a:p>
                      <a:pPr algn="r" fontAlgn="b"/>
                      <a:r>
                        <a:rPr lang="en-US" sz="1400" u="none" strike="noStrike" dirty="0">
                          <a:effectLst/>
                        </a:rPr>
                        <a:t>9:15</a:t>
                      </a:r>
                      <a:endParaRPr lang="en-US" sz="1400" b="0" i="0" u="none" strike="noStrike" dirty="0">
                        <a:effectLst/>
                        <a:latin typeface="Arial"/>
                      </a:endParaRPr>
                    </a:p>
                  </a:txBody>
                  <a:tcPr marL="9525" marR="9525" marT="9525" marB="0" anchor="b"/>
                </a:tc>
                <a:tc>
                  <a:txBody>
                    <a:bodyPr/>
                    <a:lstStyle/>
                    <a:p>
                      <a:pPr algn="r" fontAlgn="b"/>
                      <a:r>
                        <a:rPr lang="en-US" sz="1400" u="none" strike="noStrike" dirty="0">
                          <a:effectLst/>
                        </a:rPr>
                        <a:t>9:20</a:t>
                      </a:r>
                      <a:endParaRPr lang="en-US" sz="1400" b="0" i="0" u="none" strike="noStrike" dirty="0">
                        <a:effectLst/>
                        <a:latin typeface="Arial"/>
                      </a:endParaRPr>
                    </a:p>
                  </a:txBody>
                  <a:tcPr marL="9525" marR="9525" marT="9525" marB="0" anchor="b"/>
                </a:tc>
                <a:tc>
                  <a:txBody>
                    <a:bodyPr/>
                    <a:lstStyle/>
                    <a:p>
                      <a:pPr algn="l" fontAlgn="b"/>
                      <a:endParaRPr lang="en-US" sz="1400" b="0" i="0" u="none" strike="noStrike" dirty="0">
                        <a:effectLst/>
                        <a:latin typeface="Arial"/>
                      </a:endParaRPr>
                    </a:p>
                  </a:txBody>
                  <a:tcPr marL="9525" marR="9525" marT="9525" marB="0" anchor="b"/>
                </a:tc>
                <a:tc>
                  <a:txBody>
                    <a:bodyPr/>
                    <a:lstStyle/>
                    <a:p>
                      <a:pPr algn="l" fontAlgn="b"/>
                      <a:r>
                        <a:rPr lang="en-US" sz="1400" u="none" strike="noStrike" dirty="0">
                          <a:effectLst/>
                        </a:rPr>
                        <a:t>Pre-order Matching</a:t>
                      </a:r>
                      <a:endParaRPr lang="en-US" sz="1400" b="0" i="0" u="none" strike="noStrike" dirty="0">
                        <a:effectLst/>
                        <a:latin typeface="Arial"/>
                      </a:endParaRPr>
                    </a:p>
                  </a:txBody>
                  <a:tcPr marL="9525" marR="9525" marT="9525" marB="0" anchor="b"/>
                </a:tc>
              </a:tr>
              <a:tr h="212407">
                <a:tc>
                  <a:txBody>
                    <a:bodyPr/>
                    <a:lstStyle/>
                    <a:p>
                      <a:pPr algn="l" fontAlgn="b"/>
                      <a:endParaRPr lang="en-US" sz="1400" b="1" i="0" u="none" strike="noStrike" dirty="0">
                        <a:effectLst/>
                        <a:latin typeface="Arial"/>
                      </a:endParaRPr>
                    </a:p>
                  </a:txBody>
                  <a:tcPr marL="9525" marR="9525" marT="9525" marB="0" anchor="b"/>
                </a:tc>
                <a:tc>
                  <a:txBody>
                    <a:bodyPr/>
                    <a:lstStyle/>
                    <a:p>
                      <a:pPr algn="r" fontAlgn="b"/>
                      <a:r>
                        <a:rPr lang="en-US" sz="1400" u="none" strike="noStrike" dirty="0">
                          <a:effectLst/>
                        </a:rPr>
                        <a:t>9:20</a:t>
                      </a:r>
                      <a:endParaRPr lang="en-US" sz="1400" b="0" i="0" u="none" strike="noStrike" dirty="0">
                        <a:effectLst/>
                        <a:latin typeface="Arial"/>
                      </a:endParaRPr>
                    </a:p>
                  </a:txBody>
                  <a:tcPr marL="9525" marR="9525" marT="9525" marB="0" anchor="b"/>
                </a:tc>
                <a:tc>
                  <a:txBody>
                    <a:bodyPr/>
                    <a:lstStyle/>
                    <a:p>
                      <a:pPr algn="r" fontAlgn="b"/>
                      <a:r>
                        <a:rPr lang="en-US" sz="1400" u="none" strike="noStrike" dirty="0">
                          <a:effectLst/>
                        </a:rPr>
                        <a:t>9:28</a:t>
                      </a:r>
                      <a:endParaRPr lang="en-US" sz="1400" b="0" i="0" u="none" strike="noStrike" dirty="0">
                        <a:effectLst/>
                        <a:latin typeface="Arial"/>
                      </a:endParaRPr>
                    </a:p>
                  </a:txBody>
                  <a:tcPr marL="9525" marR="9525" marT="9525" marB="0" anchor="b"/>
                </a:tc>
                <a:tc>
                  <a:txBody>
                    <a:bodyPr/>
                    <a:lstStyle/>
                    <a:p>
                      <a:pPr algn="l" fontAlgn="b"/>
                      <a:endParaRPr lang="en-US" sz="1400" b="0" i="0" u="none" strike="noStrike">
                        <a:effectLst/>
                        <a:latin typeface="Arial"/>
                      </a:endParaRPr>
                    </a:p>
                  </a:txBody>
                  <a:tcPr marL="9525" marR="9525" marT="9525" marB="0" anchor="b"/>
                </a:tc>
                <a:tc>
                  <a:txBody>
                    <a:bodyPr/>
                    <a:lstStyle/>
                    <a:p>
                      <a:pPr algn="l" fontAlgn="b"/>
                      <a:r>
                        <a:rPr lang="en-US" sz="1400" u="none" strike="noStrike">
                          <a:effectLst/>
                        </a:rPr>
                        <a:t>Order Matching</a:t>
                      </a:r>
                      <a:endParaRPr lang="en-US" sz="1400" b="0" i="0" u="none" strike="noStrike">
                        <a:effectLst/>
                        <a:latin typeface="Arial"/>
                      </a:endParaRPr>
                    </a:p>
                  </a:txBody>
                  <a:tcPr marL="9525" marR="9525" marT="9525" marB="0" anchor="b"/>
                </a:tc>
              </a:tr>
              <a:tr h="212407">
                <a:tc>
                  <a:txBody>
                    <a:bodyPr/>
                    <a:lstStyle/>
                    <a:p>
                      <a:pPr algn="l" fontAlgn="b"/>
                      <a:endParaRPr lang="en-US" sz="1400" b="1" i="0" u="none" strike="noStrike">
                        <a:effectLst/>
                        <a:latin typeface="Arial"/>
                      </a:endParaRPr>
                    </a:p>
                  </a:txBody>
                  <a:tcPr marL="9525" marR="9525" marT="9525" marB="0" anchor="b"/>
                </a:tc>
                <a:tc>
                  <a:txBody>
                    <a:bodyPr/>
                    <a:lstStyle/>
                    <a:p>
                      <a:pPr algn="r" fontAlgn="b"/>
                      <a:r>
                        <a:rPr lang="en-US" sz="1400" u="none" strike="noStrike">
                          <a:effectLst/>
                        </a:rPr>
                        <a:t>9:28</a:t>
                      </a:r>
                      <a:endParaRPr lang="en-US" sz="1400" b="0" i="0" u="none" strike="noStrike">
                        <a:effectLst/>
                        <a:latin typeface="Arial"/>
                      </a:endParaRPr>
                    </a:p>
                  </a:txBody>
                  <a:tcPr marL="9525" marR="9525" marT="9525" marB="0" anchor="b"/>
                </a:tc>
                <a:tc>
                  <a:txBody>
                    <a:bodyPr/>
                    <a:lstStyle/>
                    <a:p>
                      <a:pPr algn="r" fontAlgn="b"/>
                      <a:r>
                        <a:rPr lang="en-US" sz="1400" u="none" strike="noStrike">
                          <a:effectLst/>
                        </a:rPr>
                        <a:t>9:30</a:t>
                      </a:r>
                      <a:endParaRPr lang="en-US" sz="1400" b="0" i="0" u="none" strike="noStrike">
                        <a:effectLst/>
                        <a:latin typeface="Arial"/>
                      </a:endParaRPr>
                    </a:p>
                  </a:txBody>
                  <a:tcPr marL="9525" marR="9525" marT="9525" marB="0" anchor="b"/>
                </a:tc>
                <a:tc>
                  <a:txBody>
                    <a:bodyPr/>
                    <a:lstStyle/>
                    <a:p>
                      <a:pPr algn="l" fontAlgn="b"/>
                      <a:endParaRPr lang="en-US" sz="1400" b="0" i="0" u="none" strike="noStrike">
                        <a:effectLst/>
                        <a:latin typeface="Arial"/>
                      </a:endParaRPr>
                    </a:p>
                  </a:txBody>
                  <a:tcPr marL="9525" marR="9525" marT="9525" marB="0" anchor="b"/>
                </a:tc>
                <a:tc>
                  <a:txBody>
                    <a:bodyPr/>
                    <a:lstStyle/>
                    <a:p>
                      <a:pPr algn="l" fontAlgn="b"/>
                      <a:r>
                        <a:rPr lang="en-US" sz="1400" u="none" strike="noStrike">
                          <a:effectLst/>
                        </a:rPr>
                        <a:t>Blocking Period</a:t>
                      </a:r>
                      <a:endParaRPr lang="en-US" sz="1400" b="0" i="0" u="none" strike="noStrike">
                        <a:effectLst/>
                        <a:latin typeface="Arial"/>
                      </a:endParaRPr>
                    </a:p>
                  </a:txBody>
                  <a:tcPr marL="9525" marR="9525" marT="9525" marB="0" anchor="b"/>
                </a:tc>
              </a:tr>
              <a:tr h="212407">
                <a:tc>
                  <a:txBody>
                    <a:bodyPr/>
                    <a:lstStyle/>
                    <a:p>
                      <a:pPr algn="l" fontAlgn="b"/>
                      <a:r>
                        <a:rPr lang="en-US" sz="1400" u="none" strike="noStrike">
                          <a:effectLst/>
                        </a:rPr>
                        <a:t>Cont Trading</a:t>
                      </a:r>
                      <a:endParaRPr lang="en-US" sz="1400" b="1" i="0" u="none" strike="noStrike">
                        <a:effectLst/>
                        <a:latin typeface="Arial"/>
                      </a:endParaRPr>
                    </a:p>
                  </a:txBody>
                  <a:tcPr marL="9525" marR="9525" marT="9525" marB="0" anchor="b"/>
                </a:tc>
                <a:tc>
                  <a:txBody>
                    <a:bodyPr/>
                    <a:lstStyle/>
                    <a:p>
                      <a:pPr algn="r" fontAlgn="b"/>
                      <a:r>
                        <a:rPr lang="en-US" sz="1400" u="none" strike="noStrike" smtClean="0">
                          <a:effectLst/>
                        </a:rPr>
                        <a:t>9:30</a:t>
                      </a:r>
                      <a:endParaRPr lang="en-US" sz="1400" b="0" i="0" u="none" strike="noStrike" dirty="0">
                        <a:effectLst/>
                        <a:latin typeface="Arial"/>
                      </a:endParaRPr>
                    </a:p>
                  </a:txBody>
                  <a:tcPr marL="9525" marR="9525" marT="9525" marB="0" anchor="b"/>
                </a:tc>
                <a:tc>
                  <a:txBody>
                    <a:bodyPr/>
                    <a:lstStyle/>
                    <a:p>
                      <a:pPr algn="r" fontAlgn="b"/>
                      <a:r>
                        <a:rPr lang="en-US" sz="1400" u="none" strike="noStrike" dirty="0">
                          <a:effectLst/>
                        </a:rPr>
                        <a:t>12:00</a:t>
                      </a:r>
                      <a:endParaRPr lang="en-US" sz="1400" b="0" i="0" u="none" strike="noStrike" dirty="0">
                        <a:effectLst/>
                        <a:latin typeface="Arial"/>
                      </a:endParaRPr>
                    </a:p>
                  </a:txBody>
                  <a:tcPr marL="9525" marR="9525" marT="9525" marB="0" anchor="b"/>
                </a:tc>
                <a:tc>
                  <a:txBody>
                    <a:bodyPr/>
                    <a:lstStyle/>
                    <a:p>
                      <a:pPr algn="l" fontAlgn="b"/>
                      <a:endParaRPr lang="en-US" sz="1400" b="0" i="0" u="none" strike="noStrike" dirty="0">
                        <a:effectLst/>
                        <a:latin typeface="Arial"/>
                      </a:endParaRPr>
                    </a:p>
                  </a:txBody>
                  <a:tcPr marL="9525" marR="9525" marT="9525" marB="0" anchor="b"/>
                </a:tc>
                <a:tc>
                  <a:txBody>
                    <a:bodyPr/>
                    <a:lstStyle/>
                    <a:p>
                      <a:pPr algn="l" fontAlgn="b"/>
                      <a:endParaRPr lang="en-US" sz="1400" b="0" i="0" u="none" strike="noStrike">
                        <a:effectLst/>
                        <a:latin typeface="Arial"/>
                      </a:endParaRPr>
                    </a:p>
                  </a:txBody>
                  <a:tcPr marL="9525" marR="9525" marT="9525" marB="0" anchor="b"/>
                </a:tc>
              </a:tr>
              <a:tr h="212407">
                <a:tc>
                  <a:txBody>
                    <a:bodyPr/>
                    <a:lstStyle/>
                    <a:p>
                      <a:pPr algn="l" fontAlgn="b"/>
                      <a:r>
                        <a:rPr lang="en-US" sz="1400" u="none" strike="noStrike">
                          <a:effectLst/>
                        </a:rPr>
                        <a:t>Lunch break</a:t>
                      </a:r>
                      <a:endParaRPr lang="en-US" sz="1400" b="1" i="0" u="none" strike="noStrike">
                        <a:effectLst/>
                        <a:latin typeface="Arial"/>
                      </a:endParaRPr>
                    </a:p>
                  </a:txBody>
                  <a:tcPr marL="9525" marR="9525" marT="9525" marB="0" anchor="b"/>
                </a:tc>
                <a:tc>
                  <a:txBody>
                    <a:bodyPr/>
                    <a:lstStyle/>
                    <a:p>
                      <a:pPr algn="r" fontAlgn="b"/>
                      <a:r>
                        <a:rPr lang="en-US" sz="1400" u="none" strike="noStrike">
                          <a:effectLst/>
                        </a:rPr>
                        <a:t>12:00</a:t>
                      </a:r>
                      <a:endParaRPr lang="en-US" sz="1400" b="0" i="0" u="none" strike="noStrike">
                        <a:effectLst/>
                        <a:latin typeface="Arial"/>
                      </a:endParaRPr>
                    </a:p>
                  </a:txBody>
                  <a:tcPr marL="9525" marR="9525" marT="9525" marB="0" anchor="b"/>
                </a:tc>
                <a:tc>
                  <a:txBody>
                    <a:bodyPr/>
                    <a:lstStyle/>
                    <a:p>
                      <a:pPr algn="r" fontAlgn="b"/>
                      <a:r>
                        <a:rPr lang="en-US" sz="1400" u="none" strike="noStrike">
                          <a:effectLst/>
                        </a:rPr>
                        <a:t>13:00</a:t>
                      </a:r>
                      <a:endParaRPr lang="en-US" sz="1400" b="0" i="0" u="none" strike="noStrike">
                        <a:effectLst/>
                        <a:latin typeface="Arial"/>
                      </a:endParaRPr>
                    </a:p>
                  </a:txBody>
                  <a:tcPr marL="9525" marR="9525" marT="9525" marB="0" anchor="b"/>
                </a:tc>
                <a:tc>
                  <a:txBody>
                    <a:bodyPr/>
                    <a:lstStyle/>
                    <a:p>
                      <a:pPr algn="l" fontAlgn="b"/>
                      <a:endParaRPr lang="en-US" sz="1400" b="0" i="0" u="none" strike="noStrike">
                        <a:effectLst/>
                        <a:latin typeface="Arial"/>
                      </a:endParaRPr>
                    </a:p>
                  </a:txBody>
                  <a:tcPr marL="9525" marR="9525" marT="9525" marB="0" anchor="b"/>
                </a:tc>
                <a:tc>
                  <a:txBody>
                    <a:bodyPr/>
                    <a:lstStyle/>
                    <a:p>
                      <a:pPr algn="l" fontAlgn="b"/>
                      <a:endParaRPr lang="en-US" sz="1400" b="0" i="0" u="none" strike="noStrike" dirty="0">
                        <a:effectLst/>
                        <a:latin typeface="Arial"/>
                      </a:endParaRPr>
                    </a:p>
                  </a:txBody>
                  <a:tcPr marL="9525" marR="9525" marT="9525" marB="0" anchor="b"/>
                </a:tc>
              </a:tr>
              <a:tr h="212407">
                <a:tc>
                  <a:txBody>
                    <a:bodyPr/>
                    <a:lstStyle/>
                    <a:p>
                      <a:pPr algn="l" fontAlgn="b"/>
                      <a:endParaRPr lang="en-US" sz="1400" b="1" i="0" u="none" strike="noStrike">
                        <a:effectLst/>
                        <a:latin typeface="Arial"/>
                      </a:endParaRPr>
                    </a:p>
                  </a:txBody>
                  <a:tcPr marL="9525" marR="9525" marT="9525" marB="0" anchor="b"/>
                </a:tc>
                <a:tc>
                  <a:txBody>
                    <a:bodyPr/>
                    <a:lstStyle/>
                    <a:p>
                      <a:pPr algn="r" fontAlgn="b"/>
                      <a:r>
                        <a:rPr lang="en-US" sz="1400" u="none" strike="noStrike">
                          <a:effectLst/>
                        </a:rPr>
                        <a:t>12:30</a:t>
                      </a:r>
                      <a:endParaRPr lang="en-US" sz="1400" b="0" i="0" u="none" strike="noStrike">
                        <a:effectLst/>
                        <a:latin typeface="Arial"/>
                      </a:endParaRPr>
                    </a:p>
                  </a:txBody>
                  <a:tcPr marL="9525" marR="9525" marT="9525" marB="0" anchor="b"/>
                </a:tc>
                <a:tc>
                  <a:txBody>
                    <a:bodyPr/>
                    <a:lstStyle/>
                    <a:p>
                      <a:pPr algn="r" fontAlgn="b"/>
                      <a:r>
                        <a:rPr lang="en-US" sz="1400" u="none" strike="noStrike">
                          <a:effectLst/>
                        </a:rPr>
                        <a:t>13:00</a:t>
                      </a:r>
                      <a:endParaRPr lang="en-US" sz="1400" b="0" i="0" u="none" strike="noStrike">
                        <a:effectLst/>
                        <a:latin typeface="Arial"/>
                      </a:endParaRPr>
                    </a:p>
                  </a:txBody>
                  <a:tcPr marL="9525" marR="9525" marT="9525" marB="0" anchor="b"/>
                </a:tc>
                <a:tc>
                  <a:txBody>
                    <a:bodyPr/>
                    <a:lstStyle/>
                    <a:p>
                      <a:pPr algn="l" fontAlgn="b"/>
                      <a:endParaRPr lang="en-US" sz="1400" b="0" i="0" u="none" strike="noStrike">
                        <a:effectLst/>
                        <a:latin typeface="Arial"/>
                      </a:endParaRPr>
                    </a:p>
                  </a:txBody>
                  <a:tcPr marL="9525" marR="9525" marT="9525" marB="0" anchor="b"/>
                </a:tc>
                <a:tc>
                  <a:txBody>
                    <a:bodyPr/>
                    <a:lstStyle/>
                    <a:p>
                      <a:pPr algn="l" fontAlgn="b"/>
                      <a:r>
                        <a:rPr lang="en-US" sz="1400" u="none" strike="noStrike" dirty="0">
                          <a:effectLst/>
                        </a:rPr>
                        <a:t>Afternoon Adjust</a:t>
                      </a:r>
                      <a:endParaRPr lang="en-US" sz="1400" b="0" i="0" u="none" strike="noStrike" dirty="0">
                        <a:effectLst/>
                        <a:latin typeface="Arial"/>
                      </a:endParaRPr>
                    </a:p>
                  </a:txBody>
                  <a:tcPr marL="9525" marR="9525" marT="9525" marB="0" anchor="b"/>
                </a:tc>
              </a:tr>
              <a:tr h="212407">
                <a:tc>
                  <a:txBody>
                    <a:bodyPr/>
                    <a:lstStyle/>
                    <a:p>
                      <a:pPr algn="l" fontAlgn="b"/>
                      <a:r>
                        <a:rPr lang="en-US" sz="1400" u="none" strike="noStrike">
                          <a:effectLst/>
                        </a:rPr>
                        <a:t>Cont Trading</a:t>
                      </a:r>
                      <a:endParaRPr lang="en-US" sz="1400" b="1" i="0" u="none" strike="noStrike">
                        <a:effectLst/>
                        <a:latin typeface="Arial"/>
                      </a:endParaRPr>
                    </a:p>
                  </a:txBody>
                  <a:tcPr marL="9525" marR="9525" marT="9525" marB="0" anchor="b"/>
                </a:tc>
                <a:tc>
                  <a:txBody>
                    <a:bodyPr/>
                    <a:lstStyle/>
                    <a:p>
                      <a:pPr algn="r" fontAlgn="b"/>
                      <a:r>
                        <a:rPr lang="en-US" sz="1400" u="none" strike="noStrike">
                          <a:effectLst/>
                        </a:rPr>
                        <a:t>13:00</a:t>
                      </a:r>
                      <a:endParaRPr lang="en-US" sz="1400" b="0" i="0" u="none" strike="noStrike">
                        <a:effectLst/>
                        <a:latin typeface="Arial"/>
                      </a:endParaRPr>
                    </a:p>
                  </a:txBody>
                  <a:tcPr marL="9525" marR="9525" marT="9525" marB="0" anchor="b"/>
                </a:tc>
                <a:tc>
                  <a:txBody>
                    <a:bodyPr/>
                    <a:lstStyle/>
                    <a:p>
                      <a:pPr algn="r" fontAlgn="b"/>
                      <a:r>
                        <a:rPr lang="en-US" sz="1400" u="none" strike="noStrike" dirty="0">
                          <a:effectLst/>
                        </a:rPr>
                        <a:t>16:00</a:t>
                      </a:r>
                      <a:endParaRPr lang="en-US" sz="1400" b="0" i="0" u="none" strike="noStrike" dirty="0">
                        <a:effectLst/>
                        <a:latin typeface="Arial"/>
                      </a:endParaRPr>
                    </a:p>
                  </a:txBody>
                  <a:tcPr marL="9525" marR="9525" marT="9525" marB="0" anchor="b"/>
                </a:tc>
                <a:tc>
                  <a:txBody>
                    <a:bodyPr/>
                    <a:lstStyle/>
                    <a:p>
                      <a:pPr algn="l" fontAlgn="b"/>
                      <a:endParaRPr lang="en-US" sz="1400" b="0" i="0" u="none" strike="noStrike">
                        <a:effectLst/>
                        <a:latin typeface="Arial"/>
                      </a:endParaRPr>
                    </a:p>
                  </a:txBody>
                  <a:tcPr marL="9525" marR="9525" marT="9525" marB="0" anchor="b"/>
                </a:tc>
                <a:tc>
                  <a:txBody>
                    <a:bodyPr/>
                    <a:lstStyle/>
                    <a:p>
                      <a:pPr algn="l" fontAlgn="b"/>
                      <a:endParaRPr lang="en-US" sz="1400" b="0" i="0" u="none" strike="noStrike" dirty="0">
                        <a:effectLst/>
                        <a:latin typeface="Arial"/>
                      </a:endParaRPr>
                    </a:p>
                  </a:txBody>
                  <a:tcPr marL="9525" marR="9525" marT="9525" marB="0" anchor="b"/>
                </a:tc>
              </a:tr>
              <a:tr h="212407">
                <a:tc>
                  <a:txBody>
                    <a:bodyPr/>
                    <a:lstStyle/>
                    <a:p>
                      <a:pPr algn="l" fontAlgn="b"/>
                      <a:r>
                        <a:rPr lang="en-US" sz="1400" u="none" strike="noStrike">
                          <a:effectLst/>
                        </a:rPr>
                        <a:t>Closing Auction</a:t>
                      </a:r>
                      <a:endParaRPr lang="en-US" sz="1400" b="1" i="0" u="none" strike="noStrike">
                        <a:effectLst/>
                        <a:latin typeface="Arial"/>
                      </a:endParaRPr>
                    </a:p>
                  </a:txBody>
                  <a:tcPr marL="9525" marR="9525" marT="9525" marB="0" anchor="b"/>
                </a:tc>
                <a:tc>
                  <a:txBody>
                    <a:bodyPr/>
                    <a:lstStyle/>
                    <a:p>
                      <a:pPr algn="r" fontAlgn="b"/>
                      <a:r>
                        <a:rPr lang="en-US" sz="1400" u="none" strike="noStrike">
                          <a:effectLst/>
                        </a:rPr>
                        <a:t>16:00</a:t>
                      </a:r>
                      <a:endParaRPr lang="en-US" sz="1400" b="0" i="0" u="none" strike="noStrike">
                        <a:effectLst/>
                        <a:latin typeface="Arial"/>
                      </a:endParaRPr>
                    </a:p>
                  </a:txBody>
                  <a:tcPr marL="9525" marR="9525" marT="9525" marB="0" anchor="b"/>
                </a:tc>
                <a:tc>
                  <a:txBody>
                    <a:bodyPr/>
                    <a:lstStyle/>
                    <a:p>
                      <a:pPr algn="r" fontAlgn="b"/>
                      <a:r>
                        <a:rPr lang="en-US" sz="1400" u="none" strike="noStrike" dirty="0">
                          <a:effectLst/>
                        </a:rPr>
                        <a:t>16:06</a:t>
                      </a:r>
                      <a:endParaRPr lang="en-US" sz="1400" b="0" i="0" u="none" strike="noStrike" dirty="0">
                        <a:effectLst/>
                        <a:latin typeface="Arial"/>
                      </a:endParaRPr>
                    </a:p>
                  </a:txBody>
                  <a:tcPr marL="9525" marR="9525" marT="9525" marB="0" anchor="b"/>
                </a:tc>
                <a:tc>
                  <a:txBody>
                    <a:bodyPr/>
                    <a:lstStyle/>
                    <a:p>
                      <a:pPr algn="l" fontAlgn="b"/>
                      <a:endParaRPr lang="en-US" sz="1400" b="0" i="0" u="none" strike="noStrike">
                        <a:effectLst/>
                        <a:latin typeface="Arial"/>
                      </a:endParaRPr>
                    </a:p>
                  </a:txBody>
                  <a:tcPr marL="9525" marR="9525" marT="9525" marB="0" anchor="b"/>
                </a:tc>
                <a:tc>
                  <a:txBody>
                    <a:bodyPr/>
                    <a:lstStyle/>
                    <a:p>
                      <a:pPr algn="l" fontAlgn="b"/>
                      <a:r>
                        <a:rPr lang="en-US" sz="1400" u="none" strike="noStrike" dirty="0">
                          <a:effectLst/>
                        </a:rPr>
                        <a:t>Order Input</a:t>
                      </a:r>
                      <a:endParaRPr lang="en-US" sz="1400" b="0" i="0" u="none" strike="noStrike" dirty="0">
                        <a:effectLst/>
                        <a:latin typeface="Arial"/>
                      </a:endParaRPr>
                    </a:p>
                  </a:txBody>
                  <a:tcPr marL="9525" marR="9525" marT="9525" marB="0" anchor="b"/>
                </a:tc>
              </a:tr>
              <a:tr h="412320">
                <a:tc>
                  <a:txBody>
                    <a:bodyPr/>
                    <a:lstStyle/>
                    <a:p>
                      <a:pPr algn="l" fontAlgn="b"/>
                      <a:endParaRPr lang="en-US" sz="1400" b="1" i="0" u="none" strike="noStrike" dirty="0">
                        <a:effectLst/>
                        <a:latin typeface="Arial"/>
                      </a:endParaRPr>
                    </a:p>
                  </a:txBody>
                  <a:tcPr marL="9525" marR="9525" marT="9525" marB="0" anchor="b"/>
                </a:tc>
                <a:tc>
                  <a:txBody>
                    <a:bodyPr/>
                    <a:lstStyle/>
                    <a:p>
                      <a:pPr algn="r" fontAlgn="b"/>
                      <a:r>
                        <a:rPr lang="en-US" sz="1400" u="none" strike="noStrike">
                          <a:effectLst/>
                        </a:rPr>
                        <a:t>16:06</a:t>
                      </a:r>
                      <a:endParaRPr lang="en-US" sz="1400" b="0" i="0" u="none" strike="noStrike">
                        <a:effectLst/>
                        <a:latin typeface="Arial"/>
                      </a:endParaRPr>
                    </a:p>
                  </a:txBody>
                  <a:tcPr marL="9525" marR="9525" marT="9525" marB="0" anchor="b"/>
                </a:tc>
                <a:tc>
                  <a:txBody>
                    <a:bodyPr/>
                    <a:lstStyle/>
                    <a:p>
                      <a:pPr algn="r" fontAlgn="b"/>
                      <a:r>
                        <a:rPr lang="en-US" sz="1400" u="none" strike="noStrike" dirty="0">
                          <a:effectLst/>
                        </a:rPr>
                        <a:t>16:08</a:t>
                      </a:r>
                      <a:endParaRPr lang="en-US" sz="1400" b="0" i="0" u="none" strike="noStrike" dirty="0">
                        <a:effectLst/>
                        <a:latin typeface="Arial"/>
                      </a:endParaRPr>
                    </a:p>
                  </a:txBody>
                  <a:tcPr marL="9525" marR="9525" marT="9525" marB="0" anchor="b"/>
                </a:tc>
                <a:tc>
                  <a:txBody>
                    <a:bodyPr/>
                    <a:lstStyle/>
                    <a:p>
                      <a:pPr algn="l" fontAlgn="b"/>
                      <a:endParaRPr lang="en-US" sz="1400" b="0" i="0" u="none" strike="noStrike" dirty="0">
                        <a:effectLst/>
                        <a:latin typeface="Arial"/>
                      </a:endParaRPr>
                    </a:p>
                  </a:txBody>
                  <a:tcPr marL="9525" marR="9525" marT="9525" marB="0" anchor="b"/>
                </a:tc>
                <a:tc>
                  <a:txBody>
                    <a:bodyPr/>
                    <a:lstStyle/>
                    <a:p>
                      <a:pPr algn="l" fontAlgn="b"/>
                      <a:r>
                        <a:rPr lang="en-US" sz="1400" u="none" strike="noStrike" dirty="0">
                          <a:effectLst/>
                        </a:rPr>
                        <a:t>No-Cancel Period</a:t>
                      </a:r>
                      <a:endParaRPr lang="en-US" sz="1400" b="0" i="0" u="none" strike="noStrike" dirty="0">
                        <a:effectLst/>
                        <a:latin typeface="Arial"/>
                      </a:endParaRPr>
                    </a:p>
                  </a:txBody>
                  <a:tcPr marL="9525" marR="9525" marT="9525" marB="0" anchor="b"/>
                </a:tc>
              </a:tr>
              <a:tr h="212407">
                <a:tc>
                  <a:txBody>
                    <a:bodyPr/>
                    <a:lstStyle/>
                    <a:p>
                      <a:pPr algn="l" fontAlgn="b"/>
                      <a:endParaRPr lang="en-US" sz="1400" b="1" i="0" u="none" strike="noStrike" dirty="0">
                        <a:solidFill>
                          <a:srgbClr val="808080"/>
                        </a:solidFill>
                        <a:effectLst/>
                        <a:latin typeface="Arial"/>
                      </a:endParaRPr>
                    </a:p>
                  </a:txBody>
                  <a:tcPr marL="9525" marR="9525" marT="9525" marB="0" anchor="b"/>
                </a:tc>
                <a:tc>
                  <a:txBody>
                    <a:bodyPr/>
                    <a:lstStyle/>
                    <a:p>
                      <a:pPr algn="r" fontAlgn="b"/>
                      <a:r>
                        <a:rPr lang="en-US" sz="1400" u="none" strike="noStrike" dirty="0">
                          <a:effectLst/>
                        </a:rPr>
                        <a:t>16:08</a:t>
                      </a:r>
                      <a:endParaRPr lang="en-US" sz="1400" b="0" i="0" u="none" strike="noStrike" dirty="0">
                        <a:effectLst/>
                        <a:latin typeface="Arial"/>
                      </a:endParaRPr>
                    </a:p>
                  </a:txBody>
                  <a:tcPr marL="9525" marR="9525" marT="9525" marB="0" anchor="b"/>
                </a:tc>
                <a:tc>
                  <a:txBody>
                    <a:bodyPr/>
                    <a:lstStyle/>
                    <a:p>
                      <a:pPr algn="r" fontAlgn="b"/>
                      <a:r>
                        <a:rPr lang="en-US" sz="1400" u="none" strike="noStrike" dirty="0">
                          <a:effectLst/>
                        </a:rPr>
                        <a:t>16:10</a:t>
                      </a:r>
                      <a:endParaRPr lang="en-US" sz="1400" b="0" i="0" u="none" strike="noStrike" dirty="0">
                        <a:effectLst/>
                        <a:latin typeface="Arial"/>
                      </a:endParaRPr>
                    </a:p>
                  </a:txBody>
                  <a:tcPr marL="9525" marR="9525" marT="9525" marB="0" anchor="b"/>
                </a:tc>
                <a:tc>
                  <a:txBody>
                    <a:bodyPr/>
                    <a:lstStyle/>
                    <a:p>
                      <a:pPr algn="l" fontAlgn="b"/>
                      <a:endParaRPr lang="en-US" sz="1400" b="0" i="0" u="none" strike="noStrike" dirty="0">
                        <a:effectLst/>
                        <a:latin typeface="Arial"/>
                      </a:endParaRPr>
                    </a:p>
                  </a:txBody>
                  <a:tcPr marL="9525" marR="9525" marT="9525" marB="0" anchor="b"/>
                </a:tc>
                <a:tc>
                  <a:txBody>
                    <a:bodyPr/>
                    <a:lstStyle/>
                    <a:p>
                      <a:pPr algn="l" fontAlgn="b"/>
                      <a:r>
                        <a:rPr lang="en-US" sz="1400" u="none" strike="noStrike" dirty="0">
                          <a:effectLst/>
                        </a:rPr>
                        <a:t>Random Closing</a:t>
                      </a:r>
                      <a:endParaRPr lang="en-US" sz="1400" b="0" i="0" u="none" strike="noStrike" dirty="0">
                        <a:effectLst/>
                        <a:latin typeface="Arial"/>
                      </a:endParaRPr>
                    </a:p>
                  </a:txBody>
                  <a:tcPr marL="9525" marR="9525" marT="9525" marB="0" anchor="b"/>
                </a:tc>
              </a:tr>
            </a:tbl>
          </a:graphicData>
        </a:graphic>
      </p:graphicFrame>
      <p:sp>
        <p:nvSpPr>
          <p:cNvPr id="4" name="Rectangle 3"/>
          <p:cNvSpPr/>
          <p:nvPr/>
        </p:nvSpPr>
        <p:spPr bwMode="auto">
          <a:xfrm>
            <a:off x="1187624" y="4437112"/>
            <a:ext cx="5832648" cy="1224136"/>
          </a:xfrm>
          <a:prstGeom prst="rect">
            <a:avLst/>
          </a:prstGeom>
          <a:noFill/>
          <a:ln w="1905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6" name="TextBox 5"/>
          <p:cNvSpPr txBox="1"/>
          <p:nvPr/>
        </p:nvSpPr>
        <p:spPr>
          <a:xfrm>
            <a:off x="1971432" y="5805264"/>
            <a:ext cx="3608680" cy="369332"/>
          </a:xfrm>
          <a:prstGeom prst="rect">
            <a:avLst/>
          </a:prstGeom>
          <a:noFill/>
        </p:spPr>
        <p:txBody>
          <a:bodyPr wrap="none" rtlCol="0">
            <a:spAutoFit/>
          </a:bodyPr>
          <a:lstStyle/>
          <a:p>
            <a:r>
              <a:rPr lang="en-US" sz="1800" dirty="0" smtClean="0">
                <a:hlinkClick r:id="rId2"/>
              </a:rPr>
              <a:t>HKEx closing auction mechanism</a:t>
            </a:r>
            <a:endParaRPr lang="en-US" sz="1800" dirty="0"/>
          </a:p>
        </p:txBody>
      </p:sp>
    </p:spTree>
    <p:extLst>
      <p:ext uri="{BB962C8B-B14F-4D97-AF65-F5344CB8AC3E}">
        <p14:creationId xmlns:p14="http://schemas.microsoft.com/office/powerpoint/2010/main" val="4055254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73</a:t>
            </a:fld>
            <a:endParaRPr lang="en-US" sz="1400" dirty="0">
              <a:latin typeface="Arial" charset="0"/>
            </a:endParaRPr>
          </a:p>
        </p:txBody>
      </p:sp>
      <p:sp>
        <p:nvSpPr>
          <p:cNvPr id="7" name="Content Placeholder 1"/>
          <p:cNvSpPr txBox="1">
            <a:spLocks/>
          </p:cNvSpPr>
          <p:nvPr/>
        </p:nvSpPr>
        <p:spPr>
          <a:xfrm>
            <a:off x="395536" y="1700808"/>
            <a:ext cx="8352928"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dirty="0" smtClean="0">
                <a:solidFill>
                  <a:srgbClr val="00B050"/>
                </a:solidFill>
              </a:rPr>
              <a:t>Why we need Close auction (or Open auction)?</a:t>
            </a:r>
            <a:r>
              <a:rPr lang="en-US" sz="1800" dirty="0" smtClean="0"/>
              <a:t/>
            </a:r>
            <a:br>
              <a:rPr lang="en-US" sz="1800" dirty="0" smtClean="0"/>
            </a:br>
            <a:endParaRPr lang="en-US" sz="1800" dirty="0"/>
          </a:p>
          <a:p>
            <a:pPr lvl="1">
              <a:buFont typeface="Arial" panose="020B0604020202020204" pitchFamily="34" charset="0"/>
              <a:buChar char="•"/>
            </a:pPr>
            <a:r>
              <a:rPr lang="en-US" sz="1600" dirty="0" smtClean="0"/>
              <a:t>Close price has </a:t>
            </a:r>
            <a:r>
              <a:rPr lang="en-US" sz="1600" dirty="0"/>
              <a:t>significant meaning for </a:t>
            </a:r>
            <a:r>
              <a:rPr lang="en-US" sz="1600" b="1" dirty="0">
                <a:solidFill>
                  <a:srgbClr val="0070C0"/>
                </a:solidFill>
              </a:rPr>
              <a:t>benchmarking and </a:t>
            </a:r>
            <a:r>
              <a:rPr lang="en-US" sz="1600" b="1" dirty="0" smtClean="0">
                <a:solidFill>
                  <a:srgbClr val="0070C0"/>
                </a:solidFill>
              </a:rPr>
              <a:t>mark-to-market. </a:t>
            </a:r>
            <a:r>
              <a:rPr lang="en-US" sz="1600" dirty="0"/>
              <a:t>Similarly open price is for </a:t>
            </a:r>
            <a:r>
              <a:rPr lang="en-US" sz="1600" dirty="0" smtClean="0"/>
              <a:t>measuring the intraday price movement.</a:t>
            </a:r>
            <a:endParaRPr lang="en-US" sz="1600" dirty="0"/>
          </a:p>
          <a:p>
            <a:pPr lvl="1">
              <a:buFont typeface="Arial" panose="020B0604020202020204" pitchFamily="34" charset="0"/>
              <a:buChar char="•"/>
            </a:pPr>
            <a:endParaRPr lang="en-US" sz="1600" dirty="0" smtClean="0"/>
          </a:p>
          <a:p>
            <a:pPr lvl="1">
              <a:buFont typeface="Arial" panose="020B0604020202020204" pitchFamily="34" charset="0"/>
              <a:buChar char="•"/>
            </a:pPr>
            <a:r>
              <a:rPr lang="en-US" sz="1600" dirty="0" smtClean="0"/>
              <a:t>It is not desirable to have </a:t>
            </a:r>
            <a:r>
              <a:rPr lang="en-US" sz="1600" dirty="0"/>
              <a:t>one trade to determine the </a:t>
            </a:r>
            <a:r>
              <a:rPr lang="en-US" sz="1600" dirty="0" smtClean="0"/>
              <a:t>open/close price </a:t>
            </a:r>
            <a:r>
              <a:rPr lang="en-US" sz="1600" dirty="0"/>
              <a:t>(which is easier to </a:t>
            </a:r>
            <a:r>
              <a:rPr lang="en-US" sz="1600" b="1" dirty="0">
                <a:solidFill>
                  <a:srgbClr val="0070C0"/>
                </a:solidFill>
              </a:rPr>
              <a:t>manipulate</a:t>
            </a:r>
            <a:r>
              <a:rPr lang="en-US" sz="1600" dirty="0" smtClean="0"/>
              <a:t>)</a:t>
            </a:r>
          </a:p>
          <a:p>
            <a:pPr lvl="1">
              <a:buFont typeface="Arial" panose="020B0604020202020204" pitchFamily="34" charset="0"/>
              <a:buChar char="•"/>
            </a:pPr>
            <a:endParaRPr lang="en-US" sz="1600" dirty="0" smtClean="0"/>
          </a:p>
          <a:p>
            <a:pPr lvl="1">
              <a:buFont typeface="Arial" panose="020B0604020202020204" pitchFamily="34" charset="0"/>
              <a:buChar char="•"/>
            </a:pPr>
            <a:r>
              <a:rPr lang="en-US" sz="1600" dirty="0" smtClean="0"/>
              <a:t>Prevent too </a:t>
            </a:r>
            <a:r>
              <a:rPr lang="en-US" sz="1600" dirty="0"/>
              <a:t>many </a:t>
            </a:r>
            <a:r>
              <a:rPr lang="en-US" sz="1600" dirty="0" smtClean="0"/>
              <a:t>orders </a:t>
            </a:r>
            <a:r>
              <a:rPr lang="en-US" sz="1600" dirty="0"/>
              <a:t>at </a:t>
            </a:r>
            <a:r>
              <a:rPr lang="en-US" sz="1600" dirty="0" smtClean="0"/>
              <a:t>a </a:t>
            </a:r>
            <a:r>
              <a:rPr lang="en-US" sz="1600" dirty="0"/>
              <a:t>single </a:t>
            </a:r>
            <a:r>
              <a:rPr lang="en-US" sz="1600" dirty="0" smtClean="0"/>
              <a:t>open/close time that may </a:t>
            </a:r>
            <a:r>
              <a:rPr lang="en-US" sz="1600" b="1" dirty="0" smtClean="0">
                <a:solidFill>
                  <a:srgbClr val="0070C0"/>
                </a:solidFill>
              </a:rPr>
              <a:t>overload the trading systems</a:t>
            </a:r>
            <a:r>
              <a:rPr lang="en-US" sz="1600" dirty="0" smtClean="0"/>
              <a:t>; hence a </a:t>
            </a:r>
            <a:r>
              <a:rPr lang="en-US" sz="1600" dirty="0"/>
              <a:t>few mins of </a:t>
            </a:r>
            <a:r>
              <a:rPr lang="en-US" sz="1600" dirty="0" smtClean="0"/>
              <a:t>auction period to </a:t>
            </a:r>
            <a:r>
              <a:rPr lang="en-US" sz="1600" dirty="0"/>
              <a:t>spread out the </a:t>
            </a:r>
            <a:r>
              <a:rPr lang="en-US" sz="1600" dirty="0" smtClean="0"/>
              <a:t>transactions</a:t>
            </a:r>
          </a:p>
          <a:p>
            <a:pPr lvl="1">
              <a:buFont typeface="Arial" panose="020B0604020202020204" pitchFamily="34" charset="0"/>
              <a:buChar char="•"/>
            </a:pPr>
            <a:endParaRPr lang="en-US" sz="1600" dirty="0" smtClean="0"/>
          </a:p>
        </p:txBody>
      </p:sp>
      <p:sp>
        <p:nvSpPr>
          <p:cNvPr id="6" name="Title 2"/>
          <p:cNvSpPr txBox="1">
            <a:spLocks/>
          </p:cNvSpPr>
          <p:nvPr/>
        </p:nvSpPr>
        <p:spPr bwMode="auto">
          <a:xfrm>
            <a:off x="0" y="620713"/>
            <a:ext cx="8077200" cy="1000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b" anchorCtr="0" compatLnSpc="1">
            <a:prstTxWarp prst="textNoShape">
              <a:avLst/>
            </a:prstTxWarp>
          </a:bodyPr>
          <a:lstStyle>
            <a:lvl1pPr algn="l" rtl="0" eaLnBrk="1" fontAlgn="base" hangingPunct="1">
              <a:spcBef>
                <a:spcPct val="0"/>
              </a:spcBef>
              <a:spcAft>
                <a:spcPct val="0"/>
              </a:spcAft>
              <a:defRPr sz="3200">
                <a:solidFill>
                  <a:schemeClr val="accent2"/>
                </a:solidFill>
                <a:latin typeface="Arial"/>
                <a:ea typeface="+mj-ea"/>
                <a:cs typeface="Arial"/>
              </a:defRPr>
            </a:lvl1pPr>
            <a:lvl2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2pPr>
            <a:lvl3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3pPr>
            <a:lvl4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4pPr>
            <a:lvl5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5pPr>
            <a:lvl6pPr marL="4572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6pPr>
            <a:lvl7pPr marL="9144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7pPr>
            <a:lvl8pPr marL="13716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8pPr>
            <a:lvl9pPr marL="18288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9pPr>
          </a:lstStyle>
          <a:p>
            <a:r>
              <a:rPr lang="en-US" kern="0" dirty="0" smtClean="0"/>
              <a:t>Algo – Market On Close</a:t>
            </a:r>
            <a:endParaRPr lang="en-US" kern="0" dirty="0"/>
          </a:p>
        </p:txBody>
      </p:sp>
    </p:spTree>
    <p:extLst>
      <p:ext uri="{BB962C8B-B14F-4D97-AF65-F5344CB8AC3E}">
        <p14:creationId xmlns:p14="http://schemas.microsoft.com/office/powerpoint/2010/main" val="1921934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74</a:t>
            </a:fld>
            <a:endParaRPr lang="en-US" sz="1400" dirty="0">
              <a:latin typeface="Arial" charset="0"/>
            </a:endParaRP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dirty="0">
                <a:hlinkClick r:id="rId3"/>
              </a:rPr>
              <a:t>HSBC </a:t>
            </a:r>
            <a:r>
              <a:rPr lang="en-US" sz="1800" dirty="0" smtClean="0">
                <a:hlinkClick r:id="rId3"/>
              </a:rPr>
              <a:t>incident in 2009 </a:t>
            </a:r>
            <a:r>
              <a:rPr lang="en-US" sz="1800" dirty="0">
                <a:hlinkClick r:id="rId3"/>
              </a:rPr>
              <a:t>and suspension of closing </a:t>
            </a:r>
            <a:r>
              <a:rPr lang="en-US" sz="1800" dirty="0" smtClean="0">
                <a:hlinkClick r:id="rId3"/>
              </a:rPr>
              <a:t>auction</a:t>
            </a:r>
            <a:endParaRPr lang="en-US" sz="1800" dirty="0" smtClean="0"/>
          </a:p>
          <a:p>
            <a:pPr>
              <a:buFont typeface="Arial" panose="020B0604020202020204" pitchFamily="34" charset="0"/>
              <a:buNone/>
            </a:pPr>
            <a:endParaRPr lang="en-US" sz="1800" dirty="0" smtClean="0"/>
          </a:p>
          <a:p>
            <a:pPr>
              <a:buFont typeface="Arial" panose="020B0604020202020204" pitchFamily="34" charset="0"/>
              <a:buNone/>
            </a:pPr>
            <a:endParaRPr lang="en-US" sz="1800" dirty="0"/>
          </a:p>
          <a:p>
            <a:pPr>
              <a:buFont typeface="Arial" panose="020B0604020202020204" pitchFamily="34" charset="0"/>
              <a:buNone/>
            </a:pPr>
            <a:endParaRPr lang="en-US" sz="1800" dirty="0" smtClean="0"/>
          </a:p>
          <a:p>
            <a:pPr>
              <a:buFont typeface="Arial" panose="020B0604020202020204" pitchFamily="34" charset="0"/>
              <a:buNone/>
            </a:pPr>
            <a:endParaRPr lang="en-US" sz="1800" dirty="0"/>
          </a:p>
          <a:p>
            <a:pPr>
              <a:buFont typeface="Arial" panose="020B0604020202020204" pitchFamily="34" charset="0"/>
              <a:buNone/>
            </a:pPr>
            <a:endParaRPr lang="en-US" sz="1800" dirty="0" smtClean="0"/>
          </a:p>
          <a:p>
            <a:pPr>
              <a:buFont typeface="Arial" panose="020B0604020202020204" pitchFamily="34" charset="0"/>
              <a:buNone/>
            </a:pPr>
            <a:endParaRPr lang="en-US" sz="1800" dirty="0"/>
          </a:p>
          <a:p>
            <a:pPr>
              <a:buFont typeface="Arial" panose="020B0604020202020204" pitchFamily="34" charset="0"/>
              <a:buNone/>
            </a:pPr>
            <a:endParaRPr lang="en-US" sz="1800" dirty="0" smtClean="0"/>
          </a:p>
          <a:p>
            <a:pPr>
              <a:buFont typeface="Arial" panose="020B0604020202020204" pitchFamily="34" charset="0"/>
              <a:buNone/>
            </a:pPr>
            <a:endParaRPr lang="en-US" sz="1800" dirty="0" smtClean="0"/>
          </a:p>
          <a:p>
            <a:pPr>
              <a:buFont typeface="Arial" panose="020B0604020202020204" pitchFamily="34" charset="0"/>
              <a:buNone/>
            </a:pPr>
            <a:endParaRPr lang="en-US" sz="1800" dirty="0" smtClean="0"/>
          </a:p>
          <a:p>
            <a:pPr>
              <a:buFont typeface="Arial" panose="020B0604020202020204" pitchFamily="34" charset="0"/>
              <a:buNone/>
            </a:pPr>
            <a:endParaRPr lang="en-US" sz="1800" dirty="0"/>
          </a:p>
          <a:p>
            <a:pPr>
              <a:buFont typeface="Arial" panose="020B0604020202020204" pitchFamily="34" charset="0"/>
              <a:buChar char="•"/>
            </a:pPr>
            <a:r>
              <a:rPr lang="en-US" sz="1800" dirty="0" smtClean="0">
                <a:hlinkClick r:id="rId4"/>
              </a:rPr>
              <a:t>Re-introduce in 2016 with </a:t>
            </a:r>
            <a:r>
              <a:rPr lang="en-US" sz="1800" b="1" dirty="0" smtClean="0">
                <a:solidFill>
                  <a:srgbClr val="0070C0"/>
                </a:solidFill>
                <a:hlinkClick r:id="rId4"/>
              </a:rPr>
              <a:t>price range </a:t>
            </a:r>
            <a:r>
              <a:rPr lang="en-US" sz="1800" dirty="0" smtClean="0">
                <a:hlinkClick r:id="rId4"/>
              </a:rPr>
              <a:t>and </a:t>
            </a:r>
            <a:r>
              <a:rPr lang="en-US" sz="1800" b="1" dirty="0" smtClean="0">
                <a:solidFill>
                  <a:srgbClr val="FF0000"/>
                </a:solidFill>
                <a:hlinkClick r:id="rId4"/>
              </a:rPr>
              <a:t>random closing</a:t>
            </a:r>
            <a:endParaRPr lang="en-US" sz="1800" b="1" dirty="0" smtClean="0">
              <a:solidFill>
                <a:srgbClr val="FF0000"/>
              </a:solidFill>
            </a:endParaRPr>
          </a:p>
          <a:p>
            <a:r>
              <a:rPr lang="en-US" sz="1600" dirty="0" smtClean="0"/>
              <a:t>	</a:t>
            </a:r>
            <a:endParaRPr lang="en-US" sz="1800" dirty="0"/>
          </a:p>
        </p:txBody>
      </p:sp>
      <p:pic>
        <p:nvPicPr>
          <p:cNvPr id="1026" name="Picture 2" descr="è¡å­é å¯è±çåçæå°çµæ"/>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9592" y="2276872"/>
            <a:ext cx="3623989" cy="280390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4932040" y="2230438"/>
            <a:ext cx="3816424" cy="3231654"/>
          </a:xfrm>
          <a:prstGeom prst="rect">
            <a:avLst/>
          </a:prstGeom>
          <a:noFill/>
        </p:spPr>
        <p:txBody>
          <a:bodyPr wrap="square" rtlCol="0">
            <a:spAutoFit/>
          </a:bodyPr>
          <a:lstStyle/>
          <a:p>
            <a:r>
              <a:rPr lang="en-US" sz="1600" dirty="0" smtClean="0">
                <a:hlinkClick r:id="rId6"/>
              </a:rPr>
              <a:t>What Happened?</a:t>
            </a:r>
            <a:endParaRPr lang="en-US" sz="1600" dirty="0" smtClean="0"/>
          </a:p>
          <a:p>
            <a:endParaRPr lang="en-US" sz="1600" dirty="0" smtClean="0"/>
          </a:p>
          <a:p>
            <a:pPr marL="285750" indent="-285750">
              <a:buFont typeface="Arial" panose="020B0604020202020204" pitchFamily="34" charset="0"/>
              <a:buChar char="•"/>
            </a:pPr>
            <a:r>
              <a:rPr lang="en-US" sz="1400" dirty="0" smtClean="0"/>
              <a:t>HSBC </a:t>
            </a:r>
            <a:r>
              <a:rPr lang="en-US" sz="1400" dirty="0"/>
              <a:t>shares in the last seconds of the CAS on 9 March </a:t>
            </a:r>
            <a:r>
              <a:rPr lang="en-US" sz="1400" dirty="0" smtClean="0"/>
              <a:t>2009, </a:t>
            </a:r>
            <a:r>
              <a:rPr lang="en-US" sz="1400" dirty="0"/>
              <a:t>the indicative equilibrium price (IEP) of HSBC shares </a:t>
            </a:r>
            <a:r>
              <a:rPr lang="en-US" sz="1400" b="1" dirty="0">
                <a:solidFill>
                  <a:srgbClr val="0070C0"/>
                </a:solidFill>
              </a:rPr>
              <a:t>fell 10.8% from around $37 to $</a:t>
            </a:r>
            <a:r>
              <a:rPr lang="en-US" sz="1400" b="1" dirty="0" smtClean="0">
                <a:solidFill>
                  <a:srgbClr val="0070C0"/>
                </a:solidFill>
              </a:rPr>
              <a:t>33</a:t>
            </a:r>
          </a:p>
          <a:p>
            <a:pPr marL="285750" indent="-285750">
              <a:buFont typeface="Arial" panose="020B0604020202020204" pitchFamily="34" charset="0"/>
              <a:buChar char="•"/>
            </a:pPr>
            <a:endParaRPr lang="en-US" sz="1400" dirty="0" smtClean="0"/>
          </a:p>
          <a:p>
            <a:pPr marL="285750" indent="-285750">
              <a:buFont typeface="Arial" panose="020B0604020202020204" pitchFamily="34" charset="0"/>
              <a:buChar char="•"/>
            </a:pPr>
            <a:r>
              <a:rPr lang="en-US" sz="1400" dirty="0" smtClean="0"/>
              <a:t>at-auction </a:t>
            </a:r>
            <a:r>
              <a:rPr lang="en-US" sz="1400" dirty="0"/>
              <a:t>sell orders for a total of </a:t>
            </a:r>
            <a:r>
              <a:rPr lang="en-US" sz="1400" b="1" dirty="0">
                <a:solidFill>
                  <a:srgbClr val="0070C0"/>
                </a:solidFill>
              </a:rPr>
              <a:t>5.4 million HSBC shares </a:t>
            </a:r>
            <a:r>
              <a:rPr lang="en-US" sz="1400" dirty="0"/>
              <a:t>placed </a:t>
            </a:r>
            <a:r>
              <a:rPr lang="en-US" sz="1400" dirty="0" smtClean="0"/>
              <a:t>in </a:t>
            </a:r>
            <a:r>
              <a:rPr lang="en-US" sz="1400" dirty="0"/>
              <a:t>the </a:t>
            </a:r>
            <a:r>
              <a:rPr lang="en-US" sz="1400" b="1" dirty="0">
                <a:solidFill>
                  <a:srgbClr val="0070C0"/>
                </a:solidFill>
              </a:rPr>
              <a:t>last seconds</a:t>
            </a:r>
            <a:r>
              <a:rPr lang="en-US" sz="1400" dirty="0"/>
              <a:t> of the CAS and an at-auction limit sell order for 6,000 HSBC shares at $33 placed earlier by a retail </a:t>
            </a:r>
            <a:r>
              <a:rPr lang="en-US" sz="1400" dirty="0" smtClean="0"/>
              <a:t>investor</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endParaRPr lang="en-US" sz="1600" dirty="0"/>
          </a:p>
        </p:txBody>
      </p:sp>
      <p:sp>
        <p:nvSpPr>
          <p:cNvPr id="8" name="Title 2"/>
          <p:cNvSpPr txBox="1">
            <a:spLocks/>
          </p:cNvSpPr>
          <p:nvPr/>
        </p:nvSpPr>
        <p:spPr bwMode="auto">
          <a:xfrm>
            <a:off x="0" y="620713"/>
            <a:ext cx="8077200" cy="1000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b" anchorCtr="0" compatLnSpc="1">
            <a:prstTxWarp prst="textNoShape">
              <a:avLst/>
            </a:prstTxWarp>
          </a:bodyPr>
          <a:lstStyle>
            <a:lvl1pPr algn="l" rtl="0" eaLnBrk="1" fontAlgn="base" hangingPunct="1">
              <a:spcBef>
                <a:spcPct val="0"/>
              </a:spcBef>
              <a:spcAft>
                <a:spcPct val="0"/>
              </a:spcAft>
              <a:defRPr sz="3200">
                <a:solidFill>
                  <a:schemeClr val="accent2"/>
                </a:solidFill>
                <a:latin typeface="Arial"/>
                <a:ea typeface="+mj-ea"/>
                <a:cs typeface="Arial"/>
              </a:defRPr>
            </a:lvl1pPr>
            <a:lvl2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2pPr>
            <a:lvl3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3pPr>
            <a:lvl4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4pPr>
            <a:lvl5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5pPr>
            <a:lvl6pPr marL="4572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6pPr>
            <a:lvl7pPr marL="9144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7pPr>
            <a:lvl8pPr marL="13716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8pPr>
            <a:lvl9pPr marL="18288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9pPr>
          </a:lstStyle>
          <a:p>
            <a:r>
              <a:rPr lang="en-US" kern="0" smtClean="0"/>
              <a:t>Algo – Market On Close</a:t>
            </a:r>
            <a:endParaRPr lang="en-US" kern="0" dirty="0"/>
          </a:p>
        </p:txBody>
      </p:sp>
    </p:spTree>
    <p:extLst>
      <p:ext uri="{BB962C8B-B14F-4D97-AF65-F5344CB8AC3E}">
        <p14:creationId xmlns:p14="http://schemas.microsoft.com/office/powerpoint/2010/main" val="948264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1" end="1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75</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Algo – Market On Close</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2000" dirty="0" smtClean="0"/>
              <a:t>A </a:t>
            </a:r>
            <a:r>
              <a:rPr lang="en-US" sz="2000" dirty="0"/>
              <a:t>trader experience before </a:t>
            </a:r>
            <a:r>
              <a:rPr lang="en-US" sz="2000" dirty="0" smtClean="0"/>
              <a:t>using before </a:t>
            </a:r>
            <a:r>
              <a:rPr lang="en-US" sz="2000" b="1" dirty="0" smtClean="0">
                <a:solidFill>
                  <a:srgbClr val="0070C0"/>
                </a:solidFill>
              </a:rPr>
              <a:t>Market-On-Close Algo</a:t>
            </a:r>
            <a:endParaRPr lang="en-US" sz="2000" b="1" dirty="0">
              <a:solidFill>
                <a:srgbClr val="0070C0"/>
              </a:solidFill>
            </a:endParaRPr>
          </a:p>
        </p:txBody>
      </p:sp>
      <p:pic>
        <p:nvPicPr>
          <p:cNvPr id="1026" name="Picture 2" descr="smash computer screen的圖片搜尋結果"/>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9712" y="2501548"/>
            <a:ext cx="4521349" cy="35197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7604990"/>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normAutofit/>
          </a:bodyPr>
          <a:lstStyle>
            <a:lvl1pPr>
              <a:defRPr>
                <a:solidFill>
                  <a:srgbClr val="152E82"/>
                </a:solidFill>
              </a:defRPr>
            </a:lvl1pPr>
          </a:lstStyle>
          <a:p>
            <a:fld id="{5DD0A2D2-7EFB-5840-AF99-D605BC1B2F97}" type="slidenum">
              <a:rPr lang="en-US" smtClean="0"/>
              <a:pPr/>
              <a:t>76</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Algo – Market On Close</a:t>
            </a:r>
          </a:p>
        </p:txBody>
      </p:sp>
      <p:sp>
        <p:nvSpPr>
          <p:cNvPr id="7" name="Content Placeholder 1"/>
          <p:cNvSpPr txBox="1">
            <a:spLocks/>
          </p:cNvSpPr>
          <p:nvPr/>
        </p:nvSpPr>
        <p:spPr>
          <a:xfrm>
            <a:off x="539552" y="1628800"/>
            <a:ext cx="7848872" cy="234026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800" u="sng" dirty="0"/>
              <a:t>Example</a:t>
            </a:r>
          </a:p>
          <a:p>
            <a:pPr marL="0" indent="0"/>
            <a:r>
              <a:rPr lang="en-US" sz="1800" dirty="0" smtClean="0"/>
              <a:t>During COVID-19, tech sector is doing good. Hang Seng Index Company adjusts the </a:t>
            </a:r>
            <a:r>
              <a:rPr lang="en-US" sz="1800" dirty="0" err="1" smtClean="0"/>
              <a:t>Tencent</a:t>
            </a:r>
            <a:r>
              <a:rPr lang="en-US" sz="1800" dirty="0" smtClean="0"/>
              <a:t> weighting upwards from </a:t>
            </a:r>
            <a:r>
              <a:rPr lang="en-US" sz="1800" b="1" dirty="0" smtClean="0">
                <a:solidFill>
                  <a:srgbClr val="0070C0"/>
                </a:solidFill>
              </a:rPr>
              <a:t>8.5% to 12%</a:t>
            </a:r>
            <a:r>
              <a:rPr lang="en-US" sz="1800" dirty="0" smtClean="0"/>
              <a:t>. Tracker Fund value is HK$ 80 billion and need to </a:t>
            </a:r>
            <a:r>
              <a:rPr lang="en-US" sz="1800" b="1" u="sng" dirty="0" smtClean="0">
                <a:solidFill>
                  <a:srgbClr val="0070C0"/>
                </a:solidFill>
              </a:rPr>
              <a:t>buy additional HK$ 2.8 billion of </a:t>
            </a:r>
            <a:r>
              <a:rPr lang="en-US" sz="1800" b="1" u="sng" dirty="0" err="1" smtClean="0">
                <a:solidFill>
                  <a:srgbClr val="0070C0"/>
                </a:solidFill>
              </a:rPr>
              <a:t>Tencent</a:t>
            </a:r>
            <a:r>
              <a:rPr lang="en-US" sz="1800" b="1" u="sng" dirty="0" smtClean="0">
                <a:solidFill>
                  <a:srgbClr val="0070C0"/>
                </a:solidFill>
              </a:rPr>
              <a:t> </a:t>
            </a:r>
            <a:r>
              <a:rPr lang="en-US" sz="1800" dirty="0" smtClean="0"/>
              <a:t>on rebalance date </a:t>
            </a:r>
          </a:p>
          <a:p>
            <a:pPr marL="457200" indent="-457200">
              <a:buFont typeface="Arial" panose="020B0604020202020204" pitchFamily="34" charset="0"/>
              <a:buChar char="•"/>
            </a:pPr>
            <a:endParaRPr lang="en-US" sz="1800" dirty="0" smtClean="0"/>
          </a:p>
          <a:p>
            <a:pPr marL="457200" indent="-457200">
              <a:buFont typeface="Arial" panose="020B0604020202020204" pitchFamily="34" charset="0"/>
              <a:buChar char="•"/>
            </a:pPr>
            <a:endParaRPr lang="en-US" sz="1800"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1680" y="3356992"/>
            <a:ext cx="5606826" cy="29134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7"/>
          <p:cNvPicPr>
            <a:picLocks noChangeAspect="1" noChangeArrowheads="1"/>
          </p:cNvPicPr>
          <p:nvPr/>
        </p:nvPicPr>
        <p:blipFill rotWithShape="1">
          <a:blip r:embed="rId3">
            <a:extLst>
              <a:ext uri="{28A0092B-C50C-407E-A947-70E740481C1C}">
                <a14:useLocalDpi xmlns:a14="http://schemas.microsoft.com/office/drawing/2010/main" val="0"/>
              </a:ext>
            </a:extLst>
          </a:blip>
          <a:srcRect t="33191" b="33619"/>
          <a:stretch/>
        </p:blipFill>
        <p:spPr bwMode="auto">
          <a:xfrm>
            <a:off x="4283968" y="3394344"/>
            <a:ext cx="1656184" cy="3226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21395175"/>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normAutofit/>
          </a:bodyPr>
          <a:lstStyle>
            <a:lvl1pPr>
              <a:defRPr>
                <a:solidFill>
                  <a:srgbClr val="152E82"/>
                </a:solidFill>
              </a:defRPr>
            </a:lvl1pPr>
          </a:lstStyle>
          <a:p>
            <a:fld id="{5DD0A2D2-7EFB-5840-AF99-D605BC1B2F97}" type="slidenum">
              <a:rPr lang="en-US" smtClean="0"/>
              <a:pPr/>
              <a:t>77</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Algo – Market On Close</a:t>
            </a:r>
          </a:p>
        </p:txBody>
      </p:sp>
      <p:sp>
        <p:nvSpPr>
          <p:cNvPr id="7" name="Content Placeholder 1"/>
          <p:cNvSpPr txBox="1">
            <a:spLocks/>
          </p:cNvSpPr>
          <p:nvPr/>
        </p:nvSpPr>
        <p:spPr>
          <a:xfrm>
            <a:off x="539552" y="1628800"/>
            <a:ext cx="8064896" cy="504056"/>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800" b="1" u="sng" dirty="0" smtClean="0"/>
              <a:t>Objective</a:t>
            </a:r>
            <a:r>
              <a:rPr lang="en-US" sz="1800" dirty="0" smtClean="0"/>
              <a:t>: Buy HK$ 2.8 billion of </a:t>
            </a:r>
            <a:r>
              <a:rPr lang="en-US" sz="1800" dirty="0" err="1" smtClean="0"/>
              <a:t>Tencent</a:t>
            </a:r>
            <a:r>
              <a:rPr lang="en-US" sz="1800" dirty="0" smtClean="0"/>
              <a:t> and benchmark to </a:t>
            </a:r>
            <a:r>
              <a:rPr lang="en-US" sz="1800" b="1" dirty="0" smtClean="0">
                <a:solidFill>
                  <a:srgbClr val="0070C0"/>
                </a:solidFill>
              </a:rPr>
              <a:t>Closing Price</a:t>
            </a:r>
          </a:p>
          <a:p>
            <a:pPr marL="457200" indent="-457200">
              <a:buFont typeface="Arial" panose="020B0604020202020204" pitchFamily="34" charset="0"/>
              <a:buChar char="•"/>
            </a:pPr>
            <a:endParaRPr lang="en-US" sz="1800" dirty="0" smtClean="0"/>
          </a:p>
          <a:p>
            <a:pPr marL="457200" indent="-457200">
              <a:buFont typeface="Arial" panose="020B0604020202020204" pitchFamily="34" charset="0"/>
              <a:buChar char="•"/>
            </a:pPr>
            <a:endParaRPr lang="en-US" sz="1800" dirty="0"/>
          </a:p>
        </p:txBody>
      </p:sp>
      <p:graphicFrame>
        <p:nvGraphicFramePr>
          <p:cNvPr id="8" name="Diagram 7"/>
          <p:cNvGraphicFramePr/>
          <p:nvPr>
            <p:extLst>
              <p:ext uri="{D42A27DB-BD31-4B8C-83A1-F6EECF244321}">
                <p14:modId xmlns:p14="http://schemas.microsoft.com/office/powerpoint/2010/main" val="2934995389"/>
              </p:ext>
            </p:extLst>
          </p:nvPr>
        </p:nvGraphicFramePr>
        <p:xfrm>
          <a:off x="323528" y="2340763"/>
          <a:ext cx="5544616" cy="353650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extBox 1"/>
          <p:cNvSpPr txBox="1"/>
          <p:nvPr/>
        </p:nvSpPr>
        <p:spPr>
          <a:xfrm>
            <a:off x="5880153" y="2204864"/>
            <a:ext cx="3152870" cy="954107"/>
          </a:xfrm>
          <a:prstGeom prst="rect">
            <a:avLst/>
          </a:prstGeom>
          <a:noFill/>
        </p:spPr>
        <p:txBody>
          <a:bodyPr wrap="square" rtlCol="0">
            <a:spAutoFit/>
          </a:bodyPr>
          <a:lstStyle/>
          <a:p>
            <a:r>
              <a:rPr lang="en-US" sz="1800" dirty="0" smtClean="0">
                <a:solidFill>
                  <a:srgbClr val="00B050"/>
                </a:solidFill>
              </a:rPr>
              <a:t>Is that easy ?</a:t>
            </a:r>
          </a:p>
          <a:p>
            <a:r>
              <a:rPr lang="en-US" sz="1800" dirty="0" smtClean="0">
                <a:solidFill>
                  <a:srgbClr val="00B050"/>
                </a:solidFill>
              </a:rPr>
              <a:t>And what are the problems?</a:t>
            </a:r>
            <a:r>
              <a:rPr lang="en-US" sz="2000" dirty="0" smtClean="0"/>
              <a:t/>
            </a:r>
            <a:br>
              <a:rPr lang="en-US" sz="2000" dirty="0" smtClean="0"/>
            </a:br>
            <a:endParaRPr lang="en-US" sz="2000" dirty="0"/>
          </a:p>
        </p:txBody>
      </p:sp>
      <p:sp>
        <p:nvSpPr>
          <p:cNvPr id="4" name="Action Button: Help 3">
            <a:hlinkClick r:id="" action="ppaction://noaction" highlightClick="1"/>
          </p:cNvPr>
          <p:cNvSpPr/>
          <p:nvPr/>
        </p:nvSpPr>
        <p:spPr bwMode="auto">
          <a:xfrm>
            <a:off x="6588224" y="2924944"/>
            <a:ext cx="1008112" cy="792088"/>
          </a:xfrm>
          <a:prstGeom prst="actionButtonHelp">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6" name="TextBox 5"/>
          <p:cNvSpPr txBox="1"/>
          <p:nvPr/>
        </p:nvSpPr>
        <p:spPr>
          <a:xfrm>
            <a:off x="5868144" y="3933056"/>
            <a:ext cx="3168352" cy="1815882"/>
          </a:xfrm>
          <a:prstGeom prst="rect">
            <a:avLst/>
          </a:prstGeom>
          <a:noFill/>
        </p:spPr>
        <p:txBody>
          <a:bodyPr wrap="square" rtlCol="0">
            <a:spAutoFit/>
          </a:bodyPr>
          <a:lstStyle/>
          <a:p>
            <a:r>
              <a:rPr lang="en-US" sz="1600" dirty="0" smtClean="0"/>
              <a:t>Closing Auction may not have </a:t>
            </a:r>
            <a:r>
              <a:rPr lang="en-US" sz="1600" b="1" dirty="0" smtClean="0">
                <a:solidFill>
                  <a:srgbClr val="0070C0"/>
                </a:solidFill>
              </a:rPr>
              <a:t>enough liquidity </a:t>
            </a:r>
            <a:r>
              <a:rPr lang="en-US" sz="1600" dirty="0" smtClean="0"/>
              <a:t>to </a:t>
            </a:r>
            <a:r>
              <a:rPr lang="en-US" sz="1600" b="1" dirty="0" smtClean="0">
                <a:solidFill>
                  <a:srgbClr val="0070C0"/>
                </a:solidFill>
              </a:rPr>
              <a:t>complete</a:t>
            </a:r>
            <a:r>
              <a:rPr lang="en-US" sz="1600" dirty="0" smtClean="0"/>
              <a:t> all the quantity</a:t>
            </a:r>
          </a:p>
          <a:p>
            <a:endParaRPr lang="en-US" sz="1600" dirty="0"/>
          </a:p>
          <a:p>
            <a:r>
              <a:rPr lang="en-US" sz="1600" dirty="0" smtClean="0"/>
              <a:t>Execute exactly at close price is </a:t>
            </a:r>
            <a:r>
              <a:rPr lang="en-US" sz="1600" b="1" dirty="0" smtClean="0">
                <a:solidFill>
                  <a:srgbClr val="0070C0"/>
                </a:solidFill>
              </a:rPr>
              <a:t>not good enough</a:t>
            </a:r>
            <a:r>
              <a:rPr lang="en-US" sz="1600" dirty="0" smtClean="0"/>
              <a:t>. Need to do better</a:t>
            </a:r>
            <a:endParaRPr lang="en-US" sz="1600" dirty="0"/>
          </a:p>
        </p:txBody>
      </p:sp>
    </p:spTree>
    <p:extLst>
      <p:ext uri="{BB962C8B-B14F-4D97-AF65-F5344CB8AC3E}">
        <p14:creationId xmlns:p14="http://schemas.microsoft.com/office/powerpoint/2010/main" val="3375663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animBg="1"/>
      <p:bldP spid="6"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normAutofit/>
          </a:bodyPr>
          <a:lstStyle>
            <a:lvl1pPr>
              <a:defRPr>
                <a:solidFill>
                  <a:srgbClr val="152E82"/>
                </a:solidFill>
              </a:defRPr>
            </a:lvl1pPr>
          </a:lstStyle>
          <a:p>
            <a:fld id="{5DD0A2D2-7EFB-5840-AF99-D605BC1B2F97}" type="slidenum">
              <a:rPr lang="en-US" smtClean="0"/>
              <a:pPr/>
              <a:t>78</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Algo – Market On Close</a:t>
            </a:r>
          </a:p>
        </p:txBody>
      </p:sp>
      <p:sp>
        <p:nvSpPr>
          <p:cNvPr id="7" name="Content Placeholder 1"/>
          <p:cNvSpPr txBox="1">
            <a:spLocks/>
          </p:cNvSpPr>
          <p:nvPr/>
        </p:nvSpPr>
        <p:spPr>
          <a:xfrm>
            <a:off x="539552" y="1628800"/>
            <a:ext cx="8064896" cy="504056"/>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800" b="1" u="sng" dirty="0" smtClean="0"/>
              <a:t>Objective</a:t>
            </a:r>
            <a:r>
              <a:rPr lang="en-US" sz="1800" dirty="0" smtClean="0"/>
              <a:t>: Buy HK$ 2.8 billion of </a:t>
            </a:r>
            <a:r>
              <a:rPr lang="en-US" sz="1800" dirty="0" err="1" smtClean="0"/>
              <a:t>Tencent</a:t>
            </a:r>
            <a:r>
              <a:rPr lang="en-US" sz="1800" dirty="0" smtClean="0"/>
              <a:t> and benchmark to </a:t>
            </a:r>
            <a:r>
              <a:rPr lang="en-US" sz="1800" b="1" dirty="0" smtClean="0">
                <a:solidFill>
                  <a:srgbClr val="0070C0"/>
                </a:solidFill>
              </a:rPr>
              <a:t>Closing Price</a:t>
            </a:r>
          </a:p>
          <a:p>
            <a:pPr marL="457200" indent="-457200">
              <a:buFont typeface="Arial" panose="020B0604020202020204" pitchFamily="34" charset="0"/>
              <a:buChar char="•"/>
            </a:pPr>
            <a:endParaRPr lang="en-US" sz="1800" dirty="0" smtClean="0"/>
          </a:p>
          <a:p>
            <a:pPr marL="457200" indent="-457200">
              <a:buFont typeface="Arial" panose="020B0604020202020204" pitchFamily="34" charset="0"/>
              <a:buChar char="•"/>
            </a:pPr>
            <a:endParaRPr lang="en-US" sz="1800" dirty="0"/>
          </a:p>
        </p:txBody>
      </p:sp>
      <p:graphicFrame>
        <p:nvGraphicFramePr>
          <p:cNvPr id="8" name="Diagram 7"/>
          <p:cNvGraphicFramePr/>
          <p:nvPr>
            <p:extLst>
              <p:ext uri="{D42A27DB-BD31-4B8C-83A1-F6EECF244321}">
                <p14:modId xmlns:p14="http://schemas.microsoft.com/office/powerpoint/2010/main" val="519388876"/>
              </p:ext>
            </p:extLst>
          </p:nvPr>
        </p:nvGraphicFramePr>
        <p:xfrm>
          <a:off x="467544" y="2340762"/>
          <a:ext cx="7848872" cy="38245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77069947"/>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79</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 Market On Close</a:t>
            </a:r>
            <a:endParaRPr lang="en-US" dirty="0"/>
          </a:p>
        </p:txBody>
      </p:sp>
      <p:sp>
        <p:nvSpPr>
          <p:cNvPr id="7" name="Content Placeholder 1"/>
          <p:cNvSpPr txBox="1">
            <a:spLocks/>
          </p:cNvSpPr>
          <p:nvPr/>
        </p:nvSpPr>
        <p:spPr>
          <a:xfrm>
            <a:off x="395536" y="1772816"/>
            <a:ext cx="8064896" cy="381642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dirty="0"/>
              <a:t>Divide the order into </a:t>
            </a:r>
            <a:r>
              <a:rPr lang="en-US" sz="1800" b="1" dirty="0">
                <a:solidFill>
                  <a:srgbClr val="0070C0"/>
                </a:solidFill>
              </a:rPr>
              <a:t>pre-trade portion </a:t>
            </a:r>
            <a:r>
              <a:rPr lang="en-US" sz="1800" dirty="0"/>
              <a:t>(trade before the closing auction) and </a:t>
            </a:r>
            <a:r>
              <a:rPr lang="en-US" sz="1800" b="1" dirty="0">
                <a:solidFill>
                  <a:srgbClr val="0070C0"/>
                </a:solidFill>
              </a:rPr>
              <a:t>on-close portion </a:t>
            </a:r>
            <a:r>
              <a:rPr lang="en-US" sz="1800" dirty="0"/>
              <a:t>(trade into the closing auction</a:t>
            </a:r>
            <a:r>
              <a:rPr lang="en-US" sz="1800" dirty="0" smtClean="0"/>
              <a:t>)</a:t>
            </a:r>
          </a:p>
          <a:p>
            <a:pPr>
              <a:buFont typeface="Arial" panose="020B0604020202020204" pitchFamily="34" charset="0"/>
              <a:buChar char="•"/>
            </a:pPr>
            <a:endParaRPr lang="en-US" sz="1800" dirty="0" smtClean="0"/>
          </a:p>
          <a:p>
            <a:pPr>
              <a:buFont typeface="Arial" panose="020B0604020202020204" pitchFamily="34" charset="0"/>
              <a:buChar char="•"/>
            </a:pPr>
            <a:r>
              <a:rPr lang="en-US" sz="1800" dirty="0"/>
              <a:t>If the order is in </a:t>
            </a:r>
            <a:r>
              <a:rPr lang="en-US" sz="1800" b="1" dirty="0">
                <a:solidFill>
                  <a:srgbClr val="0070C0"/>
                </a:solidFill>
              </a:rPr>
              <a:t>right flow</a:t>
            </a:r>
            <a:r>
              <a:rPr lang="en-US" sz="1800" dirty="0"/>
              <a:t> (e.g. buying a name which is adding to the index or re-weighting upward), the stock is </a:t>
            </a:r>
            <a:r>
              <a:rPr lang="en-US" sz="1800" b="1" dirty="0">
                <a:solidFill>
                  <a:srgbClr val="0070C0"/>
                </a:solidFill>
              </a:rPr>
              <a:t>expected to have large buy pressure </a:t>
            </a:r>
            <a:r>
              <a:rPr lang="en-US" sz="1800" dirty="0"/>
              <a:t>during the </a:t>
            </a:r>
            <a:r>
              <a:rPr lang="en-US" sz="1800" dirty="0" smtClean="0"/>
              <a:t>closing. As many index/passive tracking funds needs to buy according to the new weighting</a:t>
            </a:r>
          </a:p>
          <a:p>
            <a:pPr>
              <a:buFont typeface="Arial" panose="020B0604020202020204" pitchFamily="34" charset="0"/>
              <a:buChar char="•"/>
            </a:pPr>
            <a:endParaRPr lang="en-US" sz="1800" dirty="0"/>
          </a:p>
          <a:p>
            <a:pPr>
              <a:buFont typeface="Arial" panose="020B0604020202020204" pitchFamily="34" charset="0"/>
              <a:buChar char="•"/>
            </a:pPr>
            <a:r>
              <a:rPr lang="en-US" sz="1800" dirty="0" smtClean="0"/>
              <a:t>That </a:t>
            </a:r>
            <a:r>
              <a:rPr lang="en-US" sz="1800" dirty="0"/>
              <a:t>should </a:t>
            </a:r>
            <a:r>
              <a:rPr lang="en-US" sz="1800" b="1" dirty="0">
                <a:solidFill>
                  <a:srgbClr val="0070C0"/>
                </a:solidFill>
              </a:rPr>
              <a:t>potentially push up the closing price</a:t>
            </a:r>
            <a:r>
              <a:rPr lang="en-US" sz="1800" dirty="0"/>
              <a:t>. Hence the </a:t>
            </a:r>
            <a:r>
              <a:rPr lang="en-US" sz="1800" b="1" dirty="0">
                <a:solidFill>
                  <a:srgbClr val="0070C0"/>
                </a:solidFill>
              </a:rPr>
              <a:t>pre-trade portion (executed before closing) should have </a:t>
            </a:r>
            <a:r>
              <a:rPr lang="en-US" sz="1800" b="1" dirty="0" smtClean="0">
                <a:solidFill>
                  <a:srgbClr val="0070C0"/>
                </a:solidFill>
              </a:rPr>
              <a:t>relatively lower </a:t>
            </a:r>
            <a:r>
              <a:rPr lang="en-US" sz="1800" b="1" dirty="0">
                <a:solidFill>
                  <a:srgbClr val="0070C0"/>
                </a:solidFill>
              </a:rPr>
              <a:t>price </a:t>
            </a:r>
            <a:r>
              <a:rPr lang="en-US" sz="1800" dirty="0"/>
              <a:t>and therefore improve the overall executed price.</a:t>
            </a:r>
          </a:p>
          <a:p>
            <a:pPr>
              <a:buFont typeface="Arial" panose="020B0604020202020204" pitchFamily="34" charset="0"/>
              <a:buChar char="•"/>
            </a:pPr>
            <a:endParaRPr lang="en-US" sz="1800" dirty="0" smtClean="0"/>
          </a:p>
        </p:txBody>
      </p:sp>
    </p:spTree>
    <p:extLst>
      <p:ext uri="{BB962C8B-B14F-4D97-AF65-F5344CB8AC3E}">
        <p14:creationId xmlns:p14="http://schemas.microsoft.com/office/powerpoint/2010/main" val="68116876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normAutofit/>
          </a:bodyPr>
          <a:lstStyle>
            <a:lvl1pPr>
              <a:defRPr>
                <a:solidFill>
                  <a:srgbClr val="152E82"/>
                </a:solidFill>
              </a:defRPr>
            </a:lvl1pPr>
          </a:lstStyle>
          <a:p>
            <a:fld id="{5DD0A2D2-7EFB-5840-AF99-D605BC1B2F97}" type="slidenum">
              <a:rPr lang="en-US" smtClean="0"/>
              <a:pPr/>
              <a:t>8</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Industrial </a:t>
            </a:r>
            <a:r>
              <a:rPr lang="en-US" dirty="0" smtClean="0"/>
              <a:t>Practice – Biz	</a:t>
            </a:r>
            <a:endParaRPr lang="en-US" dirty="0"/>
          </a:p>
        </p:txBody>
      </p:sp>
      <p:sp>
        <p:nvSpPr>
          <p:cNvPr id="7" name="Content Placeholder 1"/>
          <p:cNvSpPr txBox="1">
            <a:spLocks/>
          </p:cNvSpPr>
          <p:nvPr/>
        </p:nvSpPr>
        <p:spPr>
          <a:xfrm>
            <a:off x="395536" y="1700808"/>
            <a:ext cx="8640960" cy="144016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457200" indent="-457200">
              <a:buFont typeface="Arial" panose="020B0604020202020204" pitchFamily="34" charset="0"/>
              <a:buChar char="•"/>
            </a:pPr>
            <a:r>
              <a:rPr lang="en-US" sz="1800" b="1" dirty="0" smtClean="0"/>
              <a:t>Main Drivers</a:t>
            </a:r>
            <a:r>
              <a:rPr lang="en-US" sz="1800" dirty="0" smtClean="0"/>
              <a:t> </a:t>
            </a:r>
          </a:p>
          <a:p>
            <a:pPr marL="857250" lvl="1" indent="-457200">
              <a:buFont typeface="Arial" panose="020B0604020202020204" pitchFamily="34" charset="0"/>
              <a:buChar char="•"/>
            </a:pPr>
            <a:r>
              <a:rPr lang="en-US" sz="1600" dirty="0" smtClean="0"/>
              <a:t>Lower cost, less man power, speed and reduce error (in most circumstances)</a:t>
            </a:r>
          </a:p>
          <a:p>
            <a:pPr marL="857250" lvl="1" indent="-457200">
              <a:buFont typeface="Arial" panose="020B0604020202020204" pitchFamily="34" charset="0"/>
              <a:buChar char="•"/>
            </a:pPr>
            <a:r>
              <a:rPr lang="en-US" sz="1600" dirty="0" smtClean="0"/>
              <a:t>8 Dealers for HK market -&gt; 2 Dealer for APAC market</a:t>
            </a:r>
          </a:p>
          <a:p>
            <a:pPr marL="857250" lvl="1" indent="-457200">
              <a:buFont typeface="Arial" panose="020B0604020202020204" pitchFamily="34" charset="0"/>
              <a:buChar char="•"/>
            </a:pPr>
            <a:r>
              <a:rPr lang="en-US" sz="1600" dirty="0" smtClean="0"/>
              <a:t>Traders becomes </a:t>
            </a:r>
            <a:r>
              <a:rPr lang="en-US" sz="1600" dirty="0" smtClean="0">
                <a:solidFill>
                  <a:srgbClr val="0070C0"/>
                </a:solidFill>
              </a:rPr>
              <a:t>Sales Trading </a:t>
            </a:r>
            <a:r>
              <a:rPr lang="en-US" sz="1600" dirty="0" smtClean="0"/>
              <a:t>and Execution </a:t>
            </a:r>
            <a:r>
              <a:rPr lang="en-US" sz="1600" dirty="0" smtClean="0">
                <a:solidFill>
                  <a:srgbClr val="0070C0"/>
                </a:solidFill>
              </a:rPr>
              <a:t>Consultants</a:t>
            </a:r>
          </a:p>
          <a:p>
            <a:pPr marL="857250" lvl="1" indent="-457200">
              <a:buFont typeface="Arial" panose="020B0604020202020204" pitchFamily="34" charset="0"/>
              <a:buChar char="•"/>
            </a:pPr>
            <a:endParaRPr lang="en-US" sz="2000" dirty="0"/>
          </a:p>
          <a:p>
            <a:pPr marL="457200" indent="-457200">
              <a:buFont typeface="Arial" panose="020B0604020202020204" pitchFamily="34" charset="0"/>
              <a:buChar char="•"/>
            </a:pPr>
            <a:endParaRPr lang="en-US" sz="2000" dirty="0" smtClean="0"/>
          </a:p>
          <a:p>
            <a:pPr marL="457200" indent="-457200">
              <a:buFont typeface="Arial" panose="020B0604020202020204" pitchFamily="34" charset="0"/>
              <a:buChar char="•"/>
            </a:pPr>
            <a:endParaRPr lang="en-US" sz="2000" dirty="0"/>
          </a:p>
        </p:txBody>
      </p:sp>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1999" y="3327439"/>
            <a:ext cx="3960441" cy="25742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descr="相關圖片"/>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3171" y="3303792"/>
            <a:ext cx="3996821" cy="2597934"/>
          </a:xfrm>
          <a:prstGeom prst="rect">
            <a:avLst/>
          </a:prstGeom>
          <a:noFill/>
          <a:extLst>
            <a:ext uri="{909E8E84-426E-40DD-AFC4-6F175D3DCCD1}">
              <a14:hiddenFill xmlns:a14="http://schemas.microsoft.com/office/drawing/2010/main">
                <a:solidFill>
                  <a:srgbClr val="FFFFFF"/>
                </a:solidFill>
              </a14:hiddenFill>
            </a:ext>
          </a:extLst>
        </p:spPr>
      </p:pic>
      <p:sp>
        <p:nvSpPr>
          <p:cNvPr id="8" name="Right Arrow 7"/>
          <p:cNvSpPr/>
          <p:nvPr/>
        </p:nvSpPr>
        <p:spPr bwMode="auto">
          <a:xfrm>
            <a:off x="4194728" y="4578076"/>
            <a:ext cx="754542" cy="403364"/>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Tree>
    <p:extLst>
      <p:ext uri="{BB962C8B-B14F-4D97-AF65-F5344CB8AC3E}">
        <p14:creationId xmlns:p14="http://schemas.microsoft.com/office/powerpoint/2010/main" val="2822125832"/>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80</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 Market On Close</a:t>
            </a:r>
            <a:endParaRPr lang="en-US" dirty="0"/>
          </a:p>
        </p:txBody>
      </p:sp>
      <p:grpSp>
        <p:nvGrpSpPr>
          <p:cNvPr id="8" name="Group 7"/>
          <p:cNvGrpSpPr/>
          <p:nvPr/>
        </p:nvGrpSpPr>
        <p:grpSpPr>
          <a:xfrm>
            <a:off x="251520" y="2399953"/>
            <a:ext cx="4896544" cy="3693343"/>
            <a:chOff x="899592" y="2276872"/>
            <a:chExt cx="6912768" cy="3693343"/>
          </a:xfrm>
        </p:grpSpPr>
        <p:graphicFrame>
          <p:nvGraphicFramePr>
            <p:cNvPr id="2" name="Chart 1"/>
            <p:cNvGraphicFramePr/>
            <p:nvPr>
              <p:extLst>
                <p:ext uri="{D42A27DB-BD31-4B8C-83A1-F6EECF244321}">
                  <p14:modId xmlns:p14="http://schemas.microsoft.com/office/powerpoint/2010/main" val="1386513099"/>
                </p:ext>
              </p:extLst>
            </p:nvPr>
          </p:nvGraphicFramePr>
          <p:xfrm>
            <a:off x="899592" y="2276872"/>
            <a:ext cx="6912768" cy="3693343"/>
          </p:xfrm>
          <a:graphic>
            <a:graphicData uri="http://schemas.openxmlformats.org/drawingml/2006/chart">
              <c:chart xmlns:c="http://schemas.openxmlformats.org/drawingml/2006/chart" xmlns:r="http://schemas.openxmlformats.org/officeDocument/2006/relationships" r:id="rId2"/>
            </a:graphicData>
          </a:graphic>
        </p:graphicFrame>
        <p:sp>
          <p:nvSpPr>
            <p:cNvPr id="4" name="Rectangle 3"/>
            <p:cNvSpPr/>
            <p:nvPr/>
          </p:nvSpPr>
          <p:spPr>
            <a:xfrm>
              <a:off x="1276576" y="2670011"/>
              <a:ext cx="5010909" cy="830997"/>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square">
              <a:spAutoFit/>
            </a:bodyPr>
            <a:lstStyle/>
            <a:p>
              <a:r>
                <a:rPr lang="en-US" sz="1600" dirty="0" smtClean="0"/>
                <a:t>The curve shape can be adjust but it is </a:t>
              </a:r>
              <a:r>
                <a:rPr lang="en-US" sz="1600" dirty="0"/>
                <a:t>always </a:t>
              </a:r>
              <a:r>
                <a:rPr lang="en-US" sz="1600" b="1" dirty="0">
                  <a:solidFill>
                    <a:srgbClr val="0070C0"/>
                  </a:solidFill>
                </a:rPr>
                <a:t>concave towards the </a:t>
              </a:r>
              <a:r>
                <a:rPr lang="en-US" sz="1600" b="1" dirty="0" smtClean="0">
                  <a:solidFill>
                    <a:srgbClr val="0070C0"/>
                  </a:solidFill>
                </a:rPr>
                <a:t>closing. </a:t>
              </a:r>
              <a:r>
                <a:rPr lang="en-US" sz="1600" dirty="0" smtClean="0"/>
                <a:t> </a:t>
              </a:r>
              <a:endParaRPr lang="en-US" sz="1600" dirty="0"/>
            </a:p>
          </p:txBody>
        </p:sp>
      </p:grpSp>
      <p:cxnSp>
        <p:nvCxnSpPr>
          <p:cNvPr id="9" name="Straight Arrow Connector 8"/>
          <p:cNvCxnSpPr/>
          <p:nvPr/>
        </p:nvCxnSpPr>
        <p:spPr bwMode="auto">
          <a:xfrm>
            <a:off x="2627784" y="3742727"/>
            <a:ext cx="1008112" cy="766393"/>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0" name="TextBox 19"/>
          <p:cNvSpPr txBox="1"/>
          <p:nvPr/>
        </p:nvSpPr>
        <p:spPr>
          <a:xfrm>
            <a:off x="5076056" y="2523668"/>
            <a:ext cx="3816424" cy="3785652"/>
          </a:xfrm>
          <a:prstGeom prst="rect">
            <a:avLst/>
          </a:prstGeom>
          <a:noFill/>
        </p:spPr>
        <p:txBody>
          <a:bodyPr wrap="square" rtlCol="0">
            <a:spAutoFit/>
          </a:bodyPr>
          <a:lstStyle/>
          <a:p>
            <a:r>
              <a:rPr lang="en-US" sz="1600" dirty="0" smtClean="0"/>
              <a:t>Needs </a:t>
            </a:r>
            <a:r>
              <a:rPr lang="en-US" sz="1600" b="1" dirty="0" smtClean="0">
                <a:solidFill>
                  <a:srgbClr val="0070C0"/>
                </a:solidFill>
              </a:rPr>
              <a:t>enough buy quantity</a:t>
            </a:r>
            <a:r>
              <a:rPr lang="en-US" sz="1600" dirty="0" smtClean="0"/>
              <a:t> to </a:t>
            </a:r>
            <a:r>
              <a:rPr lang="en-US" sz="1600" b="1" dirty="0">
                <a:solidFill>
                  <a:srgbClr val="0070C0"/>
                </a:solidFill>
              </a:rPr>
              <a:t>support the closing </a:t>
            </a:r>
            <a:r>
              <a:rPr lang="en-US" sz="1600" b="1" dirty="0" smtClean="0">
                <a:solidFill>
                  <a:srgbClr val="0070C0"/>
                </a:solidFill>
              </a:rPr>
              <a:t>price</a:t>
            </a:r>
            <a:r>
              <a:rPr lang="en-US" sz="1600" dirty="0" smtClean="0"/>
              <a:t>. If the major rebalance buy order is not presented in the closing auction while other players (e.g. Hedge Funds) may </a:t>
            </a:r>
            <a:r>
              <a:rPr lang="en-US" sz="1600" b="1" dirty="0" smtClean="0">
                <a:solidFill>
                  <a:srgbClr val="0070C0"/>
                </a:solidFill>
              </a:rPr>
              <a:t>sell and push down </a:t>
            </a:r>
            <a:r>
              <a:rPr lang="en-US" sz="1600" dirty="0" smtClean="0"/>
              <a:t>the closing price.</a:t>
            </a:r>
          </a:p>
          <a:p>
            <a:endParaRPr lang="en-US" sz="1600" dirty="0"/>
          </a:p>
          <a:p>
            <a:r>
              <a:rPr lang="en-US" sz="1600" dirty="0" smtClean="0"/>
              <a:t>The result is </a:t>
            </a:r>
            <a:r>
              <a:rPr lang="en-US" sz="1600" b="1" dirty="0" smtClean="0">
                <a:solidFill>
                  <a:srgbClr val="0070C0"/>
                </a:solidFill>
              </a:rPr>
              <a:t>pre-trade portion will be more expensive</a:t>
            </a:r>
            <a:r>
              <a:rPr lang="en-US" sz="1600" dirty="0" smtClean="0"/>
              <a:t> than the closing price and hence a </a:t>
            </a:r>
            <a:r>
              <a:rPr lang="en-US" sz="1600" b="1" dirty="0" smtClean="0">
                <a:solidFill>
                  <a:srgbClr val="0070C0"/>
                </a:solidFill>
              </a:rPr>
              <a:t>worse execution price</a:t>
            </a:r>
          </a:p>
          <a:p>
            <a:endParaRPr lang="en-US" sz="1600" dirty="0"/>
          </a:p>
          <a:p>
            <a:r>
              <a:rPr lang="en-US" sz="1600" dirty="0"/>
              <a:t>The objective is to </a:t>
            </a:r>
            <a:r>
              <a:rPr lang="en-US" sz="1600" b="1" dirty="0" smtClean="0">
                <a:solidFill>
                  <a:srgbClr val="0070C0"/>
                </a:solidFill>
              </a:rPr>
              <a:t>balance the % </a:t>
            </a:r>
            <a:r>
              <a:rPr lang="en-US" sz="1600" dirty="0"/>
              <a:t>of </a:t>
            </a:r>
            <a:r>
              <a:rPr lang="en-US" sz="1600" dirty="0" smtClean="0"/>
              <a:t>the </a:t>
            </a:r>
            <a:r>
              <a:rPr lang="en-US" sz="1600" dirty="0"/>
              <a:t>price improvement from the </a:t>
            </a:r>
            <a:r>
              <a:rPr lang="en-US" sz="1600" b="1" dirty="0">
                <a:solidFill>
                  <a:srgbClr val="0070C0"/>
                </a:solidFill>
              </a:rPr>
              <a:t>pre-trade portion </a:t>
            </a:r>
            <a:r>
              <a:rPr lang="en-US" sz="1600" dirty="0"/>
              <a:t>vs the </a:t>
            </a:r>
            <a:r>
              <a:rPr lang="en-US" sz="1600" b="1" dirty="0">
                <a:solidFill>
                  <a:srgbClr val="0070C0"/>
                </a:solidFill>
              </a:rPr>
              <a:t>on-close portion</a:t>
            </a:r>
          </a:p>
          <a:p>
            <a:endParaRPr lang="en-US" sz="1600" dirty="0"/>
          </a:p>
        </p:txBody>
      </p:sp>
      <p:sp>
        <p:nvSpPr>
          <p:cNvPr id="21" name="TextBox 20"/>
          <p:cNvSpPr txBox="1"/>
          <p:nvPr/>
        </p:nvSpPr>
        <p:spPr>
          <a:xfrm>
            <a:off x="5220072" y="1556792"/>
            <a:ext cx="3528392" cy="1077218"/>
          </a:xfrm>
          <a:prstGeom prst="rect">
            <a:avLst/>
          </a:prstGeom>
          <a:noFill/>
        </p:spPr>
        <p:txBody>
          <a:bodyPr wrap="square" rtlCol="0">
            <a:spAutoFit/>
          </a:bodyPr>
          <a:lstStyle/>
          <a:p>
            <a:r>
              <a:rPr lang="en-US" sz="1600" dirty="0" smtClean="0">
                <a:solidFill>
                  <a:srgbClr val="00B050"/>
                </a:solidFill>
              </a:rPr>
              <a:t>If </a:t>
            </a:r>
            <a:r>
              <a:rPr lang="en-US" sz="1600" dirty="0">
                <a:solidFill>
                  <a:srgbClr val="00B050"/>
                </a:solidFill>
              </a:rPr>
              <a:t>pre-trade can </a:t>
            </a:r>
            <a:r>
              <a:rPr lang="en-US" sz="1600" dirty="0" smtClean="0">
                <a:solidFill>
                  <a:srgbClr val="00B050"/>
                </a:solidFill>
              </a:rPr>
              <a:t>improve </a:t>
            </a:r>
            <a:r>
              <a:rPr lang="en-US" sz="1600" dirty="0">
                <a:solidFill>
                  <a:srgbClr val="00B050"/>
                </a:solidFill>
              </a:rPr>
              <a:t>the </a:t>
            </a:r>
            <a:r>
              <a:rPr lang="en-US" sz="1600" dirty="0" smtClean="0">
                <a:solidFill>
                  <a:srgbClr val="00B050"/>
                </a:solidFill>
              </a:rPr>
              <a:t>execution performance</a:t>
            </a:r>
            <a:r>
              <a:rPr lang="en-US" sz="1600" dirty="0">
                <a:solidFill>
                  <a:srgbClr val="00B050"/>
                </a:solidFill>
              </a:rPr>
              <a:t>, why not 100% </a:t>
            </a:r>
            <a:r>
              <a:rPr lang="en-US" sz="1600" dirty="0" smtClean="0">
                <a:solidFill>
                  <a:srgbClr val="00B050"/>
                </a:solidFill>
              </a:rPr>
              <a:t>pre-trade?</a:t>
            </a:r>
            <a:endParaRPr lang="en-US" sz="1600" dirty="0">
              <a:solidFill>
                <a:srgbClr val="00B050"/>
              </a:solidFill>
            </a:endParaRPr>
          </a:p>
          <a:p>
            <a:endParaRPr lang="en-US" sz="1600" dirty="0"/>
          </a:p>
        </p:txBody>
      </p:sp>
      <p:sp>
        <p:nvSpPr>
          <p:cNvPr id="6" name="TextBox 5"/>
          <p:cNvSpPr txBox="1"/>
          <p:nvPr/>
        </p:nvSpPr>
        <p:spPr>
          <a:xfrm>
            <a:off x="395536" y="1702549"/>
            <a:ext cx="4550610" cy="646331"/>
          </a:xfrm>
          <a:prstGeom prst="rect">
            <a:avLst/>
          </a:prstGeom>
          <a:noFill/>
        </p:spPr>
        <p:txBody>
          <a:bodyPr wrap="square" rtlCol="0">
            <a:spAutoFit/>
          </a:bodyPr>
          <a:lstStyle/>
          <a:p>
            <a:r>
              <a:rPr lang="en-US" sz="1800" dirty="0" smtClean="0"/>
              <a:t>Pre-trade is not executed linearly but following the curve</a:t>
            </a:r>
            <a:endParaRPr lang="en-US" sz="1800" dirty="0"/>
          </a:p>
        </p:txBody>
      </p:sp>
    </p:spTree>
    <p:extLst>
      <p:ext uri="{BB962C8B-B14F-4D97-AF65-F5344CB8AC3E}">
        <p14:creationId xmlns:p14="http://schemas.microsoft.com/office/powerpoint/2010/main" val="1274984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81</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 Market On Close</a:t>
            </a:r>
            <a:endParaRPr lang="en-US" dirty="0"/>
          </a:p>
        </p:txBody>
      </p:sp>
      <p:sp>
        <p:nvSpPr>
          <p:cNvPr id="7" name="Content Placeholder 1"/>
          <p:cNvSpPr txBox="1">
            <a:spLocks/>
          </p:cNvSpPr>
          <p:nvPr/>
        </p:nvSpPr>
        <p:spPr>
          <a:xfrm>
            <a:off x="539552" y="1700808"/>
            <a:ext cx="6696744" cy="72008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800" dirty="0" smtClean="0"/>
              <a:t>How to determine the </a:t>
            </a:r>
            <a:r>
              <a:rPr lang="en-US" sz="1800" b="1" dirty="0" smtClean="0">
                <a:solidFill>
                  <a:srgbClr val="0070C0"/>
                </a:solidFill>
              </a:rPr>
              <a:t>ratio of Pre-trade vs On-Close</a:t>
            </a:r>
          </a:p>
          <a:p>
            <a:pPr>
              <a:buFont typeface="Arial" panose="020B0604020202020204" pitchFamily="34" charset="0"/>
              <a:buChar char="•"/>
            </a:pPr>
            <a:r>
              <a:rPr lang="en-US" sz="1800" dirty="0" smtClean="0"/>
              <a:t>10%-90% or 20%-80% or 30%-70% ?</a:t>
            </a:r>
          </a:p>
          <a:p>
            <a:pPr>
              <a:buFont typeface="Arial" panose="020B0604020202020204" pitchFamily="34" charset="0"/>
              <a:buChar char="•"/>
            </a:pPr>
            <a:endParaRPr lang="en-US" sz="1800" dirty="0" smtClean="0"/>
          </a:p>
          <a:p>
            <a:endParaRPr lang="en-US" sz="2000" dirty="0"/>
          </a:p>
          <a:p>
            <a:endParaRPr lang="en-US" sz="2000" dirty="0" smtClean="0"/>
          </a:p>
        </p:txBody>
      </p:sp>
      <p:grpSp>
        <p:nvGrpSpPr>
          <p:cNvPr id="13" name="Group 12"/>
          <p:cNvGrpSpPr/>
          <p:nvPr/>
        </p:nvGrpSpPr>
        <p:grpSpPr>
          <a:xfrm>
            <a:off x="1313259" y="2748025"/>
            <a:ext cx="6215380" cy="1617079"/>
            <a:chOff x="1259632" y="2726539"/>
            <a:chExt cx="6215380" cy="1617079"/>
          </a:xfrm>
        </p:grpSpPr>
        <p:pic>
          <p:nvPicPr>
            <p:cNvPr id="4098"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11232" b="15418"/>
            <a:stretch/>
          </p:blipFill>
          <p:spPr bwMode="auto">
            <a:xfrm>
              <a:off x="1259632" y="2809668"/>
              <a:ext cx="1656184" cy="12907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9" name="Picture 3"/>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4711" t="8966" r="3408" b="13924"/>
            <a:stretch/>
          </p:blipFill>
          <p:spPr bwMode="auto">
            <a:xfrm>
              <a:off x="4860032" y="2726539"/>
              <a:ext cx="1540727" cy="13738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TextBox 7"/>
            <p:cNvSpPr txBox="1"/>
            <p:nvPr/>
          </p:nvSpPr>
          <p:spPr>
            <a:xfrm>
              <a:off x="1403648" y="4005064"/>
              <a:ext cx="1596912" cy="338554"/>
            </a:xfrm>
            <a:prstGeom prst="rect">
              <a:avLst/>
            </a:prstGeom>
            <a:noFill/>
          </p:spPr>
          <p:txBody>
            <a:bodyPr wrap="none" rtlCol="0">
              <a:spAutoFit/>
            </a:bodyPr>
            <a:lstStyle/>
            <a:p>
              <a:r>
                <a:rPr lang="en-US" sz="1600" dirty="0" smtClean="0"/>
                <a:t>Announce Date</a:t>
              </a:r>
              <a:endParaRPr lang="en-US" sz="1600" dirty="0"/>
            </a:p>
          </p:txBody>
        </p:sp>
        <p:sp>
          <p:nvSpPr>
            <p:cNvPr id="12" name="TextBox 11"/>
            <p:cNvSpPr txBox="1"/>
            <p:nvPr/>
          </p:nvSpPr>
          <p:spPr>
            <a:xfrm>
              <a:off x="4302349" y="4005064"/>
              <a:ext cx="3172663" cy="338554"/>
            </a:xfrm>
            <a:prstGeom prst="rect">
              <a:avLst/>
            </a:prstGeom>
            <a:noFill/>
          </p:spPr>
          <p:txBody>
            <a:bodyPr wrap="none" rtlCol="0">
              <a:spAutoFit/>
            </a:bodyPr>
            <a:lstStyle/>
            <a:p>
              <a:r>
                <a:rPr lang="en-US" sz="1600" dirty="0" smtClean="0"/>
                <a:t>Implementation (rebalance) Date</a:t>
              </a:r>
              <a:endParaRPr lang="en-US" sz="1600" dirty="0"/>
            </a:p>
          </p:txBody>
        </p:sp>
        <p:cxnSp>
          <p:nvCxnSpPr>
            <p:cNvPr id="11" name="Straight Arrow Connector 10"/>
            <p:cNvCxnSpPr/>
            <p:nvPr/>
          </p:nvCxnSpPr>
          <p:spPr>
            <a:xfrm>
              <a:off x="3275856" y="3455034"/>
              <a:ext cx="1152128" cy="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grpSp>
      <p:sp>
        <p:nvSpPr>
          <p:cNvPr id="14" name="TextBox 13"/>
          <p:cNvSpPr txBox="1"/>
          <p:nvPr/>
        </p:nvSpPr>
        <p:spPr>
          <a:xfrm>
            <a:off x="611560" y="4653136"/>
            <a:ext cx="7704856" cy="1569660"/>
          </a:xfrm>
          <a:prstGeom prst="rect">
            <a:avLst/>
          </a:prstGeom>
          <a:noFill/>
        </p:spPr>
        <p:txBody>
          <a:bodyPr wrap="square" rtlCol="0">
            <a:spAutoFit/>
          </a:bodyPr>
          <a:lstStyle/>
          <a:p>
            <a:pPr marL="285750" indent="-285750">
              <a:buFont typeface="Arial" panose="020B0604020202020204" pitchFamily="34" charset="0"/>
              <a:buChar char="•"/>
            </a:pPr>
            <a:r>
              <a:rPr lang="en-US" sz="1600" dirty="0" smtClean="0"/>
              <a:t>After </a:t>
            </a:r>
            <a:r>
              <a:rPr lang="en-US" sz="1600" b="1" dirty="0">
                <a:solidFill>
                  <a:srgbClr val="0070C0"/>
                </a:solidFill>
              </a:rPr>
              <a:t>announce date</a:t>
            </a:r>
            <a:r>
              <a:rPr lang="en-US" sz="1600" dirty="0" smtClean="0"/>
              <a:t>, keep track of the </a:t>
            </a:r>
            <a:r>
              <a:rPr lang="en-US" sz="1600" b="1" dirty="0" smtClean="0">
                <a:solidFill>
                  <a:srgbClr val="0070C0"/>
                </a:solidFill>
              </a:rPr>
              <a:t>stocks daily volume vs ADV </a:t>
            </a:r>
            <a:r>
              <a:rPr lang="en-US" sz="1600" dirty="0" smtClean="0"/>
              <a:t>until </a:t>
            </a:r>
            <a:r>
              <a:rPr lang="en-US" sz="1600" b="1" dirty="0">
                <a:solidFill>
                  <a:srgbClr val="0070C0"/>
                </a:solidFill>
              </a:rPr>
              <a:t>implementation date</a:t>
            </a:r>
            <a:r>
              <a:rPr lang="en-US" sz="1600" dirty="0" smtClean="0"/>
              <a:t> </a:t>
            </a:r>
          </a:p>
          <a:p>
            <a:pPr marL="285750" indent="-285750">
              <a:buFont typeface="Arial" panose="020B0604020202020204" pitchFamily="34" charset="0"/>
              <a:buChar char="•"/>
            </a:pPr>
            <a:r>
              <a:rPr lang="en-US" sz="1600" dirty="0" smtClean="0"/>
              <a:t>The excess to the ADV volume could be the </a:t>
            </a:r>
            <a:r>
              <a:rPr lang="en-US" sz="1600" b="1" dirty="0" smtClean="0">
                <a:solidFill>
                  <a:srgbClr val="0070C0"/>
                </a:solidFill>
              </a:rPr>
              <a:t>counter-flow orders </a:t>
            </a:r>
            <a:r>
              <a:rPr lang="en-US" sz="1600" dirty="0" smtClean="0"/>
              <a:t>(non-index tracking funds such as </a:t>
            </a:r>
            <a:r>
              <a:rPr lang="en-US" sz="1600" b="1" dirty="0">
                <a:solidFill>
                  <a:srgbClr val="0070C0"/>
                </a:solidFill>
              </a:rPr>
              <a:t>Hedge Funds</a:t>
            </a:r>
            <a:r>
              <a:rPr lang="en-US" sz="1600" dirty="0" smtClean="0"/>
              <a:t>). Larger counter-flow volume mean more towards On-Close portion</a:t>
            </a:r>
          </a:p>
          <a:p>
            <a:pPr marL="285750" indent="-285750">
              <a:buFont typeface="Arial" panose="020B0604020202020204" pitchFamily="34" charset="0"/>
              <a:buChar char="•"/>
            </a:pPr>
            <a:r>
              <a:rPr lang="en-US" sz="1600" dirty="0" smtClean="0"/>
              <a:t>Look at </a:t>
            </a:r>
            <a:r>
              <a:rPr lang="en-US" sz="1600" b="1" dirty="0" smtClean="0">
                <a:solidFill>
                  <a:srgbClr val="0070C0"/>
                </a:solidFill>
              </a:rPr>
              <a:t>previous similar index rebalance </a:t>
            </a:r>
            <a:r>
              <a:rPr lang="en-US" sz="1600" dirty="0" smtClean="0"/>
              <a:t>trades and volumes</a:t>
            </a:r>
            <a:endParaRPr lang="en-US" sz="1600" dirty="0"/>
          </a:p>
        </p:txBody>
      </p:sp>
    </p:spTree>
    <p:extLst>
      <p:ext uri="{BB962C8B-B14F-4D97-AF65-F5344CB8AC3E}">
        <p14:creationId xmlns:p14="http://schemas.microsoft.com/office/powerpoint/2010/main" val="547505125"/>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82</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 Market On Close</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endParaRPr lang="en-US" sz="1800" dirty="0" smtClean="0"/>
          </a:p>
          <a:p>
            <a:pPr>
              <a:buFont typeface="Arial" panose="020B0604020202020204" pitchFamily="34" charset="0"/>
              <a:buChar char="•"/>
            </a:pPr>
            <a:endParaRPr lang="en-US" sz="1800" dirty="0" smtClean="0"/>
          </a:p>
          <a:p>
            <a:endParaRPr lang="en-US" sz="2000" dirty="0"/>
          </a:p>
          <a:p>
            <a:endParaRPr lang="en-US" sz="2000" dirty="0" smtClean="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1772816"/>
            <a:ext cx="7720307" cy="43924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65774187"/>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0" y="620713"/>
            <a:ext cx="8077200" cy="1000125"/>
          </a:xfrm>
        </p:spPr>
        <p:txBody>
          <a:bodyPr/>
          <a:lstStyle/>
          <a:p>
            <a:r>
              <a:rPr lang="en-US" dirty="0" smtClean="0"/>
              <a:t>Benchmark </a:t>
            </a:r>
            <a:r>
              <a:rPr lang="en-US" dirty="0" err="1" smtClean="0"/>
              <a:t>Algos</a:t>
            </a:r>
            <a:r>
              <a:rPr lang="en-US" dirty="0" smtClean="0"/>
              <a:t> Summary</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endParaRPr lang="en-US" sz="1800" b="1" dirty="0"/>
          </a:p>
          <a:p>
            <a:r>
              <a:rPr lang="en-US" sz="1800" dirty="0"/>
              <a:t>	</a:t>
            </a:r>
          </a:p>
        </p:txBody>
      </p:sp>
      <p:graphicFrame>
        <p:nvGraphicFramePr>
          <p:cNvPr id="4" name="Table 3"/>
          <p:cNvGraphicFramePr>
            <a:graphicFrameLocks noGrp="1"/>
          </p:cNvGraphicFramePr>
          <p:nvPr>
            <p:extLst>
              <p:ext uri="{D42A27DB-BD31-4B8C-83A1-F6EECF244321}">
                <p14:modId xmlns:p14="http://schemas.microsoft.com/office/powerpoint/2010/main" val="2212818158"/>
              </p:ext>
            </p:extLst>
          </p:nvPr>
        </p:nvGraphicFramePr>
        <p:xfrm>
          <a:off x="467544" y="1628800"/>
          <a:ext cx="8064895" cy="4489384"/>
        </p:xfrm>
        <a:graphic>
          <a:graphicData uri="http://schemas.openxmlformats.org/drawingml/2006/table">
            <a:tbl>
              <a:tblPr firstRow="1" bandRow="1">
                <a:tableStyleId>{5C22544A-7EE6-4342-B048-85BDC9FD1C3A}</a:tableStyleId>
              </a:tblPr>
              <a:tblGrid>
                <a:gridCol w="1656184"/>
                <a:gridCol w="1944216"/>
                <a:gridCol w="1080120"/>
                <a:gridCol w="1728192"/>
                <a:gridCol w="1656183"/>
              </a:tblGrid>
              <a:tr h="685923">
                <a:tc>
                  <a:txBody>
                    <a:bodyPr/>
                    <a:lstStyle/>
                    <a:p>
                      <a:endParaRPr lang="en-US" sz="1400" dirty="0"/>
                    </a:p>
                  </a:txBody>
                  <a:tcPr/>
                </a:tc>
                <a:tc>
                  <a:txBody>
                    <a:bodyPr/>
                    <a:lstStyle/>
                    <a:p>
                      <a:r>
                        <a:rPr lang="en-US" sz="1400" dirty="0" smtClean="0"/>
                        <a:t>Objective</a:t>
                      </a:r>
                      <a:endParaRPr lang="en-US" sz="1400" dirty="0"/>
                    </a:p>
                  </a:txBody>
                  <a:tcPr/>
                </a:tc>
                <a:tc>
                  <a:txBody>
                    <a:bodyPr/>
                    <a:lstStyle/>
                    <a:p>
                      <a:r>
                        <a:rPr lang="en-US" sz="1400" dirty="0" smtClean="0"/>
                        <a:t>Urgency</a:t>
                      </a:r>
                      <a:endParaRPr lang="en-US" sz="1400" dirty="0"/>
                    </a:p>
                  </a:txBody>
                  <a:tcPr/>
                </a:tc>
                <a:tc>
                  <a:txBody>
                    <a:bodyPr/>
                    <a:lstStyle/>
                    <a:p>
                      <a:r>
                        <a:rPr lang="en-US" sz="1400" dirty="0" smtClean="0"/>
                        <a:t>Scheduling</a:t>
                      </a:r>
                      <a:endParaRPr lang="en-US" sz="1400" dirty="0"/>
                    </a:p>
                  </a:txBody>
                  <a:tcPr/>
                </a:tc>
                <a:tc>
                  <a:txBody>
                    <a:bodyPr/>
                    <a:lstStyle/>
                    <a:p>
                      <a:r>
                        <a:rPr lang="en-US" sz="1400" dirty="0" smtClean="0"/>
                        <a:t>Completion</a:t>
                      </a:r>
                      <a:endParaRPr lang="en-US" sz="1400" dirty="0"/>
                    </a:p>
                  </a:txBody>
                  <a:tcPr/>
                </a:tc>
              </a:tr>
              <a:tr h="930709">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dirty="0" smtClean="0"/>
                        <a:t>POV%</a:t>
                      </a:r>
                    </a:p>
                  </a:txBody>
                  <a:tcPr/>
                </a:tc>
                <a:tc>
                  <a:txBody>
                    <a:bodyPr/>
                    <a:lstStyle/>
                    <a:p>
                      <a:r>
                        <a:rPr lang="en-US" sz="1400" dirty="0" smtClean="0"/>
                        <a:t>%</a:t>
                      </a:r>
                      <a:r>
                        <a:rPr lang="en-US" sz="1400" baseline="0" dirty="0" smtClean="0"/>
                        <a:t> of volume</a:t>
                      </a:r>
                      <a:endParaRPr lang="en-US" sz="1400" dirty="0"/>
                    </a:p>
                  </a:txBody>
                  <a:tcPr/>
                </a:tc>
                <a:tc>
                  <a:txBody>
                    <a:bodyPr/>
                    <a:lstStyle/>
                    <a:p>
                      <a:r>
                        <a:rPr lang="en-US" sz="1400" dirty="0" smtClean="0"/>
                        <a:t>High</a:t>
                      </a:r>
                      <a:endParaRPr lang="en-US" sz="1400" dirty="0"/>
                    </a:p>
                  </a:txBody>
                  <a:tcPr/>
                </a:tc>
                <a:tc>
                  <a:txBody>
                    <a:bodyPr/>
                    <a:lstStyle/>
                    <a:p>
                      <a:r>
                        <a:rPr lang="en-US" sz="1400" dirty="0" smtClean="0"/>
                        <a:t>Market</a:t>
                      </a:r>
                      <a:r>
                        <a:rPr lang="en-US" sz="1400" baseline="0" dirty="0" smtClean="0"/>
                        <a:t> volume driven </a:t>
                      </a:r>
                      <a:endParaRPr lang="en-US" sz="1400" dirty="0"/>
                    </a:p>
                  </a:txBody>
                  <a:tcPr/>
                </a:tc>
                <a:tc>
                  <a:txBody>
                    <a:bodyPr/>
                    <a:lstStyle/>
                    <a:p>
                      <a:r>
                        <a:rPr lang="en-US" sz="1400" dirty="0" smtClean="0"/>
                        <a:t>Can complete any time as long as seeing enough volume</a:t>
                      </a:r>
                      <a:endParaRPr lang="en-US" sz="1400" dirty="0"/>
                    </a:p>
                  </a:txBody>
                  <a:tcPr/>
                </a:tc>
              </a:tr>
              <a:tr h="755461">
                <a:tc>
                  <a:txBody>
                    <a:bodyPr/>
                    <a:lstStyle/>
                    <a:p>
                      <a:r>
                        <a:rPr lang="en-US" sz="1400" dirty="0" smtClean="0"/>
                        <a:t>Implementation Shortfall</a:t>
                      </a:r>
                      <a:endParaRPr lang="en-US" sz="1400" dirty="0"/>
                    </a:p>
                  </a:txBody>
                  <a:tcPr/>
                </a:tc>
                <a:tc>
                  <a:txBody>
                    <a:bodyPr/>
                    <a:lstStyle/>
                    <a:p>
                      <a:r>
                        <a:rPr lang="en-US" sz="1400" dirty="0" smtClean="0"/>
                        <a:t>Track</a:t>
                      </a:r>
                      <a:r>
                        <a:rPr lang="en-US" sz="1400" baseline="0" dirty="0" smtClean="0"/>
                        <a:t> arrival mid-price (or other)</a:t>
                      </a:r>
                      <a:endParaRPr lang="en-US" sz="1400" dirty="0"/>
                    </a:p>
                  </a:txBody>
                  <a:tcPr/>
                </a:tc>
                <a:tc>
                  <a:txBody>
                    <a:bodyPr/>
                    <a:lstStyle/>
                    <a:p>
                      <a:r>
                        <a:rPr lang="en-US" sz="1400" dirty="0" smtClean="0"/>
                        <a:t>Medium</a:t>
                      </a:r>
                      <a:endParaRPr lang="en-US" sz="1400" dirty="0"/>
                    </a:p>
                  </a:txBody>
                  <a:tcPr/>
                </a:tc>
                <a:tc>
                  <a:txBody>
                    <a:bodyPr/>
                    <a:lstStyle/>
                    <a:p>
                      <a:r>
                        <a:rPr lang="en-US" sz="1400" baseline="0" dirty="0" smtClean="0"/>
                        <a:t>Market volume driven and speed depends on the price</a:t>
                      </a:r>
                      <a:endParaRPr lang="en-US" sz="1400"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dirty="0" smtClean="0"/>
                        <a:t>Can complete any time as long as seeing enough volume</a:t>
                      </a:r>
                    </a:p>
                  </a:txBody>
                  <a:tcPr/>
                </a:tc>
              </a:tr>
              <a:tr h="755461">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dirty="0" smtClean="0"/>
                        <a:t>VWAP/TWAP</a:t>
                      </a:r>
                    </a:p>
                  </a:txBody>
                  <a:tcPr/>
                </a:tc>
                <a:tc>
                  <a:txBody>
                    <a:bodyPr/>
                    <a:lstStyle/>
                    <a:p>
                      <a:r>
                        <a:rPr lang="en-US" sz="1400" dirty="0" smtClean="0"/>
                        <a:t>Track volume</a:t>
                      </a:r>
                      <a:r>
                        <a:rPr lang="en-US" sz="1400" baseline="0" dirty="0" smtClean="0"/>
                        <a:t> or time adjusted average price</a:t>
                      </a:r>
                      <a:endParaRPr lang="en-US" sz="1400" dirty="0"/>
                    </a:p>
                  </a:txBody>
                  <a:tcPr/>
                </a:tc>
                <a:tc>
                  <a:txBody>
                    <a:bodyPr/>
                    <a:lstStyle/>
                    <a:p>
                      <a:r>
                        <a:rPr lang="en-US" sz="1400" dirty="0" smtClean="0"/>
                        <a:t>Low</a:t>
                      </a:r>
                      <a:endParaRPr lang="en-US" sz="1400" dirty="0"/>
                    </a:p>
                  </a:txBody>
                  <a:tcPr/>
                </a:tc>
                <a:tc>
                  <a:txBody>
                    <a:bodyPr/>
                    <a:lstStyle/>
                    <a:p>
                      <a:r>
                        <a:rPr lang="en-US" sz="1400" dirty="0" smtClean="0"/>
                        <a:t>Historical volume profile</a:t>
                      </a:r>
                      <a:endParaRPr lang="en-US" sz="1400" dirty="0"/>
                    </a:p>
                  </a:txBody>
                  <a:tcPr/>
                </a:tc>
                <a:tc>
                  <a:txBody>
                    <a:bodyPr/>
                    <a:lstStyle/>
                    <a:p>
                      <a:r>
                        <a:rPr lang="en-US" sz="1400" dirty="0" smtClean="0"/>
                        <a:t>Trade</a:t>
                      </a:r>
                      <a:r>
                        <a:rPr lang="en-US" sz="1400" baseline="0" dirty="0" smtClean="0"/>
                        <a:t> gradually along the order duration</a:t>
                      </a:r>
                      <a:endParaRPr lang="en-US" sz="1400" dirty="0"/>
                    </a:p>
                  </a:txBody>
                  <a:tcPr/>
                </a:tc>
              </a:tr>
              <a:tr h="1140869">
                <a:tc>
                  <a:txBody>
                    <a:bodyPr/>
                    <a:lstStyle/>
                    <a:p>
                      <a:r>
                        <a:rPr lang="en-US" sz="1400" dirty="0" smtClean="0"/>
                        <a:t>Market on Close</a:t>
                      </a:r>
                      <a:endParaRPr lang="en-US" sz="1400" dirty="0"/>
                    </a:p>
                  </a:txBody>
                  <a:tcPr/>
                </a:tc>
                <a:tc>
                  <a:txBody>
                    <a:bodyPr/>
                    <a:lstStyle/>
                    <a:p>
                      <a:r>
                        <a:rPr lang="en-US" sz="1400" dirty="0" smtClean="0"/>
                        <a:t>Track</a:t>
                      </a:r>
                      <a:r>
                        <a:rPr lang="en-US" sz="1400" baseline="0" dirty="0" smtClean="0"/>
                        <a:t> closing price</a:t>
                      </a:r>
                      <a:endParaRPr lang="en-US" sz="1400" dirty="0"/>
                    </a:p>
                  </a:txBody>
                  <a:tcPr/>
                </a:tc>
                <a:tc>
                  <a:txBody>
                    <a:bodyPr/>
                    <a:lstStyle/>
                    <a:p>
                      <a:endParaRPr lang="en-US" sz="1400" dirty="0"/>
                    </a:p>
                  </a:txBody>
                  <a:tcPr/>
                </a:tc>
                <a:tc>
                  <a:txBody>
                    <a:bodyPr/>
                    <a:lstStyle/>
                    <a:p>
                      <a:r>
                        <a:rPr lang="en-US" sz="1400" dirty="0" smtClean="0"/>
                        <a:t>Reverse (from end time) volume curve skewed</a:t>
                      </a:r>
                      <a:r>
                        <a:rPr lang="en-US" sz="1400" baseline="0" dirty="0" smtClean="0"/>
                        <a:t> toward closing</a:t>
                      </a:r>
                      <a:endParaRPr lang="en-US" sz="1400" dirty="0"/>
                    </a:p>
                  </a:txBody>
                  <a:tcPr/>
                </a:tc>
                <a:tc>
                  <a:txBody>
                    <a:bodyPr/>
                    <a:lstStyle/>
                    <a:p>
                      <a:r>
                        <a:rPr lang="en-US" sz="1400" dirty="0" smtClean="0"/>
                        <a:t>Complete at the market close</a:t>
                      </a:r>
                      <a:endParaRPr lang="en-US" sz="1400" dirty="0"/>
                    </a:p>
                  </a:txBody>
                  <a:tcPr/>
                </a:tc>
              </a:tr>
            </a:tbl>
          </a:graphicData>
        </a:graphic>
      </p:graphicFrame>
    </p:spTree>
    <p:extLst>
      <p:ext uri="{BB962C8B-B14F-4D97-AF65-F5344CB8AC3E}">
        <p14:creationId xmlns:p14="http://schemas.microsoft.com/office/powerpoint/2010/main" val="3579789267"/>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84</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Type </a:t>
            </a:r>
            <a:r>
              <a:rPr lang="en-US" dirty="0" smtClean="0"/>
              <a:t>3: Multi-legs or Portfolio </a:t>
            </a:r>
            <a:r>
              <a:rPr lang="en-US" dirty="0" err="1" smtClean="0"/>
              <a:t>Algos</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lvl="1" indent="0">
              <a:buClrTx/>
              <a:buNone/>
            </a:pPr>
            <a:r>
              <a:rPr lang="en-US" sz="1800" dirty="0" smtClean="0"/>
              <a:t>Algo manage more than one leg (</a:t>
            </a:r>
            <a:r>
              <a:rPr lang="en-US" sz="1800" dirty="0" err="1" smtClean="0"/>
              <a:t>algo</a:t>
            </a:r>
            <a:r>
              <a:rPr lang="en-US" sz="1800" dirty="0" smtClean="0"/>
              <a:t> order) simultaneously </a:t>
            </a:r>
            <a:endParaRPr lang="en-US" sz="1800" dirty="0"/>
          </a:p>
          <a:p>
            <a:pPr>
              <a:buFont typeface="Arial" panose="020B0604020202020204" pitchFamily="34" charset="0"/>
              <a:buChar char="•"/>
            </a:pPr>
            <a:r>
              <a:rPr lang="en-US" sz="1800" b="1" dirty="0" smtClean="0"/>
              <a:t>Objective</a:t>
            </a:r>
            <a:r>
              <a:rPr lang="en-US" sz="1800" dirty="0" smtClean="0"/>
              <a:t>: Work on multiple Algo orders to fulfill a common goal</a:t>
            </a:r>
          </a:p>
          <a:p>
            <a:pPr>
              <a:buFont typeface="Arial" panose="020B0604020202020204" pitchFamily="34" charset="0"/>
              <a:buChar char="•"/>
            </a:pPr>
            <a:r>
              <a:rPr lang="en-US" sz="1800" b="1" dirty="0" smtClean="0"/>
              <a:t>Example </a:t>
            </a:r>
            <a:r>
              <a:rPr lang="en-US" sz="1800" b="1" dirty="0" err="1" smtClean="0"/>
              <a:t>Algos</a:t>
            </a:r>
            <a:r>
              <a:rPr lang="en-US" sz="1800" dirty="0" smtClean="0"/>
              <a:t>: Pair, Market Making</a:t>
            </a:r>
            <a:endParaRPr lang="en-US" sz="1800" dirty="0"/>
          </a:p>
        </p:txBody>
      </p:sp>
      <p:pic>
        <p:nvPicPr>
          <p:cNvPr id="8" name="Picture 2" descr="相關圖片"/>
          <p:cNvPicPr>
            <a:picLocks noChangeAspect="1" noChangeArrowheads="1"/>
          </p:cNvPicPr>
          <p:nvPr/>
        </p:nvPicPr>
        <p:blipFill rotWithShape="1">
          <a:blip r:embed="rId2">
            <a:extLst>
              <a:ext uri="{28A0092B-C50C-407E-A947-70E740481C1C}">
                <a14:useLocalDpi xmlns:a14="http://schemas.microsoft.com/office/drawing/2010/main" val="0"/>
              </a:ext>
            </a:extLst>
          </a:blip>
          <a:srcRect t="11673" b="10890"/>
          <a:stretch/>
        </p:blipFill>
        <p:spPr bwMode="auto">
          <a:xfrm>
            <a:off x="2411760" y="3212976"/>
            <a:ext cx="3862908" cy="29913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3391035"/>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1"/>
          <p:cNvSpPr txBox="1">
            <a:spLocks/>
          </p:cNvSpPr>
          <p:nvPr/>
        </p:nvSpPr>
        <p:spPr>
          <a:xfrm>
            <a:off x="251520" y="1556792"/>
            <a:ext cx="8748464"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800" u="sng" dirty="0"/>
              <a:t>Use </a:t>
            </a:r>
            <a:r>
              <a:rPr lang="en-US" sz="1800" u="sng" dirty="0" smtClean="0"/>
              <a:t>Case: </a:t>
            </a:r>
            <a:r>
              <a:rPr lang="en-US" sz="1800" u="sng" dirty="0"/>
              <a:t>Equity </a:t>
            </a:r>
            <a:r>
              <a:rPr lang="en-US" sz="1800" u="sng" dirty="0" smtClean="0"/>
              <a:t>Long/Short</a:t>
            </a:r>
          </a:p>
          <a:p>
            <a:pPr marL="285750" indent="-285750">
              <a:buFont typeface="Arial" panose="020B0604020202020204" pitchFamily="34" charset="0"/>
              <a:buChar char="•"/>
            </a:pPr>
            <a:r>
              <a:rPr lang="en-US" sz="1600" b="1" dirty="0" smtClean="0">
                <a:solidFill>
                  <a:srgbClr val="0070C0"/>
                </a:solidFill>
              </a:rPr>
              <a:t>Relative </a:t>
            </a:r>
            <a:r>
              <a:rPr lang="en-US" sz="1600" b="1" dirty="0">
                <a:solidFill>
                  <a:srgbClr val="0070C0"/>
                </a:solidFill>
              </a:rPr>
              <a:t>Value </a:t>
            </a:r>
            <a:r>
              <a:rPr lang="en-US" sz="1600" dirty="0"/>
              <a:t>or Statistical Arbitrage Strategies</a:t>
            </a:r>
          </a:p>
          <a:p>
            <a:pPr marL="285750" indent="-285750">
              <a:buFont typeface="Arial" panose="020B0604020202020204" pitchFamily="34" charset="0"/>
              <a:buChar char="•"/>
            </a:pPr>
            <a:r>
              <a:rPr lang="en-US" sz="1600" b="1" dirty="0">
                <a:solidFill>
                  <a:srgbClr val="0070C0"/>
                </a:solidFill>
              </a:rPr>
              <a:t>Zero upfront capital</a:t>
            </a:r>
            <a:r>
              <a:rPr lang="en-US" sz="1600" b="1" dirty="0"/>
              <a:t> (theoretically)</a:t>
            </a:r>
            <a:r>
              <a:rPr lang="en-US" sz="1600" dirty="0"/>
              <a:t>: Buy and </a:t>
            </a:r>
            <a:r>
              <a:rPr lang="en-US" sz="1600" dirty="0" smtClean="0"/>
              <a:t>(Short) Sell </a:t>
            </a:r>
            <a:r>
              <a:rPr lang="en-US" sz="1600" dirty="0"/>
              <a:t>two </a:t>
            </a:r>
            <a:r>
              <a:rPr lang="en-US" sz="1600" dirty="0" smtClean="0"/>
              <a:t>different stocks </a:t>
            </a:r>
            <a:r>
              <a:rPr lang="en-US" sz="1600" dirty="0"/>
              <a:t>with </a:t>
            </a:r>
            <a:r>
              <a:rPr lang="en-US" sz="1600" b="1" dirty="0">
                <a:solidFill>
                  <a:srgbClr val="0070C0"/>
                </a:solidFill>
              </a:rPr>
              <a:t>equal amount</a:t>
            </a:r>
            <a:r>
              <a:rPr lang="en-US" sz="1600" dirty="0"/>
              <a:t> at the same time (i.e. the proceeds from the stock sale covers the cost of stock purchase)</a:t>
            </a:r>
          </a:p>
          <a:p>
            <a:pPr marL="285750" indent="-285750">
              <a:buFont typeface="Arial" panose="020B0604020202020204" pitchFamily="34" charset="0"/>
              <a:buChar char="•"/>
            </a:pPr>
            <a:r>
              <a:rPr lang="en-US" sz="1600" b="1" dirty="0">
                <a:solidFill>
                  <a:srgbClr val="0070C0"/>
                </a:solidFill>
              </a:rPr>
              <a:t>Market Neutral</a:t>
            </a:r>
            <a:r>
              <a:rPr lang="en-US" sz="1600" dirty="0"/>
              <a:t>: profit from both increasing and decreasing stock prices (as long as the buy name move more </a:t>
            </a:r>
            <a:r>
              <a:rPr lang="en-US" sz="1600" b="1" dirty="0">
                <a:solidFill>
                  <a:srgbClr val="0070C0"/>
                </a:solidFill>
              </a:rPr>
              <a:t>favorably (relatively) </a:t>
            </a:r>
            <a:r>
              <a:rPr lang="en-US" sz="1600" dirty="0"/>
              <a:t>to the sell name</a:t>
            </a:r>
            <a:r>
              <a:rPr lang="en-US" sz="1600" dirty="0" smtClean="0"/>
              <a:t>)</a:t>
            </a:r>
          </a:p>
          <a:p>
            <a:pPr marL="285750" indent="-285750">
              <a:buFont typeface="Arial" panose="020B0604020202020204" pitchFamily="34" charset="0"/>
              <a:buChar char="•"/>
            </a:pPr>
            <a:r>
              <a:rPr lang="en-US" sz="1600" b="1" dirty="0">
                <a:solidFill>
                  <a:srgbClr val="0070C0"/>
                </a:solidFill>
              </a:rPr>
              <a:t>Scalable</a:t>
            </a:r>
            <a:r>
              <a:rPr lang="en-US" sz="1600" dirty="0" smtClean="0"/>
              <a:t>: simultaneously buy/sell multiple pairs to form a Long/Short portfolios</a:t>
            </a:r>
            <a:endParaRPr lang="en-US" sz="2700" dirty="0"/>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85</a:t>
            </a:fld>
            <a:endParaRPr lang="en-US" sz="1400" dirty="0">
              <a:latin typeface="Arial" charset="0"/>
            </a:endParaRPr>
          </a:p>
        </p:txBody>
      </p:sp>
      <p:sp>
        <p:nvSpPr>
          <p:cNvPr id="6" name="Title 2"/>
          <p:cNvSpPr txBox="1">
            <a:spLocks/>
          </p:cNvSpPr>
          <p:nvPr/>
        </p:nvSpPr>
        <p:spPr>
          <a:xfrm>
            <a:off x="0" y="620713"/>
            <a:ext cx="8077200" cy="1000125"/>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US" dirty="0" smtClean="0"/>
              <a:t>Algo </a:t>
            </a:r>
            <a:r>
              <a:rPr lang="en-US" dirty="0"/>
              <a:t>– Pair Use Case</a:t>
            </a:r>
          </a:p>
        </p:txBody>
      </p:sp>
      <p:pic>
        <p:nvPicPr>
          <p:cNvPr id="2" name="Picture 2" descr="https://traderschowkcalls.com/wp-content/uploads/2019/02/fund_manager_with_buy_sell_long_short_356X200_4349_356.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30302" y="4077072"/>
            <a:ext cx="3390900" cy="190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7178432"/>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1"/>
          <p:cNvSpPr txBox="1">
            <a:spLocks/>
          </p:cNvSpPr>
          <p:nvPr/>
        </p:nvSpPr>
        <p:spPr>
          <a:xfrm>
            <a:off x="251520" y="1556792"/>
            <a:ext cx="8748464"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285750" indent="-285750">
              <a:buFont typeface="Arial" panose="020B0604020202020204" pitchFamily="34" charset="0"/>
              <a:buChar char="•"/>
            </a:pPr>
            <a:r>
              <a:rPr lang="en-US" sz="1600" dirty="0" smtClean="0"/>
              <a:t>For </a:t>
            </a:r>
            <a:r>
              <a:rPr lang="en-US" sz="1600" dirty="0"/>
              <a:t>a </a:t>
            </a:r>
            <a:r>
              <a:rPr lang="en-US" sz="1600" b="1" dirty="0">
                <a:solidFill>
                  <a:srgbClr val="0070C0"/>
                </a:solidFill>
              </a:rPr>
              <a:t>positive price correlated</a:t>
            </a:r>
            <a:r>
              <a:rPr lang="en-US" sz="1600" dirty="0"/>
              <a:t> stock </a:t>
            </a:r>
            <a:r>
              <a:rPr lang="en-US" sz="1600" dirty="0" smtClean="0"/>
              <a:t>pair: </a:t>
            </a:r>
            <a:r>
              <a:rPr lang="en-US" sz="1600" dirty="0"/>
              <a:t>meaning the two </a:t>
            </a:r>
            <a:r>
              <a:rPr lang="en-US" sz="1600" b="1" dirty="0">
                <a:solidFill>
                  <a:srgbClr val="0070C0"/>
                </a:solidFill>
              </a:rPr>
              <a:t>stocks often move in the same direction</a:t>
            </a:r>
            <a:r>
              <a:rPr lang="en-US" sz="1600" dirty="0"/>
              <a:t> and has a relatively stable price </a:t>
            </a:r>
            <a:r>
              <a:rPr lang="en-US" sz="1600" dirty="0" smtClean="0"/>
              <a:t>ratio (e.g. stocks from same sector that share similar fundamental factors or macro policies)</a:t>
            </a:r>
            <a:endParaRPr lang="en-US" sz="1600" dirty="0"/>
          </a:p>
          <a:p>
            <a:pPr marL="285750" indent="-285750">
              <a:buFont typeface="Arial" panose="020B0604020202020204" pitchFamily="34" charset="0"/>
              <a:buChar char="•"/>
            </a:pPr>
            <a:r>
              <a:rPr lang="en-US" sz="1600" dirty="0" smtClean="0"/>
              <a:t>When </a:t>
            </a:r>
            <a:r>
              <a:rPr lang="en-US" sz="1600" dirty="0"/>
              <a:t>the </a:t>
            </a:r>
            <a:r>
              <a:rPr lang="en-US" sz="1600" b="1" dirty="0">
                <a:solidFill>
                  <a:srgbClr val="0070C0"/>
                </a:solidFill>
              </a:rPr>
              <a:t>price ratio deviates from the statistical mean </a:t>
            </a:r>
            <a:r>
              <a:rPr lang="en-US" sz="1600" dirty="0"/>
              <a:t>excessively, </a:t>
            </a:r>
            <a:r>
              <a:rPr lang="en-US" sz="1600" b="1" dirty="0">
                <a:solidFill>
                  <a:srgbClr val="0070C0"/>
                </a:solidFill>
              </a:rPr>
              <a:t>buy the under-value stock </a:t>
            </a:r>
            <a:r>
              <a:rPr lang="en-US" sz="1600" dirty="0"/>
              <a:t>and</a:t>
            </a:r>
            <a:r>
              <a:rPr lang="en-US" sz="1600" b="1" dirty="0">
                <a:solidFill>
                  <a:srgbClr val="0070C0"/>
                </a:solidFill>
              </a:rPr>
              <a:t> sell the over-value stock </a:t>
            </a:r>
            <a:r>
              <a:rPr lang="en-US" sz="1600" dirty="0"/>
              <a:t>with</a:t>
            </a:r>
            <a:r>
              <a:rPr lang="en-US" sz="1600" b="1" dirty="0">
                <a:solidFill>
                  <a:srgbClr val="0070C0"/>
                </a:solidFill>
              </a:rPr>
              <a:t> equal amount</a:t>
            </a:r>
          </a:p>
          <a:p>
            <a:pPr marL="285750" indent="-285750">
              <a:buFont typeface="Arial" panose="020B0604020202020204" pitchFamily="34" charset="0"/>
              <a:buChar char="•"/>
            </a:pPr>
            <a:r>
              <a:rPr lang="en-US" sz="1600" b="1" dirty="0" smtClean="0">
                <a:solidFill>
                  <a:srgbClr val="0070C0"/>
                </a:solidFill>
              </a:rPr>
              <a:t>Assume </a:t>
            </a:r>
            <a:r>
              <a:rPr lang="en-US" sz="1600" b="1" dirty="0">
                <a:solidFill>
                  <a:srgbClr val="0070C0"/>
                </a:solidFill>
              </a:rPr>
              <a:t>prices temporarily move away </a:t>
            </a:r>
            <a:r>
              <a:rPr lang="en-US" sz="1600" dirty="0"/>
              <a:t>from the fair value due to behavioral effects like overreaction or liquidity effects (e.g. temporary market impact or supply/demand friction)</a:t>
            </a:r>
          </a:p>
          <a:p>
            <a:pPr marL="285750" indent="-285750">
              <a:buFont typeface="Arial" panose="020B0604020202020204" pitchFamily="34" charset="0"/>
              <a:buChar char="•"/>
            </a:pPr>
            <a:r>
              <a:rPr lang="en-US" sz="1600" b="1" dirty="0" smtClean="0">
                <a:solidFill>
                  <a:srgbClr val="0070C0"/>
                </a:solidFill>
              </a:rPr>
              <a:t>Unwind</a:t>
            </a:r>
            <a:r>
              <a:rPr lang="en-US" sz="1600" dirty="0" smtClean="0"/>
              <a:t> </a:t>
            </a:r>
            <a:r>
              <a:rPr lang="en-US" sz="1600" dirty="0"/>
              <a:t>the positions when the price ratio is </a:t>
            </a:r>
            <a:r>
              <a:rPr lang="en-US" sz="1600" b="1" dirty="0">
                <a:solidFill>
                  <a:srgbClr val="0070C0"/>
                </a:solidFill>
              </a:rPr>
              <a:t>back to the historical mean </a:t>
            </a:r>
            <a:r>
              <a:rPr lang="en-US" sz="1600" dirty="0"/>
              <a:t>(mean reversion)</a:t>
            </a:r>
          </a:p>
          <a:p>
            <a:pPr marL="457200" indent="-457200">
              <a:buFont typeface="Arial" panose="020B0604020202020204" pitchFamily="34" charset="0"/>
              <a:buChar char="•"/>
            </a:pPr>
            <a:endParaRPr lang="en-US" sz="2700" dirty="0"/>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86</a:t>
            </a:fld>
            <a:endParaRPr lang="en-US" sz="1400" dirty="0">
              <a:latin typeface="Arial" charset="0"/>
            </a:endParaRPr>
          </a:p>
        </p:txBody>
      </p:sp>
      <p:pic>
        <p:nvPicPr>
          <p:cNvPr id="1026" name="Picture 2" descr="ç¸éåç"/>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3608" y="4034642"/>
            <a:ext cx="3839252" cy="2058653"/>
          </a:xfrm>
          <a:prstGeom prst="rect">
            <a:avLst/>
          </a:prstGeom>
          <a:noFill/>
          <a:extLst>
            <a:ext uri="{909E8E84-426E-40DD-AFC4-6F175D3DCCD1}">
              <a14:hiddenFill xmlns:a14="http://schemas.microsoft.com/office/drawing/2010/main">
                <a:solidFill>
                  <a:srgbClr val="FFFFFF"/>
                </a:solidFill>
              </a14:hiddenFill>
            </a:ext>
          </a:extLst>
        </p:spPr>
      </p:pic>
      <p:sp>
        <p:nvSpPr>
          <p:cNvPr id="6" name="Title 2"/>
          <p:cNvSpPr txBox="1">
            <a:spLocks/>
          </p:cNvSpPr>
          <p:nvPr/>
        </p:nvSpPr>
        <p:spPr>
          <a:xfrm>
            <a:off x="0" y="620713"/>
            <a:ext cx="8077200" cy="1000125"/>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US" dirty="0" smtClean="0"/>
              <a:t>Algo </a:t>
            </a:r>
            <a:r>
              <a:rPr lang="en-US" dirty="0"/>
              <a:t>– Pair Use Case</a:t>
            </a:r>
          </a:p>
        </p:txBody>
      </p:sp>
      <p:sp>
        <p:nvSpPr>
          <p:cNvPr id="8" name="TextBox 7"/>
          <p:cNvSpPr txBox="1"/>
          <p:nvPr/>
        </p:nvSpPr>
        <p:spPr>
          <a:xfrm>
            <a:off x="5047613" y="5148481"/>
            <a:ext cx="3124787" cy="584775"/>
          </a:xfrm>
          <a:prstGeom prst="rect">
            <a:avLst/>
          </a:prstGeom>
          <a:noFill/>
        </p:spPr>
        <p:txBody>
          <a:bodyPr wrap="square" rtlCol="0">
            <a:spAutoFit/>
          </a:bodyPr>
          <a:lstStyle/>
          <a:p>
            <a:r>
              <a:rPr lang="en-US" sz="1600" dirty="0" smtClean="0">
                <a:hlinkClick r:id="rId3"/>
              </a:rPr>
              <a:t>Code Example on finding HK Pair trading opportunities</a:t>
            </a:r>
            <a:endParaRPr lang="en-US" sz="1600" dirty="0"/>
          </a:p>
        </p:txBody>
      </p:sp>
      <p:sp>
        <p:nvSpPr>
          <p:cNvPr id="9" name="Sun 8"/>
          <p:cNvSpPr/>
          <p:nvPr/>
        </p:nvSpPr>
        <p:spPr bwMode="auto">
          <a:xfrm>
            <a:off x="5849645" y="4293096"/>
            <a:ext cx="666571" cy="661504"/>
          </a:xfrm>
          <a:prstGeom prst="sun">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Tree>
    <p:extLst>
      <p:ext uri="{BB962C8B-B14F-4D97-AF65-F5344CB8AC3E}">
        <p14:creationId xmlns:p14="http://schemas.microsoft.com/office/powerpoint/2010/main" val="3405211567"/>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1"/>
          <p:cNvSpPr txBox="1">
            <a:spLocks/>
          </p:cNvSpPr>
          <p:nvPr/>
        </p:nvSpPr>
        <p:spPr>
          <a:xfrm>
            <a:off x="251520" y="1556792"/>
            <a:ext cx="8352928"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800" u="sng" dirty="0" smtClean="0"/>
              <a:t>Other Long/Short Pairs Ideas</a:t>
            </a:r>
          </a:p>
          <a:p>
            <a:pPr marL="285750" indent="-285750">
              <a:buFont typeface="Arial" panose="020B0604020202020204" pitchFamily="34" charset="0"/>
              <a:buChar char="•"/>
            </a:pPr>
            <a:endParaRPr lang="en-US" sz="1600" dirty="0" smtClean="0"/>
          </a:p>
          <a:p>
            <a:pPr marL="285750" indent="-285750">
              <a:buFont typeface="Arial" panose="020B0604020202020204" pitchFamily="34" charset="0"/>
              <a:buChar char="•"/>
            </a:pPr>
            <a:r>
              <a:rPr lang="en-US" sz="1800" b="1" dirty="0" smtClean="0">
                <a:solidFill>
                  <a:srgbClr val="0070C0"/>
                </a:solidFill>
              </a:rPr>
              <a:t>Currency</a:t>
            </a:r>
            <a:r>
              <a:rPr lang="en-US" sz="1800" dirty="0" smtClean="0">
                <a:solidFill>
                  <a:srgbClr val="0070C0"/>
                </a:solidFill>
              </a:rPr>
              <a:t> </a:t>
            </a:r>
            <a:r>
              <a:rPr lang="en-US" sz="1800" dirty="0" smtClean="0"/>
              <a:t>Long/Short Pairs or </a:t>
            </a:r>
            <a:r>
              <a:rPr lang="en-US" sz="1800" b="1" dirty="0" smtClean="0">
                <a:solidFill>
                  <a:srgbClr val="0070C0"/>
                </a:solidFill>
              </a:rPr>
              <a:t>Crypto</a:t>
            </a:r>
            <a:r>
              <a:rPr lang="en-US" sz="1800" dirty="0" smtClean="0"/>
              <a:t> Currencies</a:t>
            </a:r>
          </a:p>
          <a:p>
            <a:pPr marL="285750" indent="-285750">
              <a:buFont typeface="Arial" panose="020B0604020202020204" pitchFamily="34" charset="0"/>
              <a:buChar char="•"/>
            </a:pPr>
            <a:endParaRPr lang="en-US" sz="1800" dirty="0" smtClean="0"/>
          </a:p>
          <a:p>
            <a:pPr marL="285750" indent="-285750">
              <a:buFont typeface="Arial" panose="020B0604020202020204" pitchFamily="34" charset="0"/>
              <a:buChar char="•"/>
            </a:pPr>
            <a:r>
              <a:rPr lang="en-US" sz="1800" dirty="0" smtClean="0"/>
              <a:t>Same Products </a:t>
            </a:r>
            <a:r>
              <a:rPr lang="en-US" sz="1800" dirty="0"/>
              <a:t>with different </a:t>
            </a:r>
            <a:r>
              <a:rPr lang="en-US" sz="1800" b="1" dirty="0">
                <a:solidFill>
                  <a:srgbClr val="0070C0"/>
                </a:solidFill>
              </a:rPr>
              <a:t>Trading Venues </a:t>
            </a:r>
            <a:r>
              <a:rPr lang="en-US" sz="1800" dirty="0" smtClean="0"/>
              <a:t>(e.g. China-A </a:t>
            </a:r>
            <a:r>
              <a:rPr lang="en-US" sz="1800" dirty="0"/>
              <a:t>vs HK-H </a:t>
            </a:r>
            <a:r>
              <a:rPr lang="en-US" sz="1800" dirty="0" smtClean="0"/>
              <a:t>shares; </a:t>
            </a:r>
            <a:r>
              <a:rPr lang="en-US" sz="1800" dirty="0"/>
              <a:t>HK Shares vs ADR</a:t>
            </a:r>
            <a:r>
              <a:rPr lang="en-US" sz="1800" dirty="0" smtClean="0"/>
              <a:t>)</a:t>
            </a:r>
          </a:p>
          <a:p>
            <a:pPr marL="285750" indent="-285750">
              <a:buFont typeface="Arial" panose="020B0604020202020204" pitchFamily="34" charset="0"/>
              <a:buChar char="•"/>
            </a:pPr>
            <a:endParaRPr lang="en-US" sz="1800" dirty="0" smtClean="0"/>
          </a:p>
          <a:p>
            <a:pPr marL="285750" indent="-285750">
              <a:buFont typeface="Arial" panose="020B0604020202020204" pitchFamily="34" charset="0"/>
              <a:buChar char="•"/>
            </a:pPr>
            <a:r>
              <a:rPr lang="en-US" sz="1800" b="1" dirty="0">
                <a:solidFill>
                  <a:srgbClr val="0070C0"/>
                </a:solidFill>
              </a:rPr>
              <a:t>Derivatives</a:t>
            </a:r>
            <a:r>
              <a:rPr lang="en-US" sz="1800" dirty="0" smtClean="0"/>
              <a:t> vs the Underlying or the similar Derivatives (e.g. Options, Warrants)</a:t>
            </a:r>
          </a:p>
          <a:p>
            <a:pPr marL="285750" indent="-285750">
              <a:buFont typeface="Arial" panose="020B0604020202020204" pitchFamily="34" charset="0"/>
              <a:buChar char="•"/>
            </a:pPr>
            <a:endParaRPr lang="en-US" sz="1800" dirty="0" smtClean="0"/>
          </a:p>
          <a:p>
            <a:pPr marL="285750" indent="-285750">
              <a:buFont typeface="Arial" panose="020B0604020202020204" pitchFamily="34" charset="0"/>
              <a:buChar char="•"/>
            </a:pPr>
            <a:r>
              <a:rPr lang="en-US" sz="1800" dirty="0" smtClean="0"/>
              <a:t>Stocks with </a:t>
            </a:r>
            <a:r>
              <a:rPr lang="en-US" sz="1800" b="1" dirty="0" smtClean="0">
                <a:solidFill>
                  <a:srgbClr val="0070C0"/>
                </a:solidFill>
              </a:rPr>
              <a:t>Events</a:t>
            </a:r>
            <a:r>
              <a:rPr lang="en-US" sz="1800" dirty="0"/>
              <a:t> (e.g. Merger &amp; Acquisition) or </a:t>
            </a:r>
            <a:r>
              <a:rPr lang="en-US" sz="1800" b="1" dirty="0" smtClean="0">
                <a:solidFill>
                  <a:srgbClr val="0070C0"/>
                </a:solidFill>
              </a:rPr>
              <a:t>Corp Actions (</a:t>
            </a:r>
            <a:r>
              <a:rPr lang="en-US" sz="1800" dirty="0" smtClean="0"/>
              <a:t>e.g. preferred stock converts to </a:t>
            </a:r>
            <a:r>
              <a:rPr lang="en-US" sz="1800" smtClean="0"/>
              <a:t>common stock</a:t>
            </a:r>
            <a:r>
              <a:rPr lang="en-US" sz="1800" b="1" smtClean="0">
                <a:solidFill>
                  <a:srgbClr val="0070C0"/>
                </a:solidFill>
              </a:rPr>
              <a:t>)</a:t>
            </a:r>
            <a:endParaRPr lang="en-US" sz="1800" dirty="0" smtClean="0"/>
          </a:p>
          <a:p>
            <a:pPr marL="285750" indent="-285750">
              <a:buFont typeface="Arial" panose="020B0604020202020204" pitchFamily="34" charset="0"/>
              <a:buChar char="•"/>
            </a:pPr>
            <a:endParaRPr lang="en-US" sz="1800" dirty="0" smtClean="0"/>
          </a:p>
          <a:p>
            <a:pPr marL="285750" indent="-285750">
              <a:buFont typeface="Arial" panose="020B0604020202020204" pitchFamily="34" charset="0"/>
              <a:buChar char="•"/>
            </a:pPr>
            <a:r>
              <a:rPr lang="en-US" sz="1800" dirty="0"/>
              <a:t>Some</a:t>
            </a:r>
            <a:r>
              <a:rPr lang="en-US" sz="1800" dirty="0" smtClean="0">
                <a:solidFill>
                  <a:srgbClr val="0070C0"/>
                </a:solidFill>
              </a:rPr>
              <a:t> </a:t>
            </a:r>
            <a:r>
              <a:rPr lang="en-US" sz="1800" b="1" dirty="0" smtClean="0">
                <a:solidFill>
                  <a:srgbClr val="0070C0"/>
                </a:solidFill>
              </a:rPr>
              <a:t>Commodities</a:t>
            </a:r>
            <a:r>
              <a:rPr lang="en-US" sz="1800" dirty="0" smtClean="0"/>
              <a:t> exhibit natural correlations (e.g. </a:t>
            </a:r>
            <a:r>
              <a:rPr lang="en-US" sz="1800" dirty="0"/>
              <a:t>s</a:t>
            </a:r>
            <a:r>
              <a:rPr lang="en-US" sz="1800" dirty="0" smtClean="0"/>
              <a:t>oybeans </a:t>
            </a:r>
            <a:r>
              <a:rPr lang="en-US" sz="1800" dirty="0"/>
              <a:t>relative to soy </a:t>
            </a:r>
            <a:r>
              <a:rPr lang="en-US" sz="1800" dirty="0" smtClean="0"/>
              <a:t>oil)</a:t>
            </a:r>
            <a:endParaRPr lang="en-US" dirty="0"/>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87</a:t>
            </a:fld>
            <a:endParaRPr lang="en-US" sz="1400" dirty="0">
              <a:latin typeface="Arial" charset="0"/>
            </a:endParaRPr>
          </a:p>
        </p:txBody>
      </p:sp>
      <p:sp>
        <p:nvSpPr>
          <p:cNvPr id="6" name="Title 2"/>
          <p:cNvSpPr txBox="1">
            <a:spLocks/>
          </p:cNvSpPr>
          <p:nvPr/>
        </p:nvSpPr>
        <p:spPr>
          <a:xfrm>
            <a:off x="0" y="620713"/>
            <a:ext cx="8077200" cy="1000125"/>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US" dirty="0" smtClean="0"/>
              <a:t>Algo </a:t>
            </a:r>
            <a:r>
              <a:rPr lang="en-US" dirty="0"/>
              <a:t>– Pair Use Case</a:t>
            </a:r>
          </a:p>
        </p:txBody>
      </p:sp>
    </p:spTree>
    <p:extLst>
      <p:ext uri="{BB962C8B-B14F-4D97-AF65-F5344CB8AC3E}">
        <p14:creationId xmlns:p14="http://schemas.microsoft.com/office/powerpoint/2010/main" val="1617374994"/>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1"/>
          <p:cNvSpPr txBox="1">
            <a:spLocks/>
          </p:cNvSpPr>
          <p:nvPr/>
        </p:nvSpPr>
        <p:spPr>
          <a:xfrm>
            <a:off x="395536" y="1484784"/>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800" u="sng" dirty="0" smtClean="0"/>
              <a:t>Switch Trade </a:t>
            </a:r>
            <a:r>
              <a:rPr lang="en-US" altLang="zh-TW" sz="1800" u="sng" dirty="0"/>
              <a:t>(</a:t>
            </a:r>
            <a:r>
              <a:rPr lang="zh-TW" altLang="en-US" sz="1800" u="sng" dirty="0"/>
              <a:t>換馬</a:t>
            </a:r>
            <a:r>
              <a:rPr lang="en-US" altLang="zh-TW" sz="1800" u="sng" dirty="0" smtClean="0"/>
              <a:t>) for </a:t>
            </a:r>
            <a:r>
              <a:rPr lang="en-US" altLang="zh-TW" sz="1800" u="sng" dirty="0" smtClean="0">
                <a:solidFill>
                  <a:srgbClr val="0070C0"/>
                </a:solidFill>
              </a:rPr>
              <a:t>Long-Only</a:t>
            </a:r>
            <a:r>
              <a:rPr lang="en-US" altLang="zh-TW" sz="1800" u="sng" dirty="0" smtClean="0"/>
              <a:t> Fund</a:t>
            </a:r>
          </a:p>
          <a:p>
            <a:pPr marL="285750" indent="-285750">
              <a:buFont typeface="Arial" panose="020B0604020202020204" pitchFamily="34" charset="0"/>
              <a:buChar char="•"/>
            </a:pPr>
            <a:r>
              <a:rPr lang="en-US" sz="1600" b="1" dirty="0" smtClean="0">
                <a:solidFill>
                  <a:srgbClr val="0070C0"/>
                </a:solidFill>
              </a:rPr>
              <a:t>Sector </a:t>
            </a:r>
            <a:r>
              <a:rPr lang="en-US" sz="1600" b="1" dirty="0">
                <a:solidFill>
                  <a:srgbClr val="0070C0"/>
                </a:solidFill>
              </a:rPr>
              <a:t>neutral </a:t>
            </a:r>
            <a:r>
              <a:rPr lang="en-US" sz="1600" dirty="0" smtClean="0"/>
              <a:t>where </a:t>
            </a:r>
            <a:r>
              <a:rPr lang="en-US" sz="1600" dirty="0"/>
              <a:t>maintains</a:t>
            </a:r>
            <a:r>
              <a:rPr lang="en-US" sz="1600" dirty="0" smtClean="0"/>
              <a:t> the same % of sector exposure in the portfolio</a:t>
            </a:r>
          </a:p>
          <a:p>
            <a:pPr marL="285750" indent="-285750">
              <a:buFont typeface="Arial" panose="020B0604020202020204" pitchFamily="34" charset="0"/>
              <a:buChar char="•"/>
            </a:pPr>
            <a:r>
              <a:rPr lang="en-US" sz="1600" b="1" dirty="0" smtClean="0">
                <a:solidFill>
                  <a:srgbClr val="0070C0"/>
                </a:solidFill>
              </a:rPr>
              <a:t>Buy </a:t>
            </a:r>
            <a:r>
              <a:rPr lang="en-US" sz="1600" b="1" dirty="0">
                <a:solidFill>
                  <a:srgbClr val="0070C0"/>
                </a:solidFill>
              </a:rPr>
              <a:t>the under-value stock </a:t>
            </a:r>
            <a:r>
              <a:rPr lang="en-US" sz="1600" dirty="0" smtClean="0"/>
              <a:t>and</a:t>
            </a:r>
            <a:r>
              <a:rPr lang="en-US" sz="1600" b="1" dirty="0">
                <a:solidFill>
                  <a:srgbClr val="0070C0"/>
                </a:solidFill>
              </a:rPr>
              <a:t> </a:t>
            </a:r>
            <a:r>
              <a:rPr lang="en-US" sz="1600" b="1" dirty="0" smtClean="0">
                <a:solidFill>
                  <a:srgbClr val="0070C0"/>
                </a:solidFill>
              </a:rPr>
              <a:t>sell </a:t>
            </a:r>
            <a:r>
              <a:rPr lang="en-US" sz="1600" b="1" dirty="0">
                <a:solidFill>
                  <a:srgbClr val="0070C0"/>
                </a:solidFill>
              </a:rPr>
              <a:t>the over-value stock </a:t>
            </a:r>
            <a:r>
              <a:rPr lang="en-US" sz="1600" dirty="0" smtClean="0"/>
              <a:t>from </a:t>
            </a:r>
            <a:r>
              <a:rPr lang="en-US" sz="1600" dirty="0"/>
              <a:t>the same sector </a:t>
            </a:r>
            <a:r>
              <a:rPr lang="en-US" sz="1600" dirty="0" smtClean="0"/>
              <a:t>with </a:t>
            </a:r>
            <a:r>
              <a:rPr lang="en-US" sz="1600" b="1" dirty="0">
                <a:solidFill>
                  <a:srgbClr val="0070C0"/>
                </a:solidFill>
              </a:rPr>
              <a:t>equal amount</a:t>
            </a:r>
          </a:p>
          <a:p>
            <a:pPr marL="0" indent="0"/>
            <a:endParaRPr lang="en-US" sz="1600" dirty="0" smtClean="0"/>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88</a:t>
            </a:fld>
            <a:endParaRPr lang="en-US" sz="1400" dirty="0">
              <a:latin typeface="Arial" charset="0"/>
            </a:endParaRPr>
          </a:p>
        </p:txBody>
      </p:sp>
      <p:sp>
        <p:nvSpPr>
          <p:cNvPr id="6" name="Title 2"/>
          <p:cNvSpPr txBox="1">
            <a:spLocks/>
          </p:cNvSpPr>
          <p:nvPr/>
        </p:nvSpPr>
        <p:spPr>
          <a:xfrm>
            <a:off x="0" y="620713"/>
            <a:ext cx="8077200" cy="1000125"/>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US" dirty="0" smtClean="0"/>
              <a:t>Algo – Pair Use Case</a:t>
            </a:r>
            <a:endParaRPr lang="en-US" dirty="0"/>
          </a:p>
        </p:txBody>
      </p:sp>
      <p:grpSp>
        <p:nvGrpSpPr>
          <p:cNvPr id="8" name="Group 7"/>
          <p:cNvGrpSpPr/>
          <p:nvPr/>
        </p:nvGrpSpPr>
        <p:grpSpPr>
          <a:xfrm>
            <a:off x="539552" y="2564904"/>
            <a:ext cx="7920880" cy="3744416"/>
            <a:chOff x="179512" y="1916832"/>
            <a:chExt cx="8928992" cy="4248472"/>
          </a:xfrm>
        </p:grpSpPr>
        <p:pic>
          <p:nvPicPr>
            <p:cNvPr id="9" name="Picture 4" descr="https://static.seekingalpha.com/uploads/2014/1/6/saupload_rbd-sector-weight-chart-01-05-14_thumb1.png"/>
            <p:cNvPicPr>
              <a:picLocks noChangeAspect="1" noChangeArrowheads="1"/>
            </p:cNvPicPr>
            <p:nvPr/>
          </p:nvPicPr>
          <p:blipFill rotWithShape="1">
            <a:blip r:embed="rId2">
              <a:extLst>
                <a:ext uri="{28A0092B-C50C-407E-A947-70E740481C1C}">
                  <a14:useLocalDpi xmlns:a14="http://schemas.microsoft.com/office/drawing/2010/main" val="0"/>
                </a:ext>
              </a:extLst>
            </a:blip>
            <a:srcRect t="5471" r="22820"/>
            <a:stretch/>
          </p:blipFill>
          <p:spPr bwMode="auto">
            <a:xfrm>
              <a:off x="571675" y="2564904"/>
              <a:ext cx="3856309" cy="354241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https://static.seekingalpha.com/uploads/2014/1/6/saupload_rbd-sector-weight-chart-01-05-14_thumb1.png"/>
            <p:cNvPicPr>
              <a:picLocks noChangeAspect="1" noChangeArrowheads="1"/>
            </p:cNvPicPr>
            <p:nvPr/>
          </p:nvPicPr>
          <p:blipFill rotWithShape="1">
            <a:blip r:embed="rId2">
              <a:extLst>
                <a:ext uri="{28A0092B-C50C-407E-A947-70E740481C1C}">
                  <a14:useLocalDpi xmlns:a14="http://schemas.microsoft.com/office/drawing/2010/main" val="0"/>
                </a:ext>
              </a:extLst>
            </a:blip>
            <a:srcRect t="5471" r="22820"/>
            <a:stretch/>
          </p:blipFill>
          <p:spPr bwMode="auto">
            <a:xfrm>
              <a:off x="5252195" y="2622893"/>
              <a:ext cx="3856309" cy="354241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7"/>
            <p:cNvPicPr>
              <a:picLocks noChangeAspect="1" noChangeArrowheads="1"/>
            </p:cNvPicPr>
            <p:nvPr/>
          </p:nvPicPr>
          <p:blipFill rotWithShape="1">
            <a:blip r:embed="rId3">
              <a:extLst>
                <a:ext uri="{28A0092B-C50C-407E-A947-70E740481C1C}">
                  <a14:useLocalDpi xmlns:a14="http://schemas.microsoft.com/office/drawing/2010/main" val="0"/>
                </a:ext>
              </a:extLst>
            </a:blip>
            <a:srcRect t="33191" b="33619"/>
            <a:stretch/>
          </p:blipFill>
          <p:spPr bwMode="auto">
            <a:xfrm>
              <a:off x="179512" y="2548905"/>
              <a:ext cx="1930007" cy="3760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10"/>
            <p:cNvPicPr>
              <a:picLocks noChangeAspect="1" noChangeArrowheads="1"/>
            </p:cNvPicPr>
            <p:nvPr/>
          </p:nvPicPr>
          <p:blipFill rotWithShape="1">
            <a:blip r:embed="rId4">
              <a:extLst>
                <a:ext uri="{28A0092B-C50C-407E-A947-70E740481C1C}">
                  <a14:useLocalDpi xmlns:a14="http://schemas.microsoft.com/office/drawing/2010/main" val="0"/>
                </a:ext>
              </a:extLst>
            </a:blip>
            <a:srcRect l="5661" t="13729" r="5019" b="15830"/>
            <a:stretch/>
          </p:blipFill>
          <p:spPr bwMode="auto">
            <a:xfrm>
              <a:off x="5317207" y="1916832"/>
              <a:ext cx="1343025" cy="1059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 name="Right Arrow 12"/>
            <p:cNvSpPr/>
            <p:nvPr/>
          </p:nvSpPr>
          <p:spPr>
            <a:xfrm>
              <a:off x="4139952" y="3868057"/>
              <a:ext cx="1343025" cy="93610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587881092"/>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0" y="620713"/>
            <a:ext cx="8077200" cy="1000125"/>
          </a:xfrm>
        </p:spPr>
        <p:txBody>
          <a:bodyPr/>
          <a:lstStyle/>
          <a:p>
            <a:r>
              <a:rPr lang="en-US" dirty="0" smtClean="0"/>
              <a:t>Algo – Pair Execution</a:t>
            </a:r>
            <a:endParaRPr lang="en-US" dirty="0"/>
          </a:p>
        </p:txBody>
      </p:sp>
      <p:sp>
        <p:nvSpPr>
          <p:cNvPr id="7" name="Content Placeholder 1"/>
          <p:cNvSpPr txBox="1">
            <a:spLocks/>
          </p:cNvSpPr>
          <p:nvPr/>
        </p:nvSpPr>
        <p:spPr>
          <a:xfrm>
            <a:off x="395536" y="1700808"/>
            <a:ext cx="4536504" cy="432048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dirty="0" smtClean="0"/>
              <a:t>Pair Algo has </a:t>
            </a:r>
            <a:r>
              <a:rPr lang="en-US" sz="1800" b="1" dirty="0" smtClean="0">
                <a:solidFill>
                  <a:srgbClr val="0070C0"/>
                </a:solidFill>
              </a:rPr>
              <a:t>two legs </a:t>
            </a:r>
            <a:r>
              <a:rPr lang="en-US" sz="1800" dirty="0" smtClean="0"/>
              <a:t>(one buy and one sell with </a:t>
            </a:r>
            <a:r>
              <a:rPr lang="en-US" sz="1800" b="1" dirty="0" smtClean="0">
                <a:solidFill>
                  <a:srgbClr val="0070C0"/>
                </a:solidFill>
              </a:rPr>
              <a:t>two different names</a:t>
            </a:r>
            <a:r>
              <a:rPr lang="en-US" sz="1800" dirty="0" smtClean="0"/>
              <a:t>). </a:t>
            </a:r>
          </a:p>
          <a:p>
            <a:pPr>
              <a:buFont typeface="Arial" panose="020B0604020202020204" pitchFamily="34" charset="0"/>
              <a:buChar char="•"/>
            </a:pPr>
            <a:endParaRPr lang="en-US" sz="1800" dirty="0"/>
          </a:p>
          <a:p>
            <a:pPr>
              <a:buFont typeface="Arial" panose="020B0604020202020204" pitchFamily="34" charset="0"/>
              <a:buChar char="•"/>
            </a:pPr>
            <a:r>
              <a:rPr lang="en-US" sz="1800" b="1" dirty="0">
                <a:solidFill>
                  <a:srgbClr val="0070C0"/>
                </a:solidFill>
              </a:rPr>
              <a:t>Synchronize the execution</a:t>
            </a:r>
            <a:r>
              <a:rPr lang="en-US" sz="1800" dirty="0" smtClean="0"/>
              <a:t> progress of two legs and </a:t>
            </a:r>
            <a:r>
              <a:rPr lang="en-US" sz="1800" b="1" dirty="0" smtClean="0">
                <a:solidFill>
                  <a:srgbClr val="0070C0"/>
                </a:solidFill>
              </a:rPr>
              <a:t>avoid legging </a:t>
            </a:r>
            <a:r>
              <a:rPr lang="en-US" sz="1800" dirty="0" smtClean="0"/>
              <a:t>(that’s one leg is executed faster than the others)</a:t>
            </a:r>
            <a:endParaRPr lang="en-US" sz="1800" dirty="0"/>
          </a:p>
          <a:p>
            <a:pPr>
              <a:buFont typeface="Arial" panose="020B0604020202020204" pitchFamily="34" charset="0"/>
              <a:buChar char="•"/>
            </a:pPr>
            <a:endParaRPr lang="en-US" sz="1800" dirty="0" smtClean="0"/>
          </a:p>
          <a:p>
            <a:pPr>
              <a:buFont typeface="Arial" panose="020B0604020202020204" pitchFamily="34" charset="0"/>
              <a:buChar char="•"/>
            </a:pPr>
            <a:r>
              <a:rPr lang="en-US" sz="1800" dirty="0" smtClean="0"/>
              <a:t>The </a:t>
            </a:r>
            <a:r>
              <a:rPr lang="en-US" sz="1800" b="1" dirty="0" smtClean="0">
                <a:solidFill>
                  <a:srgbClr val="0070C0"/>
                </a:solidFill>
              </a:rPr>
              <a:t>undervalue/overvalue relation</a:t>
            </a:r>
            <a:r>
              <a:rPr lang="en-US" sz="1800" dirty="0" smtClean="0"/>
              <a:t> is </a:t>
            </a:r>
            <a:r>
              <a:rPr lang="en-US" sz="1800" dirty="0"/>
              <a:t>expressed as </a:t>
            </a:r>
            <a:r>
              <a:rPr lang="en-US" sz="1800" b="1" dirty="0">
                <a:solidFill>
                  <a:srgbClr val="0070C0"/>
                </a:solidFill>
              </a:rPr>
              <a:t>Buy/Sell </a:t>
            </a:r>
            <a:r>
              <a:rPr lang="en-US" sz="1800" b="1" dirty="0" smtClean="0">
                <a:solidFill>
                  <a:srgbClr val="0070C0"/>
                </a:solidFill>
              </a:rPr>
              <a:t>&lt;= Price Ratio </a:t>
            </a:r>
            <a:r>
              <a:rPr lang="en-US" sz="1800" dirty="0"/>
              <a:t>and execute only when Buy/Sell </a:t>
            </a:r>
            <a:r>
              <a:rPr lang="en-US" sz="1800" dirty="0" smtClean="0"/>
              <a:t>these two stocks </a:t>
            </a:r>
            <a:r>
              <a:rPr lang="en-US" sz="1800" dirty="0"/>
              <a:t>are within this price ratio</a:t>
            </a:r>
          </a:p>
          <a:p>
            <a:pPr>
              <a:buFont typeface="Arial" panose="020B0604020202020204" pitchFamily="34" charset="0"/>
              <a:buChar char="•"/>
            </a:pPr>
            <a:endParaRPr lang="en-US" sz="1800" b="1" dirty="0" smtClean="0">
              <a:solidFill>
                <a:srgbClr val="0070C0"/>
              </a:solidFill>
            </a:endParaRPr>
          </a:p>
          <a:p>
            <a:pPr>
              <a:buFont typeface="Arial" panose="020B0604020202020204" pitchFamily="34" charset="0"/>
              <a:buChar char="•"/>
            </a:pPr>
            <a:endParaRPr lang="en-US" sz="1800" b="1" dirty="0">
              <a:solidFill>
                <a:srgbClr val="0070C0"/>
              </a:solidFill>
            </a:endParaRPr>
          </a:p>
          <a:p>
            <a:pPr>
              <a:buFont typeface="Arial" panose="020B0604020202020204" pitchFamily="34" charset="0"/>
              <a:buChar char="•"/>
            </a:pPr>
            <a:endParaRPr lang="en-US" sz="1800" dirty="0"/>
          </a:p>
          <a:p>
            <a:endParaRPr lang="en-US" sz="1800" dirty="0" smtClean="0"/>
          </a:p>
        </p:txBody>
      </p:sp>
      <p:pic>
        <p:nvPicPr>
          <p:cNvPr id="1026" name="Picture 2" descr="China wins men's 10m platform synchronized diving gold medal ..."/>
          <p:cNvPicPr>
            <a:picLocks noChangeAspect="1" noChangeArrowheads="1"/>
          </p:cNvPicPr>
          <p:nvPr/>
        </p:nvPicPr>
        <p:blipFill rotWithShape="1">
          <a:blip r:embed="rId2">
            <a:extLst>
              <a:ext uri="{28A0092B-C50C-407E-A947-70E740481C1C}">
                <a14:useLocalDpi xmlns:a14="http://schemas.microsoft.com/office/drawing/2010/main" val="0"/>
              </a:ext>
            </a:extLst>
          </a:blip>
          <a:srcRect l="29812" t="1999" r="3461"/>
          <a:stretch/>
        </p:blipFill>
        <p:spPr bwMode="auto">
          <a:xfrm>
            <a:off x="5076056" y="1700808"/>
            <a:ext cx="3495675" cy="34538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270484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9</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Industrial </a:t>
            </a:r>
            <a:r>
              <a:rPr lang="en-US" dirty="0" smtClean="0"/>
              <a:t>Practice – Trading Desk	</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857250" lvl="1" indent="-457200">
              <a:buFont typeface="Arial" panose="020B0604020202020204" pitchFamily="34" charset="0"/>
              <a:buChar char="•"/>
            </a:pPr>
            <a:endParaRPr lang="en-US" sz="1600" dirty="0" smtClean="0"/>
          </a:p>
          <a:p>
            <a:pPr marL="457200" indent="-457200">
              <a:buFont typeface="Arial" panose="020B0604020202020204" pitchFamily="34" charset="0"/>
              <a:buChar char="•"/>
            </a:pPr>
            <a:endParaRPr lang="en-US" sz="1800" dirty="0"/>
          </a:p>
        </p:txBody>
      </p:sp>
      <p:pic>
        <p:nvPicPr>
          <p:cNvPr id="6" name="Picture 2" descr="電視劇《大時代》當中，交易大堂內的「紅衫仔」出市代表，在掛上股票名字的黑板上寫上買賣交易價格。這是未電腦化之前，香港股市初期的交易方式。（網上圖片）"/>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17082"/>
          <a:stretch/>
        </p:blipFill>
        <p:spPr bwMode="auto">
          <a:xfrm>
            <a:off x="428989" y="1700808"/>
            <a:ext cx="3604493" cy="2232248"/>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Ref_image_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83968" y="1706514"/>
            <a:ext cx="4032448" cy="2253804"/>
          </a:xfrm>
          <a:prstGeom prst="rect">
            <a:avLst/>
          </a:prstGeom>
          <a:noFill/>
          <a:extLst>
            <a:ext uri="{909E8E84-426E-40DD-AFC4-6F175D3DCCD1}">
              <a14:hiddenFill xmlns:a14="http://schemas.microsoft.com/office/drawing/2010/main">
                <a:solidFill>
                  <a:srgbClr val="FFFFFF"/>
                </a:solidFill>
              </a14:hiddenFill>
            </a:ext>
          </a:extLst>
        </p:spPr>
      </p:pic>
      <p:sp>
        <p:nvSpPr>
          <p:cNvPr id="8" name="Right Arrow 7"/>
          <p:cNvSpPr/>
          <p:nvPr/>
        </p:nvSpPr>
        <p:spPr bwMode="auto">
          <a:xfrm>
            <a:off x="3798684" y="2716860"/>
            <a:ext cx="754542" cy="403364"/>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pic>
        <p:nvPicPr>
          <p:cNvPr id="2" name="Picture 2" descr="My Hong Kong taxi has 7 phones : r/mildlyinteresti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93147" y="4041068"/>
            <a:ext cx="2965617" cy="22242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759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0" y="620713"/>
            <a:ext cx="8077200" cy="1000125"/>
          </a:xfrm>
        </p:spPr>
        <p:txBody>
          <a:bodyPr/>
          <a:lstStyle/>
          <a:p>
            <a:r>
              <a:rPr lang="en-US" dirty="0" smtClean="0"/>
              <a:t>Algo </a:t>
            </a:r>
            <a:r>
              <a:rPr lang="en-US" dirty="0"/>
              <a:t>– Pair </a:t>
            </a:r>
            <a:r>
              <a:rPr lang="en-US" dirty="0" smtClean="0"/>
              <a:t>Execution</a:t>
            </a:r>
            <a:endParaRPr lang="en-US" dirty="0"/>
          </a:p>
        </p:txBody>
      </p:sp>
      <p:sp>
        <p:nvSpPr>
          <p:cNvPr id="7" name="Content Placeholder 1"/>
          <p:cNvSpPr txBox="1">
            <a:spLocks/>
          </p:cNvSpPr>
          <p:nvPr/>
        </p:nvSpPr>
        <p:spPr>
          <a:xfrm>
            <a:off x="395536" y="1700808"/>
            <a:ext cx="7920880" cy="432048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800" u="sng" dirty="0" smtClean="0"/>
              <a:t>Example</a:t>
            </a:r>
          </a:p>
          <a:p>
            <a:pPr>
              <a:buFont typeface="Arial" panose="020B0604020202020204" pitchFamily="34" charset="0"/>
              <a:buChar char="•"/>
            </a:pPr>
            <a:r>
              <a:rPr lang="en-US" sz="1600" dirty="0" smtClean="0"/>
              <a:t>When </a:t>
            </a:r>
            <a:r>
              <a:rPr lang="en-US" sz="1600" dirty="0" err="1" smtClean="0"/>
              <a:t>Tencent</a:t>
            </a:r>
            <a:r>
              <a:rPr lang="en-US" sz="1600" dirty="0" smtClean="0"/>
              <a:t> trading over around $400 is overvalue and Alibaba trading under around $200 is undervalue</a:t>
            </a:r>
          </a:p>
          <a:p>
            <a:pPr>
              <a:buFont typeface="Arial" panose="020B0604020202020204" pitchFamily="34" charset="0"/>
              <a:buChar char="•"/>
            </a:pPr>
            <a:endParaRPr lang="en-US" sz="1600" dirty="0"/>
          </a:p>
          <a:p>
            <a:pPr>
              <a:buFont typeface="Arial" panose="020B0604020202020204" pitchFamily="34" charset="0"/>
              <a:buChar char="•"/>
            </a:pPr>
            <a:r>
              <a:rPr lang="en-US" sz="1600" dirty="0" smtClean="0"/>
              <a:t>Switch from </a:t>
            </a:r>
            <a:r>
              <a:rPr lang="en-US" sz="1600" dirty="0" err="1" smtClean="0"/>
              <a:t>Tencent</a:t>
            </a:r>
            <a:r>
              <a:rPr lang="en-US" sz="1600" dirty="0" smtClean="0"/>
              <a:t> to Alibaba </a:t>
            </a:r>
            <a:r>
              <a:rPr lang="en-US" sz="1600" dirty="0" smtClean="0">
                <a:sym typeface="Wingdings" panose="05000000000000000000" pitchFamily="2" charset="2"/>
              </a:rPr>
              <a:t> </a:t>
            </a:r>
            <a:r>
              <a:rPr lang="en-US" sz="1600" dirty="0"/>
              <a:t>Buy Alibaba </a:t>
            </a:r>
            <a:r>
              <a:rPr lang="en-US" sz="1600" dirty="0" smtClean="0"/>
              <a:t>and Sell </a:t>
            </a:r>
            <a:r>
              <a:rPr lang="en-US" sz="1600" dirty="0" err="1"/>
              <a:t>Tencent</a:t>
            </a:r>
            <a:r>
              <a:rPr lang="en-US" sz="1600" dirty="0"/>
              <a:t> </a:t>
            </a:r>
            <a:r>
              <a:rPr lang="en-US" sz="1600" b="1" dirty="0" smtClean="0">
                <a:solidFill>
                  <a:srgbClr val="0070C0"/>
                </a:solidFill>
              </a:rPr>
              <a:t>Buy Alibaba /Sell </a:t>
            </a:r>
            <a:r>
              <a:rPr lang="en-US" sz="1600" b="1" dirty="0" err="1" smtClean="0">
                <a:solidFill>
                  <a:srgbClr val="0070C0"/>
                </a:solidFill>
              </a:rPr>
              <a:t>Tencent</a:t>
            </a:r>
            <a:r>
              <a:rPr lang="en-US" sz="1600" b="1" dirty="0" smtClean="0">
                <a:solidFill>
                  <a:srgbClr val="0070C0"/>
                </a:solidFill>
              </a:rPr>
              <a:t> &lt;= 0.5 (“Relative” Price Ratio)</a:t>
            </a:r>
            <a:endParaRPr lang="en-US" sz="1600" dirty="0"/>
          </a:p>
          <a:p>
            <a:endParaRPr lang="en-US" sz="1800" dirty="0" smtClean="0"/>
          </a:p>
        </p:txBody>
      </p:sp>
      <p:pic>
        <p:nvPicPr>
          <p:cNvPr id="6" name="Picture 7"/>
          <p:cNvPicPr>
            <a:picLocks noChangeAspect="1" noChangeArrowheads="1"/>
          </p:cNvPicPr>
          <p:nvPr/>
        </p:nvPicPr>
        <p:blipFill rotWithShape="1">
          <a:blip r:embed="rId2">
            <a:extLst>
              <a:ext uri="{28A0092B-C50C-407E-A947-70E740481C1C}">
                <a14:useLocalDpi xmlns:a14="http://schemas.microsoft.com/office/drawing/2010/main" val="0"/>
              </a:ext>
            </a:extLst>
          </a:blip>
          <a:srcRect t="33191" b="33619"/>
          <a:stretch/>
        </p:blipFill>
        <p:spPr bwMode="auto">
          <a:xfrm>
            <a:off x="1475656" y="4725144"/>
            <a:ext cx="1930007" cy="3760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10"/>
          <p:cNvPicPr>
            <a:picLocks noChangeAspect="1" noChangeArrowheads="1"/>
          </p:cNvPicPr>
          <p:nvPr/>
        </p:nvPicPr>
        <p:blipFill rotWithShape="1">
          <a:blip r:embed="rId3">
            <a:extLst>
              <a:ext uri="{28A0092B-C50C-407E-A947-70E740481C1C}">
                <a14:useLocalDpi xmlns:a14="http://schemas.microsoft.com/office/drawing/2010/main" val="0"/>
              </a:ext>
            </a:extLst>
          </a:blip>
          <a:srcRect l="5661" t="13729" r="5019" b="15830"/>
          <a:stretch/>
        </p:blipFill>
        <p:spPr bwMode="auto">
          <a:xfrm>
            <a:off x="5677247" y="4293096"/>
            <a:ext cx="1343025" cy="1059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Curved Down Arrow 3"/>
          <p:cNvSpPr/>
          <p:nvPr/>
        </p:nvSpPr>
        <p:spPr>
          <a:xfrm>
            <a:off x="3131840" y="3861048"/>
            <a:ext cx="2664296" cy="597024"/>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631576605"/>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0" y="620713"/>
            <a:ext cx="8077200" cy="1000125"/>
          </a:xfrm>
        </p:spPr>
        <p:txBody>
          <a:bodyPr/>
          <a:lstStyle/>
          <a:p>
            <a:r>
              <a:rPr lang="en-US" dirty="0" smtClean="0"/>
              <a:t>Algo </a:t>
            </a:r>
            <a:r>
              <a:rPr lang="en-US" dirty="0"/>
              <a:t>– Pair Execution</a:t>
            </a:r>
          </a:p>
        </p:txBody>
      </p:sp>
      <p:sp>
        <p:nvSpPr>
          <p:cNvPr id="7" name="Content Placeholder 1"/>
          <p:cNvSpPr txBox="1">
            <a:spLocks/>
          </p:cNvSpPr>
          <p:nvPr/>
        </p:nvSpPr>
        <p:spPr>
          <a:xfrm>
            <a:off x="395536" y="1556792"/>
            <a:ext cx="8280920" cy="1008112"/>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600" dirty="0" smtClean="0"/>
              <a:t>The execution happens when the </a:t>
            </a:r>
            <a:r>
              <a:rPr lang="en-US" sz="1600" b="1" dirty="0" smtClean="0">
                <a:solidFill>
                  <a:srgbClr val="0070C0"/>
                </a:solidFill>
              </a:rPr>
              <a:t>specified price ratio is met</a:t>
            </a:r>
            <a:r>
              <a:rPr lang="en-US" sz="1600" dirty="0" smtClean="0"/>
              <a:t>. It is when the </a:t>
            </a:r>
            <a:r>
              <a:rPr lang="en-US" sz="1600" b="1" dirty="0" smtClean="0">
                <a:solidFill>
                  <a:srgbClr val="0070C0"/>
                </a:solidFill>
              </a:rPr>
              <a:t>immediate execution price </a:t>
            </a:r>
            <a:r>
              <a:rPr lang="en-US" sz="1600" dirty="0" smtClean="0"/>
              <a:t>(i.e. Buy on Ask and Sell on Bid) is within the ratio</a:t>
            </a:r>
          </a:p>
          <a:p>
            <a:pPr>
              <a:buFont typeface="Arial" panose="020B0604020202020204" pitchFamily="34" charset="0"/>
              <a:buChar char="•"/>
            </a:pPr>
            <a:endParaRPr lang="en-US" sz="1800" dirty="0" smtClean="0"/>
          </a:p>
          <a:p>
            <a:pPr>
              <a:buFont typeface="Arial" panose="020B0604020202020204" pitchFamily="34" charset="0"/>
              <a:buChar char="•"/>
            </a:pPr>
            <a:endParaRPr lang="en-US" sz="1800" dirty="0"/>
          </a:p>
          <a:p>
            <a:endParaRPr lang="en-US" sz="1800" dirty="0" smtClean="0"/>
          </a:p>
        </p:txBody>
      </p:sp>
      <p:graphicFrame>
        <p:nvGraphicFramePr>
          <p:cNvPr id="2" name="Table 1"/>
          <p:cNvGraphicFramePr>
            <a:graphicFrameLocks noGrp="1"/>
          </p:cNvGraphicFramePr>
          <p:nvPr>
            <p:extLst>
              <p:ext uri="{D42A27DB-BD31-4B8C-83A1-F6EECF244321}">
                <p14:modId xmlns:p14="http://schemas.microsoft.com/office/powerpoint/2010/main" val="260116410"/>
              </p:ext>
            </p:extLst>
          </p:nvPr>
        </p:nvGraphicFramePr>
        <p:xfrm>
          <a:off x="1187625" y="4293096"/>
          <a:ext cx="6768751" cy="2057400"/>
        </p:xfrm>
        <a:graphic>
          <a:graphicData uri="http://schemas.openxmlformats.org/drawingml/2006/table">
            <a:tbl>
              <a:tblPr firstRow="1" bandRow="1">
                <a:tableStyleId>{5C22544A-7EE6-4342-B048-85BDC9FD1C3A}</a:tableStyleId>
              </a:tblPr>
              <a:tblGrid>
                <a:gridCol w="1275255"/>
                <a:gridCol w="1275255"/>
                <a:gridCol w="1409929"/>
                <a:gridCol w="1140581"/>
                <a:gridCol w="1667731"/>
              </a:tblGrid>
              <a:tr h="370840">
                <a:tc gridSpan="5">
                  <a:txBody>
                    <a:bodyPr/>
                    <a:lstStyle/>
                    <a:p>
                      <a:r>
                        <a:rPr lang="en-US" sz="1400" b="0" dirty="0" smtClean="0"/>
                        <a:t>Alibaba price </a:t>
                      </a:r>
                      <a:r>
                        <a:rPr lang="en-US" sz="1400" b="0" kern="1200" baseline="0" dirty="0" smtClean="0">
                          <a:solidFill>
                            <a:srgbClr val="FF0000"/>
                          </a:solidFill>
                          <a:latin typeface="+mn-lt"/>
                          <a:ea typeface="+mn-ea"/>
                          <a:cs typeface="+mn-cs"/>
                        </a:rPr>
                        <a:t>down </a:t>
                      </a:r>
                      <a:r>
                        <a:rPr lang="en-US" sz="1400" b="0" baseline="0" dirty="0" smtClean="0"/>
                        <a:t>and </a:t>
                      </a:r>
                      <a:r>
                        <a:rPr lang="en-US" sz="1400" b="0" baseline="0" dirty="0" err="1" smtClean="0"/>
                        <a:t>Tencent</a:t>
                      </a:r>
                      <a:r>
                        <a:rPr lang="en-US" sz="1400" b="0" baseline="0" dirty="0" smtClean="0"/>
                        <a:t> </a:t>
                      </a:r>
                      <a:r>
                        <a:rPr lang="en-US" sz="1400" b="0" kern="1200" baseline="0" dirty="0" smtClean="0">
                          <a:solidFill>
                            <a:srgbClr val="FF0000"/>
                          </a:solidFill>
                          <a:latin typeface="+mn-lt"/>
                          <a:ea typeface="+mn-ea"/>
                          <a:cs typeface="+mn-cs"/>
                        </a:rPr>
                        <a:t>up</a:t>
                      </a:r>
                    </a:p>
                    <a:p>
                      <a:r>
                        <a:rPr lang="en-US" sz="1400" b="0" dirty="0" smtClean="0"/>
                        <a:t>Buy</a:t>
                      </a:r>
                      <a:r>
                        <a:rPr lang="en-US" sz="1400" b="0" baseline="0" dirty="0" smtClean="0"/>
                        <a:t> @ Ask (200) and Sell @ Bid (400.2)</a:t>
                      </a:r>
                    </a:p>
                    <a:p>
                      <a:r>
                        <a:rPr lang="en-US" sz="1400" b="0" baseline="0" dirty="0" smtClean="0"/>
                        <a:t>Buy/Sell price ratio  = 200/400.2 = 0.49975 </a:t>
                      </a:r>
                    </a:p>
                    <a:p>
                      <a:r>
                        <a:rPr lang="en-US" sz="1400" b="0" baseline="0" dirty="0" smtClean="0"/>
                        <a:t>which is &lt;= 0.5 and </a:t>
                      </a:r>
                      <a:r>
                        <a:rPr lang="en-US" sz="1400" b="0" baseline="0" dirty="0" smtClean="0">
                          <a:solidFill>
                            <a:srgbClr val="FF0000"/>
                          </a:solidFill>
                        </a:rPr>
                        <a:t>start</a:t>
                      </a:r>
                      <a:r>
                        <a:rPr lang="en-US" sz="1400" b="0" baseline="0" dirty="0" smtClean="0"/>
                        <a:t> execution</a:t>
                      </a:r>
                      <a:endParaRPr lang="en-US" sz="1400" b="0"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r>
              <a:tr h="370840">
                <a:tc gridSpan="2">
                  <a:txBody>
                    <a:bodyPr/>
                    <a:lstStyle/>
                    <a:p>
                      <a:pPr algn="l"/>
                      <a:r>
                        <a:rPr lang="en-US" sz="1400" b="1" u="sng" dirty="0" smtClean="0"/>
                        <a:t>Buy</a:t>
                      </a:r>
                      <a:endParaRPr lang="en-US" sz="1400" b="1" u="sng" dirty="0"/>
                    </a:p>
                  </a:txBody>
                  <a:tcPr/>
                </a:tc>
                <a:tc hMerge="1">
                  <a:txBody>
                    <a:bodyPr/>
                    <a:lstStyle/>
                    <a:p>
                      <a:endParaRPr lang="en-US" dirty="0"/>
                    </a:p>
                  </a:txBody>
                  <a:tcPr/>
                </a:tc>
                <a:tc>
                  <a:txBody>
                    <a:bodyPr/>
                    <a:lstStyle/>
                    <a:p>
                      <a:endParaRPr lang="en-US" sz="1400" dirty="0"/>
                    </a:p>
                  </a:txBody>
                  <a:tcPr/>
                </a:tc>
                <a:tc gridSpan="2">
                  <a:txBody>
                    <a:bodyPr/>
                    <a:lstStyle/>
                    <a:p>
                      <a:pPr algn="l"/>
                      <a:r>
                        <a:rPr lang="en-US" sz="1400" b="1" u="sng" dirty="0" smtClean="0"/>
                        <a:t>Sell</a:t>
                      </a:r>
                      <a:endParaRPr lang="en-US" sz="1400" b="1" u="sng" dirty="0"/>
                    </a:p>
                  </a:txBody>
                  <a:tcPr/>
                </a:tc>
                <a:tc hMerge="1">
                  <a:txBody>
                    <a:bodyPr/>
                    <a:lstStyle/>
                    <a:p>
                      <a:endParaRPr lang="en-US" dirty="0"/>
                    </a:p>
                  </a:txBody>
                  <a:tcPr/>
                </a:tc>
              </a:tr>
              <a:tr h="370840">
                <a:tc>
                  <a:txBody>
                    <a:bodyPr/>
                    <a:lstStyle/>
                    <a:p>
                      <a:r>
                        <a:rPr lang="en-US" sz="1400" dirty="0" smtClean="0"/>
                        <a:t>Bid</a:t>
                      </a:r>
                      <a:endParaRPr lang="en-US" sz="1400" dirty="0"/>
                    </a:p>
                  </a:txBody>
                  <a:tcPr/>
                </a:tc>
                <a:tc>
                  <a:txBody>
                    <a:bodyPr/>
                    <a:lstStyle/>
                    <a:p>
                      <a:r>
                        <a:rPr lang="en-US" sz="1400" dirty="0" smtClean="0"/>
                        <a:t>Ask</a:t>
                      </a:r>
                      <a:endParaRPr lang="en-US" sz="1400" dirty="0"/>
                    </a:p>
                  </a:txBody>
                  <a:tcPr/>
                </a:tc>
                <a:tc>
                  <a:txBody>
                    <a:bodyPr/>
                    <a:lstStyle/>
                    <a:p>
                      <a:endParaRPr lang="en-US" sz="1400" dirty="0"/>
                    </a:p>
                  </a:txBody>
                  <a:tcPr/>
                </a:tc>
                <a:tc>
                  <a:txBody>
                    <a:bodyPr/>
                    <a:lstStyle/>
                    <a:p>
                      <a:r>
                        <a:rPr lang="en-US" sz="1400" dirty="0" smtClean="0"/>
                        <a:t>Bid</a:t>
                      </a:r>
                      <a:endParaRPr lang="en-US" sz="1400" dirty="0"/>
                    </a:p>
                  </a:txBody>
                  <a:tcPr/>
                </a:tc>
                <a:tc>
                  <a:txBody>
                    <a:bodyPr/>
                    <a:lstStyle/>
                    <a:p>
                      <a:r>
                        <a:rPr lang="en-US" sz="1400" dirty="0" smtClean="0"/>
                        <a:t>Ask</a:t>
                      </a:r>
                      <a:endParaRPr lang="en-US" sz="1400" dirty="0"/>
                    </a:p>
                  </a:txBody>
                  <a:tcPr/>
                </a:tc>
              </a:tr>
              <a:tr h="370840">
                <a:tc>
                  <a:txBody>
                    <a:bodyPr/>
                    <a:lstStyle/>
                    <a:p>
                      <a:r>
                        <a:rPr lang="en-US" sz="1400" dirty="0" smtClean="0"/>
                        <a:t>199.9</a:t>
                      </a:r>
                      <a:endParaRPr lang="en-US" sz="1400" dirty="0"/>
                    </a:p>
                  </a:txBody>
                  <a:tcPr/>
                </a:tc>
                <a:tc>
                  <a:txBody>
                    <a:bodyPr/>
                    <a:lstStyle/>
                    <a:p>
                      <a:r>
                        <a:rPr lang="en-US" sz="1400" dirty="0" smtClean="0">
                          <a:solidFill>
                            <a:srgbClr val="FF0000"/>
                          </a:solidFill>
                        </a:rPr>
                        <a:t>200</a:t>
                      </a:r>
                      <a:endParaRPr lang="en-US" sz="1400" dirty="0">
                        <a:solidFill>
                          <a:srgbClr val="FF0000"/>
                        </a:solidFill>
                      </a:endParaRPr>
                    </a:p>
                  </a:txBody>
                  <a:tcPr/>
                </a:tc>
                <a:tc>
                  <a:txBody>
                    <a:bodyPr/>
                    <a:lstStyle/>
                    <a:p>
                      <a:endParaRPr lang="en-US" sz="1400" dirty="0"/>
                    </a:p>
                  </a:txBody>
                  <a:tcPr/>
                </a:tc>
                <a:tc>
                  <a:txBody>
                    <a:bodyPr/>
                    <a:lstStyle/>
                    <a:p>
                      <a:r>
                        <a:rPr lang="en-US" sz="1400" dirty="0" smtClean="0">
                          <a:solidFill>
                            <a:srgbClr val="FF0000"/>
                          </a:solidFill>
                        </a:rPr>
                        <a:t>400.2</a:t>
                      </a:r>
                      <a:endParaRPr lang="en-US" sz="1400" dirty="0">
                        <a:solidFill>
                          <a:srgbClr val="FF0000"/>
                        </a:solidFill>
                      </a:endParaRPr>
                    </a:p>
                  </a:txBody>
                  <a:tcPr/>
                </a:tc>
                <a:tc>
                  <a:txBody>
                    <a:bodyPr/>
                    <a:lstStyle/>
                    <a:p>
                      <a:r>
                        <a:rPr lang="en-US" sz="1400" dirty="0" smtClean="0"/>
                        <a:t>400.4</a:t>
                      </a:r>
                      <a:endParaRPr lang="en-US" sz="1400" dirty="0"/>
                    </a:p>
                  </a:txBody>
                  <a:tcPr/>
                </a:tc>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672224878"/>
              </p:ext>
            </p:extLst>
          </p:nvPr>
        </p:nvGraphicFramePr>
        <p:xfrm>
          <a:off x="1187622" y="2163688"/>
          <a:ext cx="6768754" cy="2057400"/>
        </p:xfrm>
        <a:graphic>
          <a:graphicData uri="http://schemas.openxmlformats.org/drawingml/2006/table">
            <a:tbl>
              <a:tblPr firstRow="1" bandRow="1">
                <a:tableStyleId>{5C22544A-7EE6-4342-B048-85BDC9FD1C3A}</a:tableStyleId>
              </a:tblPr>
              <a:tblGrid>
                <a:gridCol w="1317297"/>
                <a:gridCol w="1317297"/>
                <a:gridCol w="1317297"/>
                <a:gridCol w="1317297"/>
                <a:gridCol w="1499566"/>
              </a:tblGrid>
              <a:tr h="370840">
                <a:tc gridSpan="5">
                  <a:txBody>
                    <a:bodyPr/>
                    <a:lstStyle/>
                    <a:p>
                      <a:r>
                        <a:rPr lang="en-US" sz="1400" b="0" dirty="0" smtClean="0"/>
                        <a:t>Objective: Buy Alibaba / Sell </a:t>
                      </a:r>
                      <a:r>
                        <a:rPr lang="en-US" sz="1400" b="0" dirty="0" err="1" smtClean="0"/>
                        <a:t>Tencent</a:t>
                      </a:r>
                      <a:r>
                        <a:rPr lang="en-US" sz="1400" b="0" dirty="0" smtClean="0"/>
                        <a:t> &lt;= 0.5</a:t>
                      </a:r>
                    </a:p>
                    <a:p>
                      <a:r>
                        <a:rPr lang="en-US" sz="1400" b="0" dirty="0" smtClean="0"/>
                        <a:t>Buy</a:t>
                      </a:r>
                      <a:r>
                        <a:rPr lang="en-US" sz="1400" b="0" baseline="0" dirty="0" smtClean="0"/>
                        <a:t> @ Ask (200.2) and Sell @ Bid (400)</a:t>
                      </a:r>
                    </a:p>
                    <a:p>
                      <a:r>
                        <a:rPr lang="en-US" sz="1400" b="0" baseline="0" dirty="0" smtClean="0"/>
                        <a:t>Buy/Sell price ratio = 200.2/400 = 0.5005 </a:t>
                      </a:r>
                    </a:p>
                    <a:p>
                      <a:r>
                        <a:rPr lang="en-US" sz="1400" b="0" baseline="0" dirty="0" smtClean="0"/>
                        <a:t>which is </a:t>
                      </a:r>
                      <a:r>
                        <a:rPr lang="en-US" sz="1400" b="0" baseline="0" dirty="0" smtClean="0">
                          <a:solidFill>
                            <a:srgbClr val="FF0000"/>
                          </a:solidFill>
                        </a:rPr>
                        <a:t>NOT</a:t>
                      </a:r>
                      <a:r>
                        <a:rPr lang="en-US" sz="1400" b="0" baseline="0" dirty="0" smtClean="0"/>
                        <a:t> &lt;= 0.5 and hence </a:t>
                      </a:r>
                      <a:r>
                        <a:rPr lang="en-US" sz="1400" b="0" kern="1200" baseline="0" dirty="0" smtClean="0">
                          <a:solidFill>
                            <a:srgbClr val="FF0000"/>
                          </a:solidFill>
                          <a:latin typeface="+mn-lt"/>
                          <a:ea typeface="+mn-ea"/>
                          <a:cs typeface="+mn-cs"/>
                        </a:rPr>
                        <a:t>NO</a:t>
                      </a:r>
                      <a:r>
                        <a:rPr lang="en-US" sz="1400" b="0" baseline="0" dirty="0" smtClean="0"/>
                        <a:t> action</a:t>
                      </a:r>
                      <a:endParaRPr lang="en-US" sz="1400" b="0"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r>
              <a:tr h="370840">
                <a:tc gridSpan="2">
                  <a:txBody>
                    <a:bodyPr/>
                    <a:lstStyle/>
                    <a:p>
                      <a:pPr algn="l"/>
                      <a:r>
                        <a:rPr lang="en-US" sz="1400" b="1" u="sng" dirty="0" smtClean="0"/>
                        <a:t>Buy</a:t>
                      </a:r>
                      <a:endParaRPr lang="en-US" sz="1400" b="1" u="sng" dirty="0"/>
                    </a:p>
                  </a:txBody>
                  <a:tcPr/>
                </a:tc>
                <a:tc hMerge="1">
                  <a:txBody>
                    <a:bodyPr/>
                    <a:lstStyle/>
                    <a:p>
                      <a:endParaRPr lang="en-US" dirty="0"/>
                    </a:p>
                  </a:txBody>
                  <a:tcPr/>
                </a:tc>
                <a:tc>
                  <a:txBody>
                    <a:bodyPr/>
                    <a:lstStyle/>
                    <a:p>
                      <a:endParaRPr lang="en-US" sz="1400" dirty="0"/>
                    </a:p>
                  </a:txBody>
                  <a:tcPr/>
                </a:tc>
                <a:tc gridSpan="2">
                  <a:txBody>
                    <a:bodyPr/>
                    <a:lstStyle/>
                    <a:p>
                      <a:pPr algn="l"/>
                      <a:r>
                        <a:rPr lang="en-US" sz="1400" b="1" u="sng" dirty="0" smtClean="0"/>
                        <a:t>Sell</a:t>
                      </a:r>
                      <a:endParaRPr lang="en-US" sz="1400" b="1" u="sng" dirty="0"/>
                    </a:p>
                  </a:txBody>
                  <a:tcPr/>
                </a:tc>
                <a:tc hMerge="1">
                  <a:txBody>
                    <a:bodyPr/>
                    <a:lstStyle/>
                    <a:p>
                      <a:endParaRPr lang="en-US" dirty="0"/>
                    </a:p>
                  </a:txBody>
                  <a:tcPr/>
                </a:tc>
              </a:tr>
              <a:tr h="370840">
                <a:tc>
                  <a:txBody>
                    <a:bodyPr/>
                    <a:lstStyle/>
                    <a:p>
                      <a:r>
                        <a:rPr lang="en-US" sz="1400" dirty="0" smtClean="0"/>
                        <a:t>Bid</a:t>
                      </a:r>
                      <a:endParaRPr lang="en-US" sz="1400" dirty="0"/>
                    </a:p>
                  </a:txBody>
                  <a:tcPr/>
                </a:tc>
                <a:tc>
                  <a:txBody>
                    <a:bodyPr/>
                    <a:lstStyle/>
                    <a:p>
                      <a:r>
                        <a:rPr lang="en-US" sz="1400" dirty="0" smtClean="0"/>
                        <a:t>Ask</a:t>
                      </a:r>
                      <a:endParaRPr lang="en-US" sz="1400" dirty="0"/>
                    </a:p>
                  </a:txBody>
                  <a:tcPr/>
                </a:tc>
                <a:tc>
                  <a:txBody>
                    <a:bodyPr/>
                    <a:lstStyle/>
                    <a:p>
                      <a:endParaRPr lang="en-US" sz="1400" dirty="0"/>
                    </a:p>
                  </a:txBody>
                  <a:tcPr/>
                </a:tc>
                <a:tc>
                  <a:txBody>
                    <a:bodyPr/>
                    <a:lstStyle/>
                    <a:p>
                      <a:r>
                        <a:rPr lang="en-US" sz="1400" dirty="0" smtClean="0"/>
                        <a:t>Bid</a:t>
                      </a:r>
                      <a:endParaRPr lang="en-US" sz="1400" dirty="0"/>
                    </a:p>
                  </a:txBody>
                  <a:tcPr/>
                </a:tc>
                <a:tc>
                  <a:txBody>
                    <a:bodyPr/>
                    <a:lstStyle/>
                    <a:p>
                      <a:r>
                        <a:rPr lang="en-US" sz="1400" dirty="0" smtClean="0"/>
                        <a:t>Ask</a:t>
                      </a:r>
                      <a:endParaRPr lang="en-US" sz="1400" dirty="0"/>
                    </a:p>
                  </a:txBody>
                  <a:tcPr/>
                </a:tc>
              </a:tr>
              <a:tr h="370840">
                <a:tc>
                  <a:txBody>
                    <a:bodyPr/>
                    <a:lstStyle/>
                    <a:p>
                      <a:r>
                        <a:rPr lang="en-US" sz="1400" dirty="0" smtClean="0"/>
                        <a:t>200</a:t>
                      </a:r>
                      <a:endParaRPr lang="en-US" sz="1400" dirty="0"/>
                    </a:p>
                  </a:txBody>
                  <a:tcPr/>
                </a:tc>
                <a:tc>
                  <a:txBody>
                    <a:bodyPr/>
                    <a:lstStyle/>
                    <a:p>
                      <a:r>
                        <a:rPr lang="en-US" sz="1400" dirty="0" smtClean="0"/>
                        <a:t>200.2</a:t>
                      </a:r>
                      <a:endParaRPr lang="en-US" sz="1400" dirty="0"/>
                    </a:p>
                  </a:txBody>
                  <a:tcPr/>
                </a:tc>
                <a:tc>
                  <a:txBody>
                    <a:bodyPr/>
                    <a:lstStyle/>
                    <a:p>
                      <a:endParaRPr lang="en-US" sz="1400" dirty="0"/>
                    </a:p>
                  </a:txBody>
                  <a:tcPr/>
                </a:tc>
                <a:tc>
                  <a:txBody>
                    <a:bodyPr/>
                    <a:lstStyle/>
                    <a:p>
                      <a:r>
                        <a:rPr lang="en-US" sz="1400" dirty="0" smtClean="0"/>
                        <a:t>400</a:t>
                      </a:r>
                      <a:endParaRPr lang="en-US" sz="1400" dirty="0"/>
                    </a:p>
                  </a:txBody>
                  <a:tcPr/>
                </a:tc>
                <a:tc>
                  <a:txBody>
                    <a:bodyPr/>
                    <a:lstStyle/>
                    <a:p>
                      <a:r>
                        <a:rPr lang="en-US" sz="1400" dirty="0" smtClean="0"/>
                        <a:t>400.2</a:t>
                      </a:r>
                      <a:endParaRPr lang="en-US" sz="1400" dirty="0"/>
                    </a:p>
                  </a:txBody>
                  <a:tcPr/>
                </a:tc>
              </a:tr>
            </a:tbl>
          </a:graphicData>
        </a:graphic>
      </p:graphicFrame>
      <p:pic>
        <p:nvPicPr>
          <p:cNvPr id="8" name="Picture 10"/>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5661" t="13729" r="5019" b="31422"/>
          <a:stretch/>
        </p:blipFill>
        <p:spPr bwMode="auto">
          <a:xfrm>
            <a:off x="2560618" y="3140968"/>
            <a:ext cx="571222" cy="3507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7"/>
          <p:cNvPicPr>
            <a:picLocks noChangeAspect="1" noChangeArrowheads="1"/>
          </p:cNvPicPr>
          <p:nvPr/>
        </p:nvPicPr>
        <p:blipFill rotWithShape="1">
          <a:blip r:embed="rId3">
            <a:extLst>
              <a:ext uri="{28A0092B-C50C-407E-A947-70E740481C1C}">
                <a14:useLocalDpi xmlns:a14="http://schemas.microsoft.com/office/drawing/2010/main" val="0"/>
              </a:ext>
            </a:extLst>
          </a:blip>
          <a:srcRect t="33191" b="33619"/>
          <a:stretch/>
        </p:blipFill>
        <p:spPr bwMode="auto">
          <a:xfrm>
            <a:off x="5868144" y="3106312"/>
            <a:ext cx="1656184" cy="3226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10"/>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5661" t="13729" r="5019" b="31422"/>
          <a:stretch/>
        </p:blipFill>
        <p:spPr bwMode="auto">
          <a:xfrm>
            <a:off x="2488610" y="5238472"/>
            <a:ext cx="571222" cy="3507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7"/>
          <p:cNvPicPr>
            <a:picLocks noChangeAspect="1" noChangeArrowheads="1"/>
          </p:cNvPicPr>
          <p:nvPr/>
        </p:nvPicPr>
        <p:blipFill rotWithShape="1">
          <a:blip r:embed="rId3">
            <a:extLst>
              <a:ext uri="{28A0092B-C50C-407E-A947-70E740481C1C}">
                <a14:useLocalDpi xmlns:a14="http://schemas.microsoft.com/office/drawing/2010/main" val="0"/>
              </a:ext>
            </a:extLst>
          </a:blip>
          <a:srcRect t="33191" b="33619"/>
          <a:stretch/>
        </p:blipFill>
        <p:spPr bwMode="auto">
          <a:xfrm>
            <a:off x="5868144" y="5229200"/>
            <a:ext cx="1656184" cy="3226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Oval 3"/>
          <p:cNvSpPr/>
          <p:nvPr/>
        </p:nvSpPr>
        <p:spPr bwMode="auto">
          <a:xfrm>
            <a:off x="2411760" y="3491736"/>
            <a:ext cx="864096" cy="657344"/>
          </a:xfrm>
          <a:prstGeom prst="ellipse">
            <a:avLst/>
          </a:prstGeom>
          <a:noFill/>
          <a:ln>
            <a:solidFill>
              <a:srgbClr val="FF0000"/>
            </a:solidFill>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12" name="Oval 11"/>
          <p:cNvSpPr/>
          <p:nvPr/>
        </p:nvSpPr>
        <p:spPr bwMode="auto">
          <a:xfrm>
            <a:off x="4983113" y="3491736"/>
            <a:ext cx="864096" cy="657344"/>
          </a:xfrm>
          <a:prstGeom prst="ellipse">
            <a:avLst/>
          </a:prstGeom>
          <a:noFill/>
          <a:ln>
            <a:solidFill>
              <a:srgbClr val="FF0000"/>
            </a:solidFill>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13" name="Oval 12"/>
          <p:cNvSpPr/>
          <p:nvPr/>
        </p:nvSpPr>
        <p:spPr bwMode="auto">
          <a:xfrm>
            <a:off x="2267744" y="5623520"/>
            <a:ext cx="1008112" cy="657344"/>
          </a:xfrm>
          <a:prstGeom prst="ellipse">
            <a:avLst/>
          </a:prstGeom>
          <a:noFill/>
          <a:ln>
            <a:solidFill>
              <a:srgbClr val="FF0000"/>
            </a:solidFill>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14" name="Oval 13"/>
          <p:cNvSpPr/>
          <p:nvPr/>
        </p:nvSpPr>
        <p:spPr bwMode="auto">
          <a:xfrm>
            <a:off x="4983113" y="5623520"/>
            <a:ext cx="1029047" cy="682285"/>
          </a:xfrm>
          <a:prstGeom prst="ellipse">
            <a:avLst/>
          </a:prstGeom>
          <a:noFill/>
          <a:ln>
            <a:solidFill>
              <a:srgbClr val="FF0000"/>
            </a:solidFill>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cxnSp>
        <p:nvCxnSpPr>
          <p:cNvPr id="15" name="Straight Arrow Connector 14"/>
          <p:cNvCxnSpPr/>
          <p:nvPr/>
        </p:nvCxnSpPr>
        <p:spPr bwMode="auto">
          <a:xfrm>
            <a:off x="2987824" y="6070895"/>
            <a:ext cx="0" cy="199722"/>
          </a:xfrm>
          <a:prstGeom prst="straightConnector1">
            <a:avLst/>
          </a:prstGeom>
          <a:solidFill>
            <a:schemeClr val="accent1"/>
          </a:solidFill>
          <a:ln w="22225" cap="flat" cmpd="sng" algn="ctr">
            <a:solidFill>
              <a:srgbClr val="00072E"/>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6" name="Straight Arrow Connector 15"/>
          <p:cNvCxnSpPr/>
          <p:nvPr/>
        </p:nvCxnSpPr>
        <p:spPr bwMode="auto">
          <a:xfrm>
            <a:off x="5847209" y="5949280"/>
            <a:ext cx="0" cy="199722"/>
          </a:xfrm>
          <a:prstGeom prst="straightConnector1">
            <a:avLst/>
          </a:prstGeom>
          <a:solidFill>
            <a:schemeClr val="accent1"/>
          </a:solidFill>
          <a:ln w="22225" cap="flat" cmpd="sng" algn="ctr">
            <a:solidFill>
              <a:srgbClr val="00072E"/>
            </a:solidFill>
            <a:prstDash val="solid"/>
            <a:round/>
            <a:headEnd type="none" w="med" len="med"/>
            <a:tailEnd type="arrow"/>
          </a:ln>
          <a:effectLst/>
          <a:scene3d>
            <a:camera prst="orthographicFront">
              <a:rot lat="0" lon="0" rev="10800000"/>
            </a:camera>
            <a:lightRig rig="threePt" dir="t"/>
          </a:scene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2252774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2" grpId="0" animBg="1"/>
      <p:bldP spid="13" grpId="0" animBg="1"/>
      <p:bldP spid="14" grpId="0"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0" y="620713"/>
            <a:ext cx="8077200" cy="1000125"/>
          </a:xfrm>
        </p:spPr>
        <p:txBody>
          <a:bodyPr/>
          <a:lstStyle/>
          <a:p>
            <a:r>
              <a:rPr lang="en-US" dirty="0" smtClean="0"/>
              <a:t>Algo </a:t>
            </a:r>
            <a:r>
              <a:rPr lang="en-US" dirty="0"/>
              <a:t>– Pair Execution</a:t>
            </a:r>
          </a:p>
        </p:txBody>
      </p:sp>
      <p:sp>
        <p:nvSpPr>
          <p:cNvPr id="7" name="Content Placeholder 1"/>
          <p:cNvSpPr txBox="1">
            <a:spLocks/>
          </p:cNvSpPr>
          <p:nvPr/>
        </p:nvSpPr>
        <p:spPr>
          <a:xfrm>
            <a:off x="395536" y="1556792"/>
            <a:ext cx="8280920" cy="129614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600" dirty="0" smtClean="0"/>
              <a:t>If </a:t>
            </a:r>
            <a:r>
              <a:rPr lang="en-US" sz="1600" b="1" dirty="0">
                <a:solidFill>
                  <a:srgbClr val="0070C0"/>
                </a:solidFill>
              </a:rPr>
              <a:t>only</a:t>
            </a:r>
            <a:r>
              <a:rPr lang="en-US" sz="1600" dirty="0" smtClean="0"/>
              <a:t> </a:t>
            </a:r>
            <a:r>
              <a:rPr lang="en-US" sz="1600" b="1" dirty="0" err="1" smtClean="0">
                <a:solidFill>
                  <a:srgbClr val="0070C0"/>
                </a:solidFill>
              </a:rPr>
              <a:t>Tencent</a:t>
            </a:r>
            <a:r>
              <a:rPr lang="en-US" sz="1600" b="1" dirty="0" smtClean="0">
                <a:solidFill>
                  <a:srgbClr val="0070C0"/>
                </a:solidFill>
              </a:rPr>
              <a:t> </a:t>
            </a:r>
            <a:r>
              <a:rPr lang="en-US" sz="1600" b="1" dirty="0">
                <a:solidFill>
                  <a:srgbClr val="0070C0"/>
                </a:solidFill>
              </a:rPr>
              <a:t>up</a:t>
            </a:r>
            <a:r>
              <a:rPr lang="en-US" sz="1600" dirty="0"/>
              <a:t> (400 -&gt; 400.2) </a:t>
            </a:r>
            <a:r>
              <a:rPr lang="en-US" sz="1600" b="1" dirty="0" smtClean="0">
                <a:solidFill>
                  <a:srgbClr val="0070C0"/>
                </a:solidFill>
              </a:rPr>
              <a:t>while Alibaba stay </a:t>
            </a:r>
            <a:r>
              <a:rPr lang="en-US" sz="1600" dirty="0"/>
              <a:t>(</a:t>
            </a:r>
            <a:r>
              <a:rPr lang="en-US" sz="1600" dirty="0" smtClean="0"/>
              <a:t>200.2</a:t>
            </a:r>
            <a:r>
              <a:rPr lang="en-US" sz="1600" dirty="0"/>
              <a:t>), </a:t>
            </a:r>
            <a:r>
              <a:rPr lang="en-US" sz="1600" dirty="0" smtClean="0"/>
              <a:t>the immediate execution price ratio (0.50025) is not &lt;= 0.5</a:t>
            </a:r>
          </a:p>
          <a:p>
            <a:pPr>
              <a:buFont typeface="Arial" panose="020B0604020202020204" pitchFamily="34" charset="0"/>
              <a:buChar char="•"/>
            </a:pPr>
            <a:endParaRPr lang="en-US" sz="1800" dirty="0"/>
          </a:p>
        </p:txBody>
      </p:sp>
      <p:graphicFrame>
        <p:nvGraphicFramePr>
          <p:cNvPr id="8" name="Table 7"/>
          <p:cNvGraphicFramePr>
            <a:graphicFrameLocks noGrp="1"/>
          </p:cNvGraphicFramePr>
          <p:nvPr>
            <p:extLst>
              <p:ext uri="{D42A27DB-BD31-4B8C-83A1-F6EECF244321}">
                <p14:modId xmlns:p14="http://schemas.microsoft.com/office/powerpoint/2010/main" val="318636604"/>
              </p:ext>
            </p:extLst>
          </p:nvPr>
        </p:nvGraphicFramePr>
        <p:xfrm>
          <a:off x="755576" y="2276872"/>
          <a:ext cx="7632848" cy="1844040"/>
        </p:xfrm>
        <a:graphic>
          <a:graphicData uri="http://schemas.openxmlformats.org/drawingml/2006/table">
            <a:tbl>
              <a:tblPr firstRow="1" bandRow="1">
                <a:tableStyleId>{5C22544A-7EE6-4342-B048-85BDC9FD1C3A}</a:tableStyleId>
              </a:tblPr>
              <a:tblGrid>
                <a:gridCol w="1478362"/>
                <a:gridCol w="1478362"/>
                <a:gridCol w="1478362"/>
                <a:gridCol w="1478362"/>
                <a:gridCol w="1719400"/>
              </a:tblGrid>
              <a:tr h="370840">
                <a:tc gridSpan="5">
                  <a:txBody>
                    <a:bodyPr/>
                    <a:lstStyle/>
                    <a:p>
                      <a:r>
                        <a:rPr lang="en-US" sz="1400" b="0" dirty="0" smtClean="0"/>
                        <a:t>Buy</a:t>
                      </a:r>
                      <a:r>
                        <a:rPr lang="en-US" sz="1400" b="0" baseline="0" dirty="0" smtClean="0"/>
                        <a:t> @ Ask (200.2) and Sell @ Bid (400.2)</a:t>
                      </a:r>
                    </a:p>
                    <a:p>
                      <a:r>
                        <a:rPr lang="en-US" sz="1400" b="0" baseline="0" dirty="0" smtClean="0"/>
                        <a:t>Buy/Sell price ratio = 200.2/400.2 = 0.50025 </a:t>
                      </a:r>
                    </a:p>
                    <a:p>
                      <a:r>
                        <a:rPr lang="en-US" sz="1400" b="0" baseline="0" dirty="0" smtClean="0"/>
                        <a:t>which is </a:t>
                      </a:r>
                      <a:r>
                        <a:rPr lang="en-US" sz="1400" b="0" baseline="0" dirty="0" smtClean="0">
                          <a:solidFill>
                            <a:srgbClr val="FF0000"/>
                          </a:solidFill>
                        </a:rPr>
                        <a:t>NOT</a:t>
                      </a:r>
                      <a:r>
                        <a:rPr lang="en-US" sz="1400" b="0" baseline="0" dirty="0" smtClean="0"/>
                        <a:t> &lt;= 0.5 and hence </a:t>
                      </a:r>
                      <a:r>
                        <a:rPr lang="en-US" sz="1400" b="0" kern="1200" baseline="0" dirty="0" smtClean="0">
                          <a:solidFill>
                            <a:srgbClr val="FF0000"/>
                          </a:solidFill>
                          <a:latin typeface="+mn-lt"/>
                          <a:ea typeface="+mn-ea"/>
                          <a:cs typeface="+mn-cs"/>
                        </a:rPr>
                        <a:t>NO</a:t>
                      </a:r>
                      <a:r>
                        <a:rPr lang="en-US" sz="1400" b="0" baseline="0" dirty="0" smtClean="0"/>
                        <a:t> action</a:t>
                      </a:r>
                      <a:endParaRPr lang="en-US" sz="1400" b="0"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r>
              <a:tr h="370840">
                <a:tc gridSpan="2">
                  <a:txBody>
                    <a:bodyPr/>
                    <a:lstStyle/>
                    <a:p>
                      <a:pPr algn="l"/>
                      <a:r>
                        <a:rPr lang="en-US" sz="1400" b="1" u="sng" dirty="0" smtClean="0"/>
                        <a:t>Buy</a:t>
                      </a:r>
                      <a:endParaRPr lang="en-US" sz="1400" b="1" u="sng" dirty="0"/>
                    </a:p>
                  </a:txBody>
                  <a:tcPr/>
                </a:tc>
                <a:tc hMerge="1">
                  <a:txBody>
                    <a:bodyPr/>
                    <a:lstStyle/>
                    <a:p>
                      <a:endParaRPr lang="en-US" dirty="0"/>
                    </a:p>
                  </a:txBody>
                  <a:tcPr/>
                </a:tc>
                <a:tc>
                  <a:txBody>
                    <a:bodyPr/>
                    <a:lstStyle/>
                    <a:p>
                      <a:endParaRPr lang="en-US" sz="1400" dirty="0"/>
                    </a:p>
                  </a:txBody>
                  <a:tcPr/>
                </a:tc>
                <a:tc gridSpan="2">
                  <a:txBody>
                    <a:bodyPr/>
                    <a:lstStyle/>
                    <a:p>
                      <a:pPr algn="l"/>
                      <a:r>
                        <a:rPr lang="en-US" sz="1400" b="1" u="sng" dirty="0" smtClean="0"/>
                        <a:t>Sell</a:t>
                      </a:r>
                      <a:endParaRPr lang="en-US" sz="1400" b="1" u="sng" dirty="0"/>
                    </a:p>
                  </a:txBody>
                  <a:tcPr/>
                </a:tc>
                <a:tc hMerge="1">
                  <a:txBody>
                    <a:bodyPr/>
                    <a:lstStyle/>
                    <a:p>
                      <a:endParaRPr lang="en-US" dirty="0"/>
                    </a:p>
                  </a:txBody>
                  <a:tcPr/>
                </a:tc>
              </a:tr>
              <a:tr h="370840">
                <a:tc>
                  <a:txBody>
                    <a:bodyPr/>
                    <a:lstStyle/>
                    <a:p>
                      <a:r>
                        <a:rPr lang="en-US" sz="1400" dirty="0" smtClean="0"/>
                        <a:t>Bid</a:t>
                      </a:r>
                      <a:endParaRPr lang="en-US" sz="1400" dirty="0"/>
                    </a:p>
                  </a:txBody>
                  <a:tcPr/>
                </a:tc>
                <a:tc>
                  <a:txBody>
                    <a:bodyPr/>
                    <a:lstStyle/>
                    <a:p>
                      <a:r>
                        <a:rPr lang="en-US" sz="1400" dirty="0" smtClean="0"/>
                        <a:t>Ask</a:t>
                      </a:r>
                      <a:endParaRPr lang="en-US" sz="1400" dirty="0"/>
                    </a:p>
                  </a:txBody>
                  <a:tcPr/>
                </a:tc>
                <a:tc>
                  <a:txBody>
                    <a:bodyPr/>
                    <a:lstStyle/>
                    <a:p>
                      <a:endParaRPr lang="en-US" sz="1400" dirty="0"/>
                    </a:p>
                  </a:txBody>
                  <a:tcPr/>
                </a:tc>
                <a:tc>
                  <a:txBody>
                    <a:bodyPr/>
                    <a:lstStyle/>
                    <a:p>
                      <a:r>
                        <a:rPr lang="en-US" sz="1400" dirty="0" smtClean="0"/>
                        <a:t>Bid</a:t>
                      </a:r>
                      <a:endParaRPr lang="en-US" sz="1400" dirty="0"/>
                    </a:p>
                  </a:txBody>
                  <a:tcPr/>
                </a:tc>
                <a:tc>
                  <a:txBody>
                    <a:bodyPr/>
                    <a:lstStyle/>
                    <a:p>
                      <a:r>
                        <a:rPr lang="en-US" sz="1400" dirty="0" smtClean="0"/>
                        <a:t>Ask</a:t>
                      </a:r>
                      <a:endParaRPr lang="en-US" sz="1400" dirty="0"/>
                    </a:p>
                  </a:txBody>
                  <a:tcPr/>
                </a:tc>
              </a:tr>
              <a:tr h="370840">
                <a:tc>
                  <a:txBody>
                    <a:bodyPr/>
                    <a:lstStyle/>
                    <a:p>
                      <a:r>
                        <a:rPr lang="en-US" sz="1400" dirty="0" smtClean="0"/>
                        <a:t>200</a:t>
                      </a:r>
                      <a:endParaRPr lang="en-US" sz="1400" dirty="0"/>
                    </a:p>
                  </a:txBody>
                  <a:tcPr/>
                </a:tc>
                <a:tc>
                  <a:txBody>
                    <a:bodyPr/>
                    <a:lstStyle/>
                    <a:p>
                      <a:r>
                        <a:rPr lang="en-US" sz="1400" dirty="0" smtClean="0"/>
                        <a:t>200.2</a:t>
                      </a:r>
                      <a:endParaRPr lang="en-US" sz="1400" dirty="0"/>
                    </a:p>
                  </a:txBody>
                  <a:tcPr/>
                </a:tc>
                <a:tc>
                  <a:txBody>
                    <a:bodyPr/>
                    <a:lstStyle/>
                    <a:p>
                      <a:endParaRPr lang="en-US" sz="1400" dirty="0"/>
                    </a:p>
                  </a:txBody>
                  <a:tcPr/>
                </a:tc>
                <a:tc>
                  <a:txBody>
                    <a:bodyPr/>
                    <a:lstStyle/>
                    <a:p>
                      <a:r>
                        <a:rPr lang="en-US" sz="1400" dirty="0" smtClean="0">
                          <a:solidFill>
                            <a:srgbClr val="FF0000"/>
                          </a:solidFill>
                        </a:rPr>
                        <a:t>400.2</a:t>
                      </a:r>
                      <a:endParaRPr lang="en-US" sz="1400" dirty="0">
                        <a:solidFill>
                          <a:srgbClr val="FF0000"/>
                        </a:solidFill>
                      </a:endParaRPr>
                    </a:p>
                  </a:txBody>
                  <a:tcPr/>
                </a:tc>
                <a:tc>
                  <a:txBody>
                    <a:bodyPr/>
                    <a:lstStyle/>
                    <a:p>
                      <a:r>
                        <a:rPr lang="en-US" sz="1400" dirty="0" smtClean="0"/>
                        <a:t>400.4</a:t>
                      </a:r>
                      <a:endParaRPr lang="en-US" sz="1400" dirty="0"/>
                    </a:p>
                  </a:txBody>
                  <a:tcPr/>
                </a:tc>
              </a:tr>
            </a:tbl>
          </a:graphicData>
        </a:graphic>
      </p:graphicFrame>
      <p:pic>
        <p:nvPicPr>
          <p:cNvPr id="10" name="Picture 10"/>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5661" t="13729" r="5019" b="31422"/>
          <a:stretch/>
        </p:blipFill>
        <p:spPr bwMode="auto">
          <a:xfrm>
            <a:off x="2272586" y="2996952"/>
            <a:ext cx="571222" cy="3507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7"/>
          <p:cNvPicPr>
            <a:picLocks noChangeAspect="1" noChangeArrowheads="1"/>
          </p:cNvPicPr>
          <p:nvPr/>
        </p:nvPicPr>
        <p:blipFill rotWithShape="1">
          <a:blip r:embed="rId3">
            <a:extLst>
              <a:ext uri="{28A0092B-C50C-407E-A947-70E740481C1C}">
                <a14:useLocalDpi xmlns:a14="http://schemas.microsoft.com/office/drawing/2010/main" val="0"/>
              </a:ext>
            </a:extLst>
          </a:blip>
          <a:srcRect t="33191" b="33619"/>
          <a:stretch/>
        </p:blipFill>
        <p:spPr bwMode="auto">
          <a:xfrm>
            <a:off x="6156176" y="2996952"/>
            <a:ext cx="1656184" cy="3226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755576" y="4581128"/>
            <a:ext cx="7056784" cy="830997"/>
          </a:xfrm>
          <a:prstGeom prst="rect">
            <a:avLst/>
          </a:prstGeom>
        </p:spPr>
        <p:txBody>
          <a:bodyPr wrap="square">
            <a:spAutoFit/>
          </a:bodyPr>
          <a:lstStyle/>
          <a:p>
            <a:r>
              <a:rPr lang="en-US" sz="1600" dirty="0"/>
              <a:t>U</a:t>
            </a:r>
            <a:r>
              <a:rPr lang="en-US" sz="1600" dirty="0" smtClean="0"/>
              <a:t>se </a:t>
            </a:r>
            <a:r>
              <a:rPr lang="en-US" sz="1600" b="1" dirty="0">
                <a:solidFill>
                  <a:srgbClr val="0070C0"/>
                </a:solidFill>
              </a:rPr>
              <a:t>bait order </a:t>
            </a:r>
            <a:r>
              <a:rPr lang="en-US" sz="1600" dirty="0" smtClean="0"/>
              <a:t>(wait </a:t>
            </a:r>
            <a:r>
              <a:rPr lang="en-US" sz="1600" dirty="0"/>
              <a:t>on bid or ask) </a:t>
            </a:r>
            <a:r>
              <a:rPr lang="en-US" sz="1600" dirty="0" smtClean="0"/>
              <a:t>when the </a:t>
            </a:r>
            <a:r>
              <a:rPr lang="en-US" sz="1600" b="1" dirty="0" smtClean="0">
                <a:solidFill>
                  <a:srgbClr val="0070C0"/>
                </a:solidFill>
              </a:rPr>
              <a:t>opposite trade will make the execution within </a:t>
            </a:r>
            <a:r>
              <a:rPr lang="en-US" sz="1600" b="1" dirty="0">
                <a:solidFill>
                  <a:srgbClr val="0070C0"/>
                </a:solidFill>
              </a:rPr>
              <a:t>the price </a:t>
            </a:r>
            <a:r>
              <a:rPr lang="en-US" sz="1600" b="1" dirty="0" smtClean="0">
                <a:solidFill>
                  <a:srgbClr val="0070C0"/>
                </a:solidFill>
              </a:rPr>
              <a:t>ratio</a:t>
            </a:r>
            <a:r>
              <a:rPr lang="en-US" sz="1600" dirty="0" smtClean="0"/>
              <a:t>. Once </a:t>
            </a:r>
            <a:r>
              <a:rPr lang="en-US" sz="1600" dirty="0"/>
              <a:t>bait order is being executed by other market participants, immediate execute on </a:t>
            </a:r>
            <a:r>
              <a:rPr lang="en-US" sz="1600" dirty="0" smtClean="0"/>
              <a:t>the </a:t>
            </a:r>
            <a:r>
              <a:rPr lang="en-US" sz="1600" dirty="0"/>
              <a:t>opposite </a:t>
            </a:r>
            <a:r>
              <a:rPr lang="en-US" sz="1600" dirty="0" smtClean="0"/>
              <a:t>side.</a:t>
            </a:r>
            <a:endParaRPr lang="en-US" sz="1600" dirty="0"/>
          </a:p>
        </p:txBody>
      </p:sp>
      <p:sp>
        <p:nvSpPr>
          <p:cNvPr id="14" name="Oval 13"/>
          <p:cNvSpPr/>
          <p:nvPr/>
        </p:nvSpPr>
        <p:spPr bwMode="auto">
          <a:xfrm>
            <a:off x="2126149" y="3347720"/>
            <a:ext cx="864096" cy="801360"/>
          </a:xfrm>
          <a:prstGeom prst="ellipse">
            <a:avLst/>
          </a:prstGeom>
          <a:noFill/>
          <a:ln>
            <a:solidFill>
              <a:srgbClr val="FF0000"/>
            </a:solidFill>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15" name="Oval 14"/>
          <p:cNvSpPr/>
          <p:nvPr/>
        </p:nvSpPr>
        <p:spPr bwMode="auto">
          <a:xfrm>
            <a:off x="5076056" y="3284984"/>
            <a:ext cx="1008112" cy="801360"/>
          </a:xfrm>
          <a:prstGeom prst="ellipse">
            <a:avLst/>
          </a:prstGeom>
          <a:noFill/>
          <a:ln>
            <a:solidFill>
              <a:srgbClr val="FF0000"/>
            </a:solidFill>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cxnSp>
        <p:nvCxnSpPr>
          <p:cNvPr id="11" name="Straight Arrow Connector 10"/>
          <p:cNvCxnSpPr/>
          <p:nvPr/>
        </p:nvCxnSpPr>
        <p:spPr bwMode="auto">
          <a:xfrm>
            <a:off x="5868144" y="3733334"/>
            <a:ext cx="0" cy="199722"/>
          </a:xfrm>
          <a:prstGeom prst="straightConnector1">
            <a:avLst/>
          </a:prstGeom>
          <a:solidFill>
            <a:schemeClr val="accent1"/>
          </a:solidFill>
          <a:ln w="22225" cap="flat" cmpd="sng" algn="ctr">
            <a:solidFill>
              <a:srgbClr val="00072E"/>
            </a:solidFill>
            <a:prstDash val="solid"/>
            <a:round/>
            <a:headEnd type="none" w="med" len="med"/>
            <a:tailEnd type="arrow"/>
          </a:ln>
          <a:effectLst/>
          <a:scene3d>
            <a:camera prst="orthographicFront">
              <a:rot lat="0" lon="0" rev="10800000"/>
            </a:camera>
            <a:lightRig rig="threePt" dir="t"/>
          </a:scene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3304588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4" grpId="0" animBg="1"/>
      <p:bldP spid="15"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0" y="620713"/>
            <a:ext cx="8077200" cy="1000125"/>
          </a:xfrm>
        </p:spPr>
        <p:txBody>
          <a:bodyPr/>
          <a:lstStyle/>
          <a:p>
            <a:r>
              <a:rPr lang="en-US" dirty="0" smtClean="0"/>
              <a:t>Algo </a:t>
            </a:r>
            <a:r>
              <a:rPr lang="en-US" dirty="0"/>
              <a:t>– Pair Execution</a:t>
            </a:r>
          </a:p>
        </p:txBody>
      </p:sp>
      <p:graphicFrame>
        <p:nvGraphicFramePr>
          <p:cNvPr id="8" name="Table 7"/>
          <p:cNvGraphicFramePr>
            <a:graphicFrameLocks noGrp="1"/>
          </p:cNvGraphicFramePr>
          <p:nvPr>
            <p:extLst>
              <p:ext uri="{D42A27DB-BD31-4B8C-83A1-F6EECF244321}">
                <p14:modId xmlns:p14="http://schemas.microsoft.com/office/powerpoint/2010/main" val="2192896359"/>
              </p:ext>
            </p:extLst>
          </p:nvPr>
        </p:nvGraphicFramePr>
        <p:xfrm>
          <a:off x="755576" y="1798320"/>
          <a:ext cx="7632848" cy="1630680"/>
        </p:xfrm>
        <a:graphic>
          <a:graphicData uri="http://schemas.openxmlformats.org/drawingml/2006/table">
            <a:tbl>
              <a:tblPr firstRow="1" bandRow="1">
                <a:tableStyleId>{5C22544A-7EE6-4342-B048-85BDC9FD1C3A}</a:tableStyleId>
              </a:tblPr>
              <a:tblGrid>
                <a:gridCol w="1478362"/>
                <a:gridCol w="1478362"/>
                <a:gridCol w="1478362"/>
                <a:gridCol w="1478362"/>
                <a:gridCol w="1719400"/>
              </a:tblGrid>
              <a:tr h="370840">
                <a:tc gridSpan="5">
                  <a:txBody>
                    <a:bodyPr/>
                    <a:lstStyle/>
                    <a:p>
                      <a:r>
                        <a:rPr lang="en-US" sz="1400" b="0" dirty="0" smtClean="0">
                          <a:solidFill>
                            <a:srgbClr val="FF0000"/>
                          </a:solidFill>
                        </a:rPr>
                        <a:t>Bait</a:t>
                      </a:r>
                      <a:r>
                        <a:rPr lang="en-US" sz="1400" b="0" baseline="0" dirty="0" smtClean="0">
                          <a:solidFill>
                            <a:srgbClr val="FF0000"/>
                          </a:solidFill>
                        </a:rPr>
                        <a:t> </a:t>
                      </a:r>
                      <a:r>
                        <a:rPr lang="en-US" sz="1400" b="0" kern="1200" dirty="0" smtClean="0">
                          <a:solidFill>
                            <a:srgbClr val="FF0000"/>
                          </a:solidFill>
                          <a:latin typeface="+mn-lt"/>
                          <a:ea typeface="+mn-ea"/>
                          <a:cs typeface="+mn-cs"/>
                        </a:rPr>
                        <a:t>Buy</a:t>
                      </a:r>
                      <a:r>
                        <a:rPr lang="en-US" sz="1400" b="0" kern="1200" baseline="0" dirty="0" smtClean="0">
                          <a:solidFill>
                            <a:schemeClr val="lt1"/>
                          </a:solidFill>
                          <a:latin typeface="+mn-lt"/>
                          <a:ea typeface="+mn-ea"/>
                          <a:cs typeface="+mn-cs"/>
                        </a:rPr>
                        <a:t> Alibaba @ Bid (200) </a:t>
                      </a:r>
                      <a:r>
                        <a:rPr lang="en-US" sz="1400" b="0" baseline="0" dirty="0" smtClean="0"/>
                        <a:t>and when fill at 200, Sell </a:t>
                      </a:r>
                      <a:r>
                        <a:rPr lang="en-US" sz="1400" b="0" baseline="0" dirty="0" err="1" smtClean="0"/>
                        <a:t>Tencent</a:t>
                      </a:r>
                      <a:r>
                        <a:rPr lang="en-US" sz="1400" b="0" baseline="0" dirty="0" smtClean="0"/>
                        <a:t> @ Bid (400.2)</a:t>
                      </a:r>
                    </a:p>
                    <a:p>
                      <a:r>
                        <a:rPr lang="en-US" sz="1400" b="0" baseline="0" dirty="0" smtClean="0"/>
                        <a:t>Buy/Sell price ratio  = 200/400.2 = 0.49975 which is &lt;=0.5</a:t>
                      </a:r>
                      <a:endParaRPr lang="en-US" sz="1400" b="0"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r>
              <a:tr h="370840">
                <a:tc gridSpan="2">
                  <a:txBody>
                    <a:bodyPr/>
                    <a:lstStyle/>
                    <a:p>
                      <a:pPr algn="l"/>
                      <a:r>
                        <a:rPr lang="en-US" sz="1400" b="1" u="sng" dirty="0" smtClean="0"/>
                        <a:t>Buy</a:t>
                      </a:r>
                      <a:endParaRPr lang="en-US" sz="1400" b="1" u="sng" dirty="0"/>
                    </a:p>
                  </a:txBody>
                  <a:tcPr/>
                </a:tc>
                <a:tc hMerge="1">
                  <a:txBody>
                    <a:bodyPr/>
                    <a:lstStyle/>
                    <a:p>
                      <a:endParaRPr lang="en-US" dirty="0"/>
                    </a:p>
                  </a:txBody>
                  <a:tcPr/>
                </a:tc>
                <a:tc>
                  <a:txBody>
                    <a:bodyPr/>
                    <a:lstStyle/>
                    <a:p>
                      <a:endParaRPr lang="en-US" sz="1400" dirty="0"/>
                    </a:p>
                  </a:txBody>
                  <a:tcPr/>
                </a:tc>
                <a:tc gridSpan="2">
                  <a:txBody>
                    <a:bodyPr/>
                    <a:lstStyle/>
                    <a:p>
                      <a:pPr algn="l"/>
                      <a:r>
                        <a:rPr lang="en-US" sz="1400" b="1" u="sng" dirty="0" smtClean="0"/>
                        <a:t>Sell</a:t>
                      </a:r>
                      <a:endParaRPr lang="en-US" sz="1400" b="1" u="sng" dirty="0"/>
                    </a:p>
                  </a:txBody>
                  <a:tcPr/>
                </a:tc>
                <a:tc hMerge="1">
                  <a:txBody>
                    <a:bodyPr/>
                    <a:lstStyle/>
                    <a:p>
                      <a:endParaRPr lang="en-US" dirty="0"/>
                    </a:p>
                  </a:txBody>
                  <a:tcPr/>
                </a:tc>
              </a:tr>
              <a:tr h="370840">
                <a:tc>
                  <a:txBody>
                    <a:bodyPr/>
                    <a:lstStyle/>
                    <a:p>
                      <a:r>
                        <a:rPr lang="en-US" sz="1400" dirty="0" smtClean="0"/>
                        <a:t>Bid</a:t>
                      </a:r>
                      <a:endParaRPr lang="en-US" sz="1400" dirty="0"/>
                    </a:p>
                  </a:txBody>
                  <a:tcPr/>
                </a:tc>
                <a:tc>
                  <a:txBody>
                    <a:bodyPr/>
                    <a:lstStyle/>
                    <a:p>
                      <a:r>
                        <a:rPr lang="en-US" sz="1400" dirty="0" smtClean="0"/>
                        <a:t>Ask</a:t>
                      </a:r>
                      <a:endParaRPr lang="en-US" sz="1400" dirty="0"/>
                    </a:p>
                  </a:txBody>
                  <a:tcPr/>
                </a:tc>
                <a:tc>
                  <a:txBody>
                    <a:bodyPr/>
                    <a:lstStyle/>
                    <a:p>
                      <a:endParaRPr lang="en-US" sz="1400" dirty="0"/>
                    </a:p>
                  </a:txBody>
                  <a:tcPr/>
                </a:tc>
                <a:tc>
                  <a:txBody>
                    <a:bodyPr/>
                    <a:lstStyle/>
                    <a:p>
                      <a:r>
                        <a:rPr lang="en-US" sz="1400" dirty="0" smtClean="0"/>
                        <a:t>Bid</a:t>
                      </a:r>
                      <a:endParaRPr lang="en-US" sz="1400" dirty="0"/>
                    </a:p>
                  </a:txBody>
                  <a:tcPr/>
                </a:tc>
                <a:tc>
                  <a:txBody>
                    <a:bodyPr/>
                    <a:lstStyle/>
                    <a:p>
                      <a:r>
                        <a:rPr lang="en-US" sz="1400" dirty="0" smtClean="0"/>
                        <a:t>Ask</a:t>
                      </a:r>
                      <a:endParaRPr lang="en-US" sz="1400" dirty="0"/>
                    </a:p>
                  </a:txBody>
                  <a:tcPr/>
                </a:tc>
              </a:tr>
              <a:tr h="370840">
                <a:tc>
                  <a:txBody>
                    <a:bodyPr/>
                    <a:lstStyle/>
                    <a:p>
                      <a:r>
                        <a:rPr lang="en-US" sz="1400" dirty="0" smtClean="0"/>
                        <a:t>200</a:t>
                      </a:r>
                      <a:endParaRPr lang="en-US" sz="1400" dirty="0"/>
                    </a:p>
                  </a:txBody>
                  <a:tcPr/>
                </a:tc>
                <a:tc>
                  <a:txBody>
                    <a:bodyPr/>
                    <a:lstStyle/>
                    <a:p>
                      <a:r>
                        <a:rPr lang="en-US" sz="1400" dirty="0" smtClean="0"/>
                        <a:t>200.2</a:t>
                      </a:r>
                      <a:endParaRPr lang="en-US" sz="1400" dirty="0"/>
                    </a:p>
                  </a:txBody>
                  <a:tcPr/>
                </a:tc>
                <a:tc>
                  <a:txBody>
                    <a:bodyPr/>
                    <a:lstStyle/>
                    <a:p>
                      <a:endParaRPr lang="en-US" sz="1400" dirty="0"/>
                    </a:p>
                  </a:txBody>
                  <a:tcPr/>
                </a:tc>
                <a:tc>
                  <a:txBody>
                    <a:bodyPr/>
                    <a:lstStyle/>
                    <a:p>
                      <a:r>
                        <a:rPr lang="en-US" sz="1400" dirty="0" smtClean="0">
                          <a:solidFill>
                            <a:srgbClr val="FF0000"/>
                          </a:solidFill>
                        </a:rPr>
                        <a:t>400.2</a:t>
                      </a:r>
                      <a:endParaRPr lang="en-US" sz="1400" dirty="0">
                        <a:solidFill>
                          <a:srgbClr val="FF0000"/>
                        </a:solidFill>
                      </a:endParaRPr>
                    </a:p>
                  </a:txBody>
                  <a:tcPr/>
                </a:tc>
                <a:tc>
                  <a:txBody>
                    <a:bodyPr/>
                    <a:lstStyle/>
                    <a:p>
                      <a:r>
                        <a:rPr lang="en-US" sz="1400" dirty="0" smtClean="0"/>
                        <a:t>400.4</a:t>
                      </a:r>
                      <a:endParaRPr lang="en-US" sz="1400" dirty="0"/>
                    </a:p>
                  </a:txBody>
                  <a:tcPr/>
                </a:tc>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2187761190"/>
              </p:ext>
            </p:extLst>
          </p:nvPr>
        </p:nvGraphicFramePr>
        <p:xfrm>
          <a:off x="755576" y="3886552"/>
          <a:ext cx="7632849" cy="1630680"/>
        </p:xfrm>
        <a:graphic>
          <a:graphicData uri="http://schemas.openxmlformats.org/drawingml/2006/table">
            <a:tbl>
              <a:tblPr firstRow="1" bandRow="1">
                <a:tableStyleId>{5C22544A-7EE6-4342-B048-85BDC9FD1C3A}</a:tableStyleId>
              </a:tblPr>
              <a:tblGrid>
                <a:gridCol w="1360310"/>
                <a:gridCol w="1435882"/>
                <a:gridCol w="1360310"/>
                <a:gridCol w="1360310"/>
                <a:gridCol w="2116037"/>
              </a:tblGrid>
              <a:tr h="370840">
                <a:tc gridSpan="5">
                  <a:txBody>
                    <a:bodyPr/>
                    <a:lstStyle/>
                    <a:p>
                      <a:r>
                        <a:rPr lang="en-US" sz="1400" b="0" dirty="0" smtClean="0">
                          <a:solidFill>
                            <a:srgbClr val="FF0000"/>
                          </a:solidFill>
                        </a:rPr>
                        <a:t>Bait</a:t>
                      </a:r>
                      <a:r>
                        <a:rPr lang="en-US" sz="1400" b="0" baseline="0" dirty="0" smtClean="0">
                          <a:solidFill>
                            <a:srgbClr val="FF0000"/>
                          </a:solidFill>
                        </a:rPr>
                        <a:t> Sell </a:t>
                      </a:r>
                      <a:r>
                        <a:rPr lang="en-US" sz="1400" b="0" kern="1200" baseline="0" dirty="0" err="1" smtClean="0">
                          <a:solidFill>
                            <a:schemeClr val="lt1"/>
                          </a:solidFill>
                          <a:latin typeface="+mn-lt"/>
                          <a:ea typeface="+mn-ea"/>
                          <a:cs typeface="+mn-cs"/>
                        </a:rPr>
                        <a:t>Tencent</a:t>
                      </a:r>
                      <a:r>
                        <a:rPr lang="en-US" sz="1400" b="0" kern="1200" baseline="0" dirty="0" smtClean="0">
                          <a:solidFill>
                            <a:schemeClr val="lt1"/>
                          </a:solidFill>
                          <a:latin typeface="+mn-lt"/>
                          <a:ea typeface="+mn-ea"/>
                          <a:cs typeface="+mn-cs"/>
                        </a:rPr>
                        <a:t> @ Ask (400.4) </a:t>
                      </a:r>
                      <a:r>
                        <a:rPr lang="en-US" sz="1400" b="0" baseline="0" dirty="0" smtClean="0"/>
                        <a:t>and when fill at 400.4, Buy Alibaba @ Ask (200.2)</a:t>
                      </a:r>
                    </a:p>
                    <a:p>
                      <a:r>
                        <a:rPr lang="en-US" sz="1400" b="0" baseline="0" dirty="0" smtClean="0"/>
                        <a:t>Buy/Sell price ratio  = 200.2/400.4 = 0.5 which is &lt;= 0.5</a:t>
                      </a:r>
                      <a:endParaRPr lang="en-US" sz="1400" b="0"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r>
              <a:tr h="370840">
                <a:tc gridSpan="2">
                  <a:txBody>
                    <a:bodyPr/>
                    <a:lstStyle/>
                    <a:p>
                      <a:pPr algn="l"/>
                      <a:r>
                        <a:rPr lang="en-US" sz="1400" b="1" u="sng" dirty="0" smtClean="0"/>
                        <a:t>Buy</a:t>
                      </a:r>
                      <a:endParaRPr lang="en-US" sz="1400" b="1" u="sng" dirty="0"/>
                    </a:p>
                  </a:txBody>
                  <a:tcPr/>
                </a:tc>
                <a:tc hMerge="1">
                  <a:txBody>
                    <a:bodyPr/>
                    <a:lstStyle/>
                    <a:p>
                      <a:endParaRPr lang="en-US" dirty="0"/>
                    </a:p>
                  </a:txBody>
                  <a:tcPr/>
                </a:tc>
                <a:tc>
                  <a:txBody>
                    <a:bodyPr/>
                    <a:lstStyle/>
                    <a:p>
                      <a:endParaRPr lang="en-US" sz="1400" dirty="0"/>
                    </a:p>
                  </a:txBody>
                  <a:tcPr/>
                </a:tc>
                <a:tc gridSpan="2">
                  <a:txBody>
                    <a:bodyPr/>
                    <a:lstStyle/>
                    <a:p>
                      <a:pPr algn="l"/>
                      <a:r>
                        <a:rPr lang="en-US" sz="1400" b="1" u="sng" dirty="0" smtClean="0"/>
                        <a:t>Sell</a:t>
                      </a:r>
                      <a:endParaRPr lang="en-US" sz="1400" b="1" u="sng" dirty="0"/>
                    </a:p>
                  </a:txBody>
                  <a:tcPr/>
                </a:tc>
                <a:tc hMerge="1">
                  <a:txBody>
                    <a:bodyPr/>
                    <a:lstStyle/>
                    <a:p>
                      <a:endParaRPr lang="en-US" dirty="0"/>
                    </a:p>
                  </a:txBody>
                  <a:tcPr/>
                </a:tc>
              </a:tr>
              <a:tr h="370840">
                <a:tc>
                  <a:txBody>
                    <a:bodyPr/>
                    <a:lstStyle/>
                    <a:p>
                      <a:r>
                        <a:rPr lang="en-US" sz="1400" dirty="0" smtClean="0"/>
                        <a:t>Bid</a:t>
                      </a:r>
                      <a:endParaRPr lang="en-US" sz="1400" dirty="0"/>
                    </a:p>
                  </a:txBody>
                  <a:tcPr/>
                </a:tc>
                <a:tc>
                  <a:txBody>
                    <a:bodyPr/>
                    <a:lstStyle/>
                    <a:p>
                      <a:r>
                        <a:rPr lang="en-US" sz="1400" dirty="0" smtClean="0"/>
                        <a:t>Ask</a:t>
                      </a:r>
                      <a:endParaRPr lang="en-US" sz="1400" dirty="0"/>
                    </a:p>
                  </a:txBody>
                  <a:tcPr/>
                </a:tc>
                <a:tc>
                  <a:txBody>
                    <a:bodyPr/>
                    <a:lstStyle/>
                    <a:p>
                      <a:endParaRPr lang="en-US" sz="1400" dirty="0"/>
                    </a:p>
                  </a:txBody>
                  <a:tcPr/>
                </a:tc>
                <a:tc>
                  <a:txBody>
                    <a:bodyPr/>
                    <a:lstStyle/>
                    <a:p>
                      <a:r>
                        <a:rPr lang="en-US" sz="1400" dirty="0" smtClean="0"/>
                        <a:t>Bid</a:t>
                      </a:r>
                      <a:endParaRPr lang="en-US" sz="1400" dirty="0"/>
                    </a:p>
                  </a:txBody>
                  <a:tcPr/>
                </a:tc>
                <a:tc>
                  <a:txBody>
                    <a:bodyPr/>
                    <a:lstStyle/>
                    <a:p>
                      <a:r>
                        <a:rPr lang="en-US" sz="1400" dirty="0" smtClean="0"/>
                        <a:t>Ask</a:t>
                      </a:r>
                      <a:endParaRPr lang="en-US" sz="1400" dirty="0"/>
                    </a:p>
                  </a:txBody>
                  <a:tcPr/>
                </a:tc>
              </a:tr>
              <a:tr h="370840">
                <a:tc>
                  <a:txBody>
                    <a:bodyPr/>
                    <a:lstStyle/>
                    <a:p>
                      <a:r>
                        <a:rPr lang="en-US" sz="1400" dirty="0" smtClean="0"/>
                        <a:t>200</a:t>
                      </a:r>
                    </a:p>
                  </a:txBody>
                  <a:tcPr/>
                </a:tc>
                <a:tc>
                  <a:txBody>
                    <a:bodyPr/>
                    <a:lstStyle/>
                    <a:p>
                      <a:r>
                        <a:rPr lang="en-US" sz="1400" dirty="0" smtClean="0"/>
                        <a:t>200.2</a:t>
                      </a:r>
                    </a:p>
                  </a:txBody>
                  <a:tcPr/>
                </a:tc>
                <a:tc>
                  <a:txBody>
                    <a:bodyPr/>
                    <a:lstStyle/>
                    <a:p>
                      <a:endParaRPr lang="en-US" sz="1400" dirty="0"/>
                    </a:p>
                  </a:txBody>
                  <a:tcPr/>
                </a:tc>
                <a:tc>
                  <a:txBody>
                    <a:bodyPr/>
                    <a:lstStyle/>
                    <a:p>
                      <a:r>
                        <a:rPr lang="en-US" sz="1400" dirty="0" smtClean="0">
                          <a:solidFill>
                            <a:srgbClr val="FF0000"/>
                          </a:solidFill>
                        </a:rPr>
                        <a:t>400.2</a:t>
                      </a:r>
                    </a:p>
                  </a:txBody>
                  <a:tcPr/>
                </a:tc>
                <a:tc>
                  <a:txBody>
                    <a:bodyPr/>
                    <a:lstStyle/>
                    <a:p>
                      <a:r>
                        <a:rPr lang="en-US" sz="1400" dirty="0" smtClean="0"/>
                        <a:t>400.4</a:t>
                      </a:r>
                    </a:p>
                  </a:txBody>
                  <a:tcPr/>
                </a:tc>
              </a:tr>
            </a:tbl>
          </a:graphicData>
        </a:graphic>
      </p:graphicFrame>
      <p:sp>
        <p:nvSpPr>
          <p:cNvPr id="2" name="TextBox 1"/>
          <p:cNvSpPr txBox="1"/>
          <p:nvPr/>
        </p:nvSpPr>
        <p:spPr>
          <a:xfrm>
            <a:off x="971600" y="5910371"/>
            <a:ext cx="7848872" cy="830997"/>
          </a:xfrm>
          <a:prstGeom prst="rect">
            <a:avLst/>
          </a:prstGeom>
          <a:noFill/>
        </p:spPr>
        <p:txBody>
          <a:bodyPr wrap="square" rtlCol="0">
            <a:spAutoFit/>
          </a:bodyPr>
          <a:lstStyle/>
          <a:p>
            <a:pPr marL="285750" indent="-285750">
              <a:buFont typeface="Arial" panose="020B0604020202020204" pitchFamily="34" charset="0"/>
              <a:buChar char="•"/>
            </a:pPr>
            <a:r>
              <a:rPr lang="en-US" sz="1600" dirty="0" smtClean="0">
                <a:solidFill>
                  <a:srgbClr val="00B050"/>
                </a:solidFill>
              </a:rPr>
              <a:t>If bait at Bid/Ask are both </a:t>
            </a:r>
            <a:r>
              <a:rPr lang="en-US" sz="1600" dirty="0">
                <a:solidFill>
                  <a:srgbClr val="00B050"/>
                </a:solidFill>
              </a:rPr>
              <a:t>are ok, which one to </a:t>
            </a:r>
            <a:r>
              <a:rPr lang="en-US" sz="1600" dirty="0" smtClean="0">
                <a:solidFill>
                  <a:srgbClr val="00B050"/>
                </a:solidFill>
              </a:rPr>
              <a:t>choose in above case?</a:t>
            </a:r>
            <a:endParaRPr lang="en-US" sz="1600" dirty="0" smtClean="0"/>
          </a:p>
          <a:p>
            <a:endParaRPr lang="en-US" sz="1600" i="1" dirty="0"/>
          </a:p>
          <a:p>
            <a:endParaRPr lang="en-US" sz="1600" dirty="0"/>
          </a:p>
        </p:txBody>
      </p:sp>
      <p:pic>
        <p:nvPicPr>
          <p:cNvPr id="10" name="Picture 10"/>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5661" t="13729" r="5019" b="31422"/>
          <a:stretch/>
        </p:blipFill>
        <p:spPr bwMode="auto">
          <a:xfrm>
            <a:off x="2272586" y="2276872"/>
            <a:ext cx="571222" cy="3507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10"/>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5661" t="13729" r="5019" b="31422"/>
          <a:stretch/>
        </p:blipFill>
        <p:spPr bwMode="auto">
          <a:xfrm>
            <a:off x="2200578" y="4446384"/>
            <a:ext cx="571222" cy="3507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7"/>
          <p:cNvPicPr>
            <a:picLocks noChangeAspect="1" noChangeArrowheads="1"/>
          </p:cNvPicPr>
          <p:nvPr/>
        </p:nvPicPr>
        <p:blipFill rotWithShape="1">
          <a:blip r:embed="rId3">
            <a:extLst>
              <a:ext uri="{28A0092B-C50C-407E-A947-70E740481C1C}">
                <a14:useLocalDpi xmlns:a14="http://schemas.microsoft.com/office/drawing/2010/main" val="0"/>
              </a:ext>
            </a:extLst>
          </a:blip>
          <a:srcRect t="33191" b="33619"/>
          <a:stretch/>
        </p:blipFill>
        <p:spPr bwMode="auto">
          <a:xfrm>
            <a:off x="6156176" y="2314224"/>
            <a:ext cx="1656184" cy="3226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7"/>
          <p:cNvPicPr>
            <a:picLocks noChangeAspect="1" noChangeArrowheads="1"/>
          </p:cNvPicPr>
          <p:nvPr/>
        </p:nvPicPr>
        <p:blipFill rotWithShape="1">
          <a:blip r:embed="rId3">
            <a:extLst>
              <a:ext uri="{28A0092B-C50C-407E-A947-70E740481C1C}">
                <a14:useLocalDpi xmlns:a14="http://schemas.microsoft.com/office/drawing/2010/main" val="0"/>
              </a:ext>
            </a:extLst>
          </a:blip>
          <a:srcRect t="33191" b="33619"/>
          <a:stretch/>
        </p:blipFill>
        <p:spPr bwMode="auto">
          <a:xfrm>
            <a:off x="6156176" y="4402456"/>
            <a:ext cx="1656184" cy="3226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bwMode="auto">
          <a:xfrm>
            <a:off x="683568" y="2636912"/>
            <a:ext cx="720080" cy="792088"/>
          </a:xfrm>
          <a:prstGeom prst="rect">
            <a:avLst/>
          </a:prstGeom>
          <a:noFill/>
          <a:ln w="127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14" name="Rectangle 13"/>
          <p:cNvSpPr/>
          <p:nvPr/>
        </p:nvSpPr>
        <p:spPr bwMode="auto">
          <a:xfrm>
            <a:off x="6260554" y="4715872"/>
            <a:ext cx="720080" cy="792088"/>
          </a:xfrm>
          <a:prstGeom prst="rect">
            <a:avLst/>
          </a:prstGeom>
          <a:noFill/>
          <a:ln w="127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15" name="Oval 14"/>
          <p:cNvSpPr/>
          <p:nvPr/>
        </p:nvSpPr>
        <p:spPr bwMode="auto">
          <a:xfrm>
            <a:off x="5076056" y="2645296"/>
            <a:ext cx="864096" cy="801360"/>
          </a:xfrm>
          <a:prstGeom prst="ellipse">
            <a:avLst/>
          </a:prstGeom>
          <a:noFill/>
          <a:ln>
            <a:solidFill>
              <a:srgbClr val="FF0000"/>
            </a:solidFill>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16" name="Oval 15"/>
          <p:cNvSpPr/>
          <p:nvPr/>
        </p:nvSpPr>
        <p:spPr bwMode="auto">
          <a:xfrm>
            <a:off x="1979712" y="4715872"/>
            <a:ext cx="864096" cy="801360"/>
          </a:xfrm>
          <a:prstGeom prst="ellipse">
            <a:avLst/>
          </a:prstGeom>
          <a:noFill/>
          <a:ln>
            <a:solidFill>
              <a:srgbClr val="FF0000"/>
            </a:solidFill>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cxnSp>
        <p:nvCxnSpPr>
          <p:cNvPr id="17" name="Straight Arrow Connector 16"/>
          <p:cNvCxnSpPr/>
          <p:nvPr/>
        </p:nvCxnSpPr>
        <p:spPr bwMode="auto">
          <a:xfrm>
            <a:off x="5868144" y="3013254"/>
            <a:ext cx="0" cy="199722"/>
          </a:xfrm>
          <a:prstGeom prst="straightConnector1">
            <a:avLst/>
          </a:prstGeom>
          <a:solidFill>
            <a:schemeClr val="accent1"/>
          </a:solidFill>
          <a:ln w="22225" cap="flat" cmpd="sng" algn="ctr">
            <a:solidFill>
              <a:srgbClr val="00072E"/>
            </a:solidFill>
            <a:prstDash val="solid"/>
            <a:round/>
            <a:headEnd type="none" w="med" len="med"/>
            <a:tailEnd type="arrow"/>
          </a:ln>
          <a:effectLst/>
          <a:scene3d>
            <a:camera prst="orthographicFront">
              <a:rot lat="0" lon="0" rev="10800000"/>
            </a:camera>
            <a:lightRig rig="threePt" dir="t"/>
          </a:scene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8" name="Straight Arrow Connector 17"/>
          <p:cNvCxnSpPr/>
          <p:nvPr/>
        </p:nvCxnSpPr>
        <p:spPr bwMode="auto">
          <a:xfrm>
            <a:off x="5597624" y="5101486"/>
            <a:ext cx="0" cy="199722"/>
          </a:xfrm>
          <a:prstGeom prst="straightConnector1">
            <a:avLst/>
          </a:prstGeom>
          <a:solidFill>
            <a:schemeClr val="accent1"/>
          </a:solidFill>
          <a:ln w="22225" cap="flat" cmpd="sng" algn="ctr">
            <a:solidFill>
              <a:srgbClr val="00072E"/>
            </a:solidFill>
            <a:prstDash val="solid"/>
            <a:round/>
            <a:headEnd type="none" w="med" len="med"/>
            <a:tailEnd type="arrow"/>
          </a:ln>
          <a:effectLst/>
          <a:scene3d>
            <a:camera prst="orthographicFront">
              <a:rot lat="0" lon="0" rev="10800000"/>
            </a:camera>
            <a:lightRig rig="threePt" dir="t"/>
          </a:scene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931311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animBg="1"/>
      <p:bldP spid="14" grpId="0" animBg="1"/>
      <p:bldP spid="15" grpId="0" animBg="1"/>
      <p:bldP spid="16" grpId="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94</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a:t>
            </a:r>
            <a:r>
              <a:rPr lang="en-US" dirty="0"/>
              <a:t>– Pair Execution</a:t>
            </a:r>
          </a:p>
        </p:txBody>
      </p:sp>
      <p:sp>
        <p:nvSpPr>
          <p:cNvPr id="7" name="Content Placeholder 1"/>
          <p:cNvSpPr txBox="1">
            <a:spLocks/>
          </p:cNvSpPr>
          <p:nvPr/>
        </p:nvSpPr>
        <p:spPr>
          <a:xfrm>
            <a:off x="395536" y="1700808"/>
            <a:ext cx="8064896" cy="72008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dirty="0" smtClean="0"/>
              <a:t>If more </a:t>
            </a:r>
            <a:r>
              <a:rPr lang="en-US" sz="1800" b="1" dirty="0" smtClean="0">
                <a:solidFill>
                  <a:srgbClr val="0070C0"/>
                </a:solidFill>
              </a:rPr>
              <a:t>price concerned</a:t>
            </a:r>
            <a:r>
              <a:rPr lang="en-US" sz="1800" dirty="0" smtClean="0"/>
              <a:t>, bait on the side that will lead to </a:t>
            </a:r>
            <a:r>
              <a:rPr lang="en-US" sz="1800" b="1" dirty="0" smtClean="0">
                <a:solidFill>
                  <a:srgbClr val="0070C0"/>
                </a:solidFill>
              </a:rPr>
              <a:t>lower execution price ratio</a:t>
            </a:r>
          </a:p>
          <a:p>
            <a:pPr marL="0" indent="0"/>
            <a:endParaRPr lang="en-US" sz="1800" dirty="0" smtClean="0"/>
          </a:p>
          <a:p>
            <a:pPr>
              <a:buFont typeface="Arial" panose="020B0604020202020204" pitchFamily="34" charset="0"/>
              <a:buChar char="•"/>
            </a:pPr>
            <a:endParaRPr lang="en-US" sz="1800" dirty="0" smtClean="0"/>
          </a:p>
          <a:p>
            <a:pPr>
              <a:buFont typeface="Arial" panose="020B0604020202020204" pitchFamily="34" charset="0"/>
              <a:buChar char="•"/>
            </a:pPr>
            <a:endParaRPr lang="en-US" sz="1800" dirty="0"/>
          </a:p>
          <a:p>
            <a:pPr>
              <a:buFont typeface="Arial" panose="020B0604020202020204" pitchFamily="34" charset="0"/>
              <a:buChar char="•"/>
            </a:pPr>
            <a:endParaRPr lang="en-US" sz="1800" dirty="0" smtClean="0"/>
          </a:p>
          <a:p>
            <a:pPr>
              <a:buFont typeface="Arial" panose="020B0604020202020204" pitchFamily="34" charset="0"/>
              <a:buChar char="•"/>
            </a:pPr>
            <a:endParaRPr lang="en-US" sz="1800" dirty="0"/>
          </a:p>
          <a:p>
            <a:pPr>
              <a:buFont typeface="Arial" panose="020B0604020202020204" pitchFamily="34" charset="0"/>
              <a:buChar char="•"/>
            </a:pPr>
            <a:endParaRPr lang="en-US" sz="1800" dirty="0" smtClean="0"/>
          </a:p>
          <a:p>
            <a:pPr>
              <a:buFont typeface="Arial" panose="020B0604020202020204" pitchFamily="34" charset="0"/>
              <a:buChar char="•"/>
            </a:pPr>
            <a:endParaRPr lang="en-US" sz="1800" dirty="0" smtClean="0"/>
          </a:p>
          <a:p>
            <a:pPr>
              <a:buFont typeface="Arial" panose="020B0604020202020204" pitchFamily="34" charset="0"/>
              <a:buChar char="•"/>
            </a:pPr>
            <a:endParaRPr lang="en-US" sz="1800" dirty="0"/>
          </a:p>
        </p:txBody>
      </p:sp>
      <p:graphicFrame>
        <p:nvGraphicFramePr>
          <p:cNvPr id="11" name="Table 10"/>
          <p:cNvGraphicFramePr>
            <a:graphicFrameLocks noGrp="1"/>
          </p:cNvGraphicFramePr>
          <p:nvPr>
            <p:extLst>
              <p:ext uri="{D42A27DB-BD31-4B8C-83A1-F6EECF244321}">
                <p14:modId xmlns:p14="http://schemas.microsoft.com/office/powerpoint/2010/main" val="304708799"/>
              </p:ext>
            </p:extLst>
          </p:nvPr>
        </p:nvGraphicFramePr>
        <p:xfrm>
          <a:off x="755576" y="2492896"/>
          <a:ext cx="7632848" cy="1630680"/>
        </p:xfrm>
        <a:graphic>
          <a:graphicData uri="http://schemas.openxmlformats.org/drawingml/2006/table">
            <a:tbl>
              <a:tblPr firstRow="1" bandRow="1">
                <a:tableStyleId>{5C22544A-7EE6-4342-B048-85BDC9FD1C3A}</a:tableStyleId>
              </a:tblPr>
              <a:tblGrid>
                <a:gridCol w="1478362"/>
                <a:gridCol w="1478362"/>
                <a:gridCol w="1478362"/>
                <a:gridCol w="1478362"/>
                <a:gridCol w="1719400"/>
              </a:tblGrid>
              <a:tr h="370840">
                <a:tc gridSpan="5">
                  <a:txBody>
                    <a:bodyPr/>
                    <a:lstStyle/>
                    <a:p>
                      <a:r>
                        <a:rPr lang="en-US" sz="1400" b="0" dirty="0" smtClean="0">
                          <a:solidFill>
                            <a:srgbClr val="FF0000"/>
                          </a:solidFill>
                        </a:rPr>
                        <a:t>Bait</a:t>
                      </a:r>
                      <a:r>
                        <a:rPr lang="en-US" sz="1400" b="0" baseline="0" dirty="0" smtClean="0">
                          <a:solidFill>
                            <a:srgbClr val="FF0000"/>
                          </a:solidFill>
                        </a:rPr>
                        <a:t> </a:t>
                      </a:r>
                      <a:r>
                        <a:rPr lang="en-US" sz="1400" b="0" kern="1200" dirty="0" smtClean="0">
                          <a:solidFill>
                            <a:srgbClr val="FF0000"/>
                          </a:solidFill>
                          <a:latin typeface="+mn-lt"/>
                          <a:ea typeface="+mn-ea"/>
                          <a:cs typeface="+mn-cs"/>
                        </a:rPr>
                        <a:t>Buy</a:t>
                      </a:r>
                      <a:r>
                        <a:rPr lang="en-US" sz="1400" b="0" kern="1200" baseline="0" dirty="0" smtClean="0">
                          <a:solidFill>
                            <a:schemeClr val="lt1"/>
                          </a:solidFill>
                          <a:latin typeface="+mn-lt"/>
                          <a:ea typeface="+mn-ea"/>
                          <a:cs typeface="+mn-cs"/>
                        </a:rPr>
                        <a:t> Alibaba @ Bid (200) </a:t>
                      </a:r>
                      <a:r>
                        <a:rPr lang="en-US" sz="1400" b="0" baseline="0" dirty="0" smtClean="0"/>
                        <a:t>and when fill at 200, Sell </a:t>
                      </a:r>
                      <a:r>
                        <a:rPr lang="en-US" sz="1400" b="0" baseline="0" dirty="0" err="1" smtClean="0"/>
                        <a:t>Tencent</a:t>
                      </a:r>
                      <a:r>
                        <a:rPr lang="en-US" sz="1400" b="0" baseline="0" dirty="0" smtClean="0"/>
                        <a:t> @ Bid (400.2)</a:t>
                      </a:r>
                    </a:p>
                    <a:p>
                      <a:r>
                        <a:rPr lang="en-US" sz="1400" b="0" baseline="0" dirty="0" smtClean="0"/>
                        <a:t>Buy/Sell price ratio  = 200/400.2 = </a:t>
                      </a:r>
                      <a:r>
                        <a:rPr lang="en-US" sz="1400" b="0" baseline="0" dirty="0" smtClean="0">
                          <a:solidFill>
                            <a:srgbClr val="FF0000"/>
                          </a:solidFill>
                        </a:rPr>
                        <a:t>0.49975</a:t>
                      </a:r>
                      <a:r>
                        <a:rPr lang="en-US" sz="1400" b="0" baseline="0" dirty="0" smtClean="0"/>
                        <a:t> vs 0.5 Bait on Sell Side</a:t>
                      </a:r>
                      <a:endParaRPr lang="en-US" sz="1400" b="0"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r>
              <a:tr h="370840">
                <a:tc gridSpan="2">
                  <a:txBody>
                    <a:bodyPr/>
                    <a:lstStyle/>
                    <a:p>
                      <a:pPr algn="l"/>
                      <a:r>
                        <a:rPr lang="en-US" sz="1400" b="1" u="sng" dirty="0" smtClean="0"/>
                        <a:t>Buy</a:t>
                      </a:r>
                      <a:endParaRPr lang="en-US" sz="1400" b="1" u="sng" dirty="0"/>
                    </a:p>
                  </a:txBody>
                  <a:tcPr/>
                </a:tc>
                <a:tc hMerge="1">
                  <a:txBody>
                    <a:bodyPr/>
                    <a:lstStyle/>
                    <a:p>
                      <a:endParaRPr lang="en-US" dirty="0"/>
                    </a:p>
                  </a:txBody>
                  <a:tcPr/>
                </a:tc>
                <a:tc>
                  <a:txBody>
                    <a:bodyPr/>
                    <a:lstStyle/>
                    <a:p>
                      <a:endParaRPr lang="en-US" sz="1400" dirty="0"/>
                    </a:p>
                  </a:txBody>
                  <a:tcPr/>
                </a:tc>
                <a:tc gridSpan="2">
                  <a:txBody>
                    <a:bodyPr/>
                    <a:lstStyle/>
                    <a:p>
                      <a:pPr algn="l"/>
                      <a:r>
                        <a:rPr lang="en-US" sz="1400" b="1" u="sng" dirty="0" smtClean="0"/>
                        <a:t>Sell</a:t>
                      </a:r>
                      <a:endParaRPr lang="en-US" sz="1400" b="1" u="sng" dirty="0"/>
                    </a:p>
                  </a:txBody>
                  <a:tcPr/>
                </a:tc>
                <a:tc hMerge="1">
                  <a:txBody>
                    <a:bodyPr/>
                    <a:lstStyle/>
                    <a:p>
                      <a:endParaRPr lang="en-US" dirty="0"/>
                    </a:p>
                  </a:txBody>
                  <a:tcPr/>
                </a:tc>
              </a:tr>
              <a:tr h="370840">
                <a:tc>
                  <a:txBody>
                    <a:bodyPr/>
                    <a:lstStyle/>
                    <a:p>
                      <a:r>
                        <a:rPr lang="en-US" sz="1400" dirty="0" smtClean="0"/>
                        <a:t>Bid</a:t>
                      </a:r>
                      <a:endParaRPr lang="en-US" sz="1400" dirty="0"/>
                    </a:p>
                  </a:txBody>
                  <a:tcPr/>
                </a:tc>
                <a:tc>
                  <a:txBody>
                    <a:bodyPr/>
                    <a:lstStyle/>
                    <a:p>
                      <a:r>
                        <a:rPr lang="en-US" sz="1400" dirty="0" smtClean="0"/>
                        <a:t>Ask</a:t>
                      </a:r>
                      <a:endParaRPr lang="en-US" sz="1400" dirty="0"/>
                    </a:p>
                  </a:txBody>
                  <a:tcPr/>
                </a:tc>
                <a:tc>
                  <a:txBody>
                    <a:bodyPr/>
                    <a:lstStyle/>
                    <a:p>
                      <a:endParaRPr lang="en-US" sz="1400" dirty="0"/>
                    </a:p>
                  </a:txBody>
                  <a:tcPr/>
                </a:tc>
                <a:tc>
                  <a:txBody>
                    <a:bodyPr/>
                    <a:lstStyle/>
                    <a:p>
                      <a:r>
                        <a:rPr lang="en-US" sz="1400" dirty="0" smtClean="0"/>
                        <a:t>Bid</a:t>
                      </a:r>
                      <a:endParaRPr lang="en-US" sz="1400" dirty="0"/>
                    </a:p>
                  </a:txBody>
                  <a:tcPr/>
                </a:tc>
                <a:tc>
                  <a:txBody>
                    <a:bodyPr/>
                    <a:lstStyle/>
                    <a:p>
                      <a:r>
                        <a:rPr lang="en-US" sz="1400" dirty="0" smtClean="0"/>
                        <a:t>Ask</a:t>
                      </a:r>
                      <a:endParaRPr lang="en-US" sz="1400" dirty="0"/>
                    </a:p>
                  </a:txBody>
                  <a:tcPr/>
                </a:tc>
              </a:tr>
              <a:tr h="370840">
                <a:tc>
                  <a:txBody>
                    <a:bodyPr/>
                    <a:lstStyle/>
                    <a:p>
                      <a:r>
                        <a:rPr lang="en-US" sz="1400" dirty="0" smtClean="0"/>
                        <a:t>200</a:t>
                      </a:r>
                      <a:endParaRPr lang="en-US" sz="1400" dirty="0"/>
                    </a:p>
                  </a:txBody>
                  <a:tcPr/>
                </a:tc>
                <a:tc>
                  <a:txBody>
                    <a:bodyPr/>
                    <a:lstStyle/>
                    <a:p>
                      <a:r>
                        <a:rPr lang="en-US" sz="1400" dirty="0" smtClean="0"/>
                        <a:t>200.2</a:t>
                      </a:r>
                      <a:endParaRPr lang="en-US" sz="1400" dirty="0"/>
                    </a:p>
                  </a:txBody>
                  <a:tcPr/>
                </a:tc>
                <a:tc>
                  <a:txBody>
                    <a:bodyPr/>
                    <a:lstStyle/>
                    <a:p>
                      <a:endParaRPr lang="en-US" sz="1400" dirty="0"/>
                    </a:p>
                  </a:txBody>
                  <a:tcPr/>
                </a:tc>
                <a:tc>
                  <a:txBody>
                    <a:bodyPr/>
                    <a:lstStyle/>
                    <a:p>
                      <a:r>
                        <a:rPr lang="en-US" sz="1400" dirty="0" smtClean="0">
                          <a:solidFill>
                            <a:srgbClr val="FF0000"/>
                          </a:solidFill>
                        </a:rPr>
                        <a:t>400.2</a:t>
                      </a:r>
                      <a:endParaRPr lang="en-US" sz="1400" dirty="0">
                        <a:solidFill>
                          <a:srgbClr val="FF0000"/>
                        </a:solidFill>
                      </a:endParaRPr>
                    </a:p>
                  </a:txBody>
                  <a:tcPr/>
                </a:tc>
                <a:tc>
                  <a:txBody>
                    <a:bodyPr/>
                    <a:lstStyle/>
                    <a:p>
                      <a:r>
                        <a:rPr lang="en-US" sz="1400" dirty="0" smtClean="0"/>
                        <a:t>400.4</a:t>
                      </a:r>
                      <a:endParaRPr lang="en-US" sz="1400" dirty="0"/>
                    </a:p>
                  </a:txBody>
                  <a:tcPr/>
                </a:tc>
              </a:tr>
            </a:tbl>
          </a:graphicData>
        </a:graphic>
      </p:graphicFrame>
      <p:pic>
        <p:nvPicPr>
          <p:cNvPr id="12" name="Picture 10"/>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5661" t="13729" r="5019" b="31422"/>
          <a:stretch/>
        </p:blipFill>
        <p:spPr bwMode="auto">
          <a:xfrm>
            <a:off x="2272586" y="2996952"/>
            <a:ext cx="571222" cy="3507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7"/>
          <p:cNvPicPr>
            <a:picLocks noChangeAspect="1" noChangeArrowheads="1"/>
          </p:cNvPicPr>
          <p:nvPr/>
        </p:nvPicPr>
        <p:blipFill rotWithShape="1">
          <a:blip r:embed="rId3">
            <a:extLst>
              <a:ext uri="{28A0092B-C50C-407E-A947-70E740481C1C}">
                <a14:useLocalDpi xmlns:a14="http://schemas.microsoft.com/office/drawing/2010/main" val="0"/>
              </a:ext>
            </a:extLst>
          </a:blip>
          <a:srcRect t="33191" b="33619"/>
          <a:stretch/>
        </p:blipFill>
        <p:spPr bwMode="auto">
          <a:xfrm>
            <a:off x="6156176" y="2996952"/>
            <a:ext cx="1656184" cy="3226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Rectangle 7"/>
          <p:cNvSpPr/>
          <p:nvPr/>
        </p:nvSpPr>
        <p:spPr bwMode="auto">
          <a:xfrm>
            <a:off x="718667" y="3346702"/>
            <a:ext cx="720080" cy="792088"/>
          </a:xfrm>
          <a:prstGeom prst="rect">
            <a:avLst/>
          </a:prstGeom>
          <a:noFill/>
          <a:ln w="127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9" name="Oval 8"/>
          <p:cNvSpPr/>
          <p:nvPr/>
        </p:nvSpPr>
        <p:spPr bwMode="auto">
          <a:xfrm>
            <a:off x="5076056" y="3305035"/>
            <a:ext cx="936104" cy="801360"/>
          </a:xfrm>
          <a:prstGeom prst="ellipse">
            <a:avLst/>
          </a:prstGeom>
          <a:noFill/>
          <a:ln>
            <a:solidFill>
              <a:srgbClr val="FF0000"/>
            </a:solidFill>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cxnSp>
        <p:nvCxnSpPr>
          <p:cNvPr id="10" name="Straight Arrow Connector 9"/>
          <p:cNvCxnSpPr/>
          <p:nvPr/>
        </p:nvCxnSpPr>
        <p:spPr bwMode="auto">
          <a:xfrm>
            <a:off x="5868144" y="3717032"/>
            <a:ext cx="0" cy="199722"/>
          </a:xfrm>
          <a:prstGeom prst="straightConnector1">
            <a:avLst/>
          </a:prstGeom>
          <a:solidFill>
            <a:schemeClr val="accent1"/>
          </a:solidFill>
          <a:ln w="22225" cap="flat" cmpd="sng" algn="ctr">
            <a:solidFill>
              <a:srgbClr val="00072E"/>
            </a:solidFill>
            <a:prstDash val="solid"/>
            <a:round/>
            <a:headEnd type="none" w="med" len="med"/>
            <a:tailEnd type="arrow"/>
          </a:ln>
          <a:effectLst/>
          <a:scene3d>
            <a:camera prst="orthographicFront">
              <a:rot lat="0" lon="0" rev="10800000"/>
            </a:camera>
            <a:lightRig rig="threePt" dir="t"/>
          </a:scene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 name="TextBox 1"/>
          <p:cNvSpPr txBox="1"/>
          <p:nvPr/>
        </p:nvSpPr>
        <p:spPr>
          <a:xfrm>
            <a:off x="2987824" y="5713040"/>
            <a:ext cx="2234907" cy="461665"/>
          </a:xfrm>
          <a:prstGeom prst="rect">
            <a:avLst/>
          </a:prstGeom>
          <a:noFill/>
        </p:spPr>
        <p:txBody>
          <a:bodyPr wrap="none" rtlCol="0">
            <a:spAutoFit/>
          </a:bodyPr>
          <a:lstStyle/>
          <a:p>
            <a:r>
              <a:rPr lang="en-US" dirty="0"/>
              <a:t>Why not </a:t>
            </a:r>
            <a:r>
              <a:rPr lang="en-US" b="1" dirty="0">
                <a:solidFill>
                  <a:srgbClr val="0070C0"/>
                </a:solidFill>
              </a:rPr>
              <a:t>both</a:t>
            </a:r>
            <a:r>
              <a:rPr lang="en-US" dirty="0"/>
              <a:t>?</a:t>
            </a:r>
          </a:p>
        </p:txBody>
      </p:sp>
      <p:sp>
        <p:nvSpPr>
          <p:cNvPr id="4" name="Lightning Bolt 3"/>
          <p:cNvSpPr/>
          <p:nvPr/>
        </p:nvSpPr>
        <p:spPr bwMode="auto">
          <a:xfrm>
            <a:off x="2483768" y="5713040"/>
            <a:ext cx="504056" cy="596280"/>
          </a:xfrm>
          <a:prstGeom prst="lightningBol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14" name="TextBox 13"/>
          <p:cNvSpPr txBox="1"/>
          <p:nvPr/>
        </p:nvSpPr>
        <p:spPr>
          <a:xfrm>
            <a:off x="467544" y="4581128"/>
            <a:ext cx="7632848" cy="1200329"/>
          </a:xfrm>
          <a:prstGeom prst="rect">
            <a:avLst/>
          </a:prstGeom>
          <a:noFill/>
        </p:spPr>
        <p:txBody>
          <a:bodyPr wrap="square" rtlCol="0">
            <a:spAutoFit/>
          </a:bodyPr>
          <a:lstStyle/>
          <a:p>
            <a:pPr marL="285750" indent="-285750">
              <a:buFont typeface="Arial" panose="020B0604020202020204" pitchFamily="34" charset="0"/>
              <a:buChar char="•"/>
            </a:pPr>
            <a:r>
              <a:rPr lang="en-US" sz="1800" dirty="0" smtClean="0"/>
              <a:t>If more </a:t>
            </a:r>
            <a:r>
              <a:rPr lang="en-US" sz="1800" b="1" dirty="0" smtClean="0">
                <a:solidFill>
                  <a:srgbClr val="0070C0"/>
                </a:solidFill>
              </a:rPr>
              <a:t>cash </a:t>
            </a:r>
            <a:r>
              <a:rPr lang="en-US" sz="1800" b="1" dirty="0">
                <a:solidFill>
                  <a:srgbClr val="0070C0"/>
                </a:solidFill>
              </a:rPr>
              <a:t>concerned </a:t>
            </a:r>
            <a:r>
              <a:rPr lang="en-US" sz="1800" dirty="0"/>
              <a:t>(dollar neutral</a:t>
            </a:r>
            <a:r>
              <a:rPr lang="en-US" sz="1800" dirty="0" smtClean="0"/>
              <a:t>) bait </a:t>
            </a:r>
            <a:r>
              <a:rPr lang="en-US" sz="1800" dirty="0"/>
              <a:t>on </a:t>
            </a:r>
            <a:r>
              <a:rPr lang="en-US" sz="1800" b="1" dirty="0">
                <a:solidFill>
                  <a:srgbClr val="0070C0"/>
                </a:solidFill>
              </a:rPr>
              <a:t>Sell </a:t>
            </a:r>
            <a:r>
              <a:rPr lang="en-US" sz="1800" b="1" dirty="0" smtClean="0">
                <a:solidFill>
                  <a:srgbClr val="0070C0"/>
                </a:solidFill>
              </a:rPr>
              <a:t>side</a:t>
            </a:r>
            <a:r>
              <a:rPr lang="en-US" sz="1800" dirty="0" smtClean="0"/>
              <a:t>. It means not putting in new capital in case the pair is legged (i.e. one side is executed more than the other side)</a:t>
            </a:r>
            <a:endParaRPr lang="en-US" sz="1800" b="1" dirty="0">
              <a:solidFill>
                <a:srgbClr val="0070C0"/>
              </a:solidFill>
            </a:endParaRPr>
          </a:p>
          <a:p>
            <a:endParaRPr lang="en-US" sz="1800" dirty="0"/>
          </a:p>
        </p:txBody>
      </p:sp>
    </p:spTree>
    <p:extLst>
      <p:ext uri="{BB962C8B-B14F-4D97-AF65-F5344CB8AC3E}">
        <p14:creationId xmlns:p14="http://schemas.microsoft.com/office/powerpoint/2010/main" val="2497671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2" grpId="0"/>
      <p:bldP spid="4" grpId="0" animBg="1"/>
      <p:bldP spid="14"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95</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a:t>
            </a:r>
            <a:r>
              <a:rPr lang="en-US" dirty="0"/>
              <a:t>– Pair Execution</a:t>
            </a:r>
          </a:p>
        </p:txBody>
      </p:sp>
      <p:sp>
        <p:nvSpPr>
          <p:cNvPr id="7" name="Content Placeholder 1"/>
          <p:cNvSpPr txBox="1">
            <a:spLocks/>
          </p:cNvSpPr>
          <p:nvPr/>
        </p:nvSpPr>
        <p:spPr>
          <a:xfrm>
            <a:off x="395536" y="1700808"/>
            <a:ext cx="8064896" cy="93610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dirty="0" smtClean="0"/>
              <a:t>If </a:t>
            </a:r>
            <a:r>
              <a:rPr lang="en-US" sz="1800" dirty="0"/>
              <a:t>more </a:t>
            </a:r>
            <a:r>
              <a:rPr lang="en-US" sz="1800" b="1" dirty="0">
                <a:solidFill>
                  <a:srgbClr val="0070C0"/>
                </a:solidFill>
              </a:rPr>
              <a:t>quantity concerned</a:t>
            </a:r>
            <a:r>
              <a:rPr lang="en-US" sz="1800" dirty="0"/>
              <a:t> (i.e. prefer faster execution), bait on </a:t>
            </a:r>
            <a:r>
              <a:rPr lang="en-US" sz="1800" b="1" dirty="0">
                <a:solidFill>
                  <a:srgbClr val="0070C0"/>
                </a:solidFill>
              </a:rPr>
              <a:t>both </a:t>
            </a:r>
            <a:r>
              <a:rPr lang="en-US" sz="1800" b="1" dirty="0" smtClean="0">
                <a:solidFill>
                  <a:srgbClr val="0070C0"/>
                </a:solidFill>
              </a:rPr>
              <a:t>sides. </a:t>
            </a:r>
          </a:p>
          <a:p>
            <a:pPr>
              <a:buFont typeface="Arial" panose="020B0604020202020204" pitchFamily="34" charset="0"/>
              <a:buChar char="•"/>
            </a:pPr>
            <a:endParaRPr lang="en-US" sz="1800" dirty="0" smtClean="0"/>
          </a:p>
          <a:p>
            <a:pPr>
              <a:buFont typeface="Arial" panose="020B0604020202020204" pitchFamily="34" charset="0"/>
              <a:buChar char="•"/>
            </a:pPr>
            <a:endParaRPr lang="en-US" sz="1800" dirty="0"/>
          </a:p>
          <a:p>
            <a:pPr>
              <a:buFont typeface="Arial" panose="020B0604020202020204" pitchFamily="34" charset="0"/>
              <a:buChar char="•"/>
            </a:pPr>
            <a:endParaRPr lang="en-US" sz="1800" dirty="0" smtClean="0"/>
          </a:p>
          <a:p>
            <a:pPr>
              <a:buFont typeface="Arial" panose="020B0604020202020204" pitchFamily="34" charset="0"/>
              <a:buChar char="•"/>
            </a:pPr>
            <a:endParaRPr lang="en-US" sz="1800" dirty="0"/>
          </a:p>
          <a:p>
            <a:pPr>
              <a:buFont typeface="Arial" panose="020B0604020202020204" pitchFamily="34" charset="0"/>
              <a:buChar char="•"/>
            </a:pPr>
            <a:endParaRPr lang="en-US" sz="1800" dirty="0" smtClean="0"/>
          </a:p>
          <a:p>
            <a:pPr>
              <a:buFont typeface="Arial" panose="020B0604020202020204" pitchFamily="34" charset="0"/>
              <a:buChar char="•"/>
            </a:pPr>
            <a:endParaRPr lang="en-US" sz="1800" dirty="0" smtClean="0"/>
          </a:p>
          <a:p>
            <a:pPr>
              <a:buFont typeface="Arial" panose="020B0604020202020204" pitchFamily="34" charset="0"/>
              <a:buChar char="•"/>
            </a:pPr>
            <a:endParaRPr lang="en-US" sz="1800" b="1" dirty="0">
              <a:solidFill>
                <a:srgbClr val="0070C0"/>
              </a:solidFill>
            </a:endParaRPr>
          </a:p>
          <a:p>
            <a:pPr>
              <a:buFont typeface="Arial" panose="020B0604020202020204" pitchFamily="34" charset="0"/>
              <a:buChar char="•"/>
            </a:pPr>
            <a:endParaRPr lang="en-US" sz="1800" dirty="0" smtClean="0"/>
          </a:p>
          <a:p>
            <a:pPr>
              <a:buFont typeface="Arial" panose="020B0604020202020204" pitchFamily="34" charset="0"/>
              <a:buChar char="•"/>
            </a:pPr>
            <a:endParaRPr lang="en-US" sz="1800" dirty="0" smtClean="0"/>
          </a:p>
          <a:p>
            <a:pPr>
              <a:buFont typeface="Arial" panose="020B0604020202020204" pitchFamily="34" charset="0"/>
              <a:buChar char="•"/>
            </a:pPr>
            <a:endParaRPr lang="en-US" sz="1800" dirty="0"/>
          </a:p>
        </p:txBody>
      </p:sp>
      <p:graphicFrame>
        <p:nvGraphicFramePr>
          <p:cNvPr id="11" name="Table 10"/>
          <p:cNvGraphicFramePr>
            <a:graphicFrameLocks noGrp="1"/>
          </p:cNvGraphicFramePr>
          <p:nvPr>
            <p:extLst>
              <p:ext uri="{D42A27DB-BD31-4B8C-83A1-F6EECF244321}">
                <p14:modId xmlns:p14="http://schemas.microsoft.com/office/powerpoint/2010/main" val="3299145756"/>
              </p:ext>
            </p:extLst>
          </p:nvPr>
        </p:nvGraphicFramePr>
        <p:xfrm>
          <a:off x="755576" y="2636912"/>
          <a:ext cx="7632848" cy="2270760"/>
        </p:xfrm>
        <a:graphic>
          <a:graphicData uri="http://schemas.openxmlformats.org/drawingml/2006/table">
            <a:tbl>
              <a:tblPr firstRow="1" bandRow="1">
                <a:tableStyleId>{5C22544A-7EE6-4342-B048-85BDC9FD1C3A}</a:tableStyleId>
              </a:tblPr>
              <a:tblGrid>
                <a:gridCol w="1478362"/>
                <a:gridCol w="1478362"/>
                <a:gridCol w="1478362"/>
                <a:gridCol w="1478362"/>
                <a:gridCol w="1719400"/>
              </a:tblGrid>
              <a:tr h="370840">
                <a:tc gridSpan="5">
                  <a:txBody>
                    <a:bodyPr/>
                    <a:lstStyle/>
                    <a:p>
                      <a:r>
                        <a:rPr lang="en-US" sz="1400" b="0" dirty="0" smtClean="0">
                          <a:solidFill>
                            <a:srgbClr val="FF0000"/>
                          </a:solidFill>
                        </a:rPr>
                        <a:t>Bait</a:t>
                      </a:r>
                      <a:r>
                        <a:rPr lang="en-US" sz="1400" b="0" baseline="0" dirty="0" smtClean="0">
                          <a:solidFill>
                            <a:srgbClr val="FF0000"/>
                          </a:solidFill>
                        </a:rPr>
                        <a:t> </a:t>
                      </a:r>
                      <a:r>
                        <a:rPr lang="en-US" sz="1400" b="0" kern="1200" dirty="0" smtClean="0">
                          <a:solidFill>
                            <a:srgbClr val="FF0000"/>
                          </a:solidFill>
                          <a:latin typeface="+mn-lt"/>
                          <a:ea typeface="+mn-ea"/>
                          <a:cs typeface="+mn-cs"/>
                        </a:rPr>
                        <a:t>Buy</a:t>
                      </a:r>
                      <a:r>
                        <a:rPr lang="en-US" sz="1400" b="0" kern="1200" baseline="0" dirty="0" smtClean="0">
                          <a:solidFill>
                            <a:schemeClr val="lt1"/>
                          </a:solidFill>
                          <a:latin typeface="+mn-lt"/>
                          <a:ea typeface="+mn-ea"/>
                          <a:cs typeface="+mn-cs"/>
                        </a:rPr>
                        <a:t> Alibaba @ Bid (200) </a:t>
                      </a:r>
                      <a:r>
                        <a:rPr lang="en-US" sz="1400" b="0" baseline="0" dirty="0" smtClean="0"/>
                        <a:t>and when fill at 200, Sell </a:t>
                      </a:r>
                      <a:r>
                        <a:rPr lang="en-US" sz="1400" b="0" baseline="0" dirty="0" err="1" smtClean="0"/>
                        <a:t>Tencent</a:t>
                      </a:r>
                      <a:r>
                        <a:rPr lang="en-US" sz="1400" b="0" baseline="0" dirty="0" smtClean="0"/>
                        <a:t> @ Bid (400.2)</a:t>
                      </a:r>
                    </a:p>
                    <a:p>
                      <a:pPr marL="0" marR="0" indent="0" algn="l" defTabSz="457200" rtl="0" eaLnBrk="1" fontAlgn="auto" latinLnBrk="0" hangingPunct="1">
                        <a:lnSpc>
                          <a:spcPct val="100000"/>
                        </a:lnSpc>
                        <a:spcBef>
                          <a:spcPts val="0"/>
                        </a:spcBef>
                        <a:spcAft>
                          <a:spcPts val="0"/>
                        </a:spcAft>
                        <a:buClrTx/>
                        <a:buSzTx/>
                        <a:buFontTx/>
                        <a:buNone/>
                        <a:tabLst/>
                        <a:defRPr/>
                      </a:pPr>
                      <a:r>
                        <a:rPr lang="en-US" sz="1400" b="0" baseline="0" dirty="0" smtClean="0"/>
                        <a:t>Buy/Sell price ratio  = 200/400.2 = </a:t>
                      </a:r>
                      <a:r>
                        <a:rPr lang="en-US" sz="1400" b="0" kern="1200" baseline="0" dirty="0" smtClean="0">
                          <a:solidFill>
                            <a:srgbClr val="FF0000"/>
                          </a:solidFill>
                          <a:latin typeface="+mn-lt"/>
                          <a:ea typeface="+mn-ea"/>
                          <a:cs typeface="+mn-cs"/>
                        </a:rPr>
                        <a:t>0.49975</a:t>
                      </a:r>
                      <a:r>
                        <a:rPr lang="en-US" sz="1400" b="0" baseline="0" dirty="0" smtClean="0">
                          <a:solidFill>
                            <a:srgbClr val="FF0000"/>
                          </a:solidFill>
                        </a:rPr>
                        <a:t> which is &lt;= 0.5</a:t>
                      </a:r>
                    </a:p>
                    <a:p>
                      <a:endParaRPr lang="en-US" sz="1400" b="0" baseline="0" dirty="0" smtClean="0"/>
                    </a:p>
                    <a:p>
                      <a:r>
                        <a:rPr lang="en-US" sz="1400" b="0" dirty="0" smtClean="0">
                          <a:solidFill>
                            <a:srgbClr val="FF0000"/>
                          </a:solidFill>
                        </a:rPr>
                        <a:t>Bait</a:t>
                      </a:r>
                      <a:r>
                        <a:rPr lang="en-US" sz="1400" b="0" baseline="0" dirty="0" smtClean="0">
                          <a:solidFill>
                            <a:srgbClr val="FF0000"/>
                          </a:solidFill>
                        </a:rPr>
                        <a:t> Sell </a:t>
                      </a:r>
                      <a:r>
                        <a:rPr lang="en-US" sz="1400" b="0" kern="1200" baseline="0" dirty="0" err="1" smtClean="0">
                          <a:solidFill>
                            <a:schemeClr val="lt1"/>
                          </a:solidFill>
                          <a:latin typeface="+mn-lt"/>
                          <a:ea typeface="+mn-ea"/>
                          <a:cs typeface="+mn-cs"/>
                        </a:rPr>
                        <a:t>Tencent</a:t>
                      </a:r>
                      <a:r>
                        <a:rPr lang="en-US" sz="1400" b="0" kern="1200" baseline="0" dirty="0" smtClean="0">
                          <a:solidFill>
                            <a:schemeClr val="lt1"/>
                          </a:solidFill>
                          <a:latin typeface="+mn-lt"/>
                          <a:ea typeface="+mn-ea"/>
                          <a:cs typeface="+mn-cs"/>
                        </a:rPr>
                        <a:t> @ Ask (400.4) </a:t>
                      </a:r>
                      <a:r>
                        <a:rPr lang="en-US" sz="1400" b="0" baseline="0" dirty="0" smtClean="0"/>
                        <a:t>and when fill at 400.4, Buy Alibaba @ Ask (200.2)</a:t>
                      </a:r>
                    </a:p>
                    <a:p>
                      <a:r>
                        <a:rPr lang="en-US" sz="1400" b="0" baseline="0" dirty="0" smtClean="0"/>
                        <a:t>Buy/Sell price ratio  = 200.2/400.4 = </a:t>
                      </a:r>
                      <a:r>
                        <a:rPr lang="en-US" sz="1400" b="0" baseline="0" dirty="0" smtClean="0">
                          <a:solidFill>
                            <a:srgbClr val="FF0000"/>
                          </a:solidFill>
                        </a:rPr>
                        <a:t>0.5 which is &lt;= 0.5</a:t>
                      </a:r>
                      <a:endParaRPr lang="en-US" sz="1400" b="0" dirty="0" smtClean="0">
                        <a:solidFill>
                          <a:srgbClr val="FF0000"/>
                        </a:solidFill>
                      </a:endParaRPr>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r>
              <a:tr h="370840">
                <a:tc gridSpan="2">
                  <a:txBody>
                    <a:bodyPr/>
                    <a:lstStyle/>
                    <a:p>
                      <a:pPr algn="l"/>
                      <a:r>
                        <a:rPr lang="en-US" sz="1400" b="1" u="sng" dirty="0" smtClean="0"/>
                        <a:t>Buy</a:t>
                      </a:r>
                      <a:endParaRPr lang="en-US" sz="1400" b="1" u="sng" dirty="0"/>
                    </a:p>
                  </a:txBody>
                  <a:tcPr/>
                </a:tc>
                <a:tc hMerge="1">
                  <a:txBody>
                    <a:bodyPr/>
                    <a:lstStyle/>
                    <a:p>
                      <a:endParaRPr lang="en-US" dirty="0"/>
                    </a:p>
                  </a:txBody>
                  <a:tcPr/>
                </a:tc>
                <a:tc>
                  <a:txBody>
                    <a:bodyPr/>
                    <a:lstStyle/>
                    <a:p>
                      <a:endParaRPr lang="en-US" sz="1400" dirty="0"/>
                    </a:p>
                  </a:txBody>
                  <a:tcPr/>
                </a:tc>
                <a:tc gridSpan="2">
                  <a:txBody>
                    <a:bodyPr/>
                    <a:lstStyle/>
                    <a:p>
                      <a:pPr algn="l"/>
                      <a:r>
                        <a:rPr lang="en-US" sz="1400" b="1" u="sng" dirty="0" smtClean="0"/>
                        <a:t>Sell</a:t>
                      </a:r>
                      <a:endParaRPr lang="en-US" sz="1400" b="1" u="sng" dirty="0"/>
                    </a:p>
                  </a:txBody>
                  <a:tcPr/>
                </a:tc>
                <a:tc hMerge="1">
                  <a:txBody>
                    <a:bodyPr/>
                    <a:lstStyle/>
                    <a:p>
                      <a:endParaRPr lang="en-US" dirty="0"/>
                    </a:p>
                  </a:txBody>
                  <a:tcPr/>
                </a:tc>
              </a:tr>
              <a:tr h="370840">
                <a:tc>
                  <a:txBody>
                    <a:bodyPr/>
                    <a:lstStyle/>
                    <a:p>
                      <a:r>
                        <a:rPr lang="en-US" sz="1400" dirty="0" smtClean="0"/>
                        <a:t>Bid</a:t>
                      </a:r>
                      <a:endParaRPr lang="en-US" sz="1400" dirty="0"/>
                    </a:p>
                  </a:txBody>
                  <a:tcPr/>
                </a:tc>
                <a:tc>
                  <a:txBody>
                    <a:bodyPr/>
                    <a:lstStyle/>
                    <a:p>
                      <a:r>
                        <a:rPr lang="en-US" sz="1400" dirty="0" smtClean="0"/>
                        <a:t>Ask</a:t>
                      </a:r>
                      <a:endParaRPr lang="en-US" sz="1400" dirty="0"/>
                    </a:p>
                  </a:txBody>
                  <a:tcPr/>
                </a:tc>
                <a:tc>
                  <a:txBody>
                    <a:bodyPr/>
                    <a:lstStyle/>
                    <a:p>
                      <a:endParaRPr lang="en-US" sz="1400" dirty="0"/>
                    </a:p>
                  </a:txBody>
                  <a:tcPr/>
                </a:tc>
                <a:tc>
                  <a:txBody>
                    <a:bodyPr/>
                    <a:lstStyle/>
                    <a:p>
                      <a:r>
                        <a:rPr lang="en-US" sz="1400" dirty="0" smtClean="0"/>
                        <a:t>Bid</a:t>
                      </a:r>
                      <a:endParaRPr lang="en-US" sz="1400" dirty="0"/>
                    </a:p>
                  </a:txBody>
                  <a:tcPr/>
                </a:tc>
                <a:tc>
                  <a:txBody>
                    <a:bodyPr/>
                    <a:lstStyle/>
                    <a:p>
                      <a:r>
                        <a:rPr lang="en-US" sz="1400" dirty="0" smtClean="0"/>
                        <a:t>Ask</a:t>
                      </a:r>
                      <a:endParaRPr lang="en-US" sz="1400" dirty="0"/>
                    </a:p>
                  </a:txBody>
                  <a:tcPr/>
                </a:tc>
              </a:tr>
              <a:tr h="370840">
                <a:tc>
                  <a:txBody>
                    <a:bodyPr/>
                    <a:lstStyle/>
                    <a:p>
                      <a:r>
                        <a:rPr lang="en-US" sz="1400" dirty="0" smtClean="0"/>
                        <a:t>200</a:t>
                      </a:r>
                      <a:endParaRPr lang="en-US" sz="1400" dirty="0"/>
                    </a:p>
                  </a:txBody>
                  <a:tcPr/>
                </a:tc>
                <a:tc>
                  <a:txBody>
                    <a:bodyPr/>
                    <a:lstStyle/>
                    <a:p>
                      <a:r>
                        <a:rPr lang="en-US" sz="1400" dirty="0" smtClean="0"/>
                        <a:t>200.2</a:t>
                      </a:r>
                      <a:endParaRPr lang="en-US" sz="1400" dirty="0"/>
                    </a:p>
                  </a:txBody>
                  <a:tcPr/>
                </a:tc>
                <a:tc>
                  <a:txBody>
                    <a:bodyPr/>
                    <a:lstStyle/>
                    <a:p>
                      <a:endParaRPr lang="en-US" sz="1400" dirty="0"/>
                    </a:p>
                  </a:txBody>
                  <a:tcPr/>
                </a:tc>
                <a:tc>
                  <a:txBody>
                    <a:bodyPr/>
                    <a:lstStyle/>
                    <a:p>
                      <a:r>
                        <a:rPr lang="en-US" sz="1400" dirty="0" smtClean="0">
                          <a:solidFill>
                            <a:srgbClr val="FF0000"/>
                          </a:solidFill>
                        </a:rPr>
                        <a:t>400.2</a:t>
                      </a:r>
                      <a:endParaRPr lang="en-US" sz="1400" dirty="0">
                        <a:solidFill>
                          <a:srgbClr val="FF0000"/>
                        </a:solidFill>
                      </a:endParaRPr>
                    </a:p>
                  </a:txBody>
                  <a:tcPr/>
                </a:tc>
                <a:tc>
                  <a:txBody>
                    <a:bodyPr/>
                    <a:lstStyle/>
                    <a:p>
                      <a:r>
                        <a:rPr lang="en-US" sz="1400" dirty="0" smtClean="0"/>
                        <a:t>400.4</a:t>
                      </a:r>
                      <a:endParaRPr lang="en-US" sz="1400" dirty="0"/>
                    </a:p>
                  </a:txBody>
                  <a:tcPr/>
                </a:tc>
              </a:tr>
            </a:tbl>
          </a:graphicData>
        </a:graphic>
      </p:graphicFrame>
      <p:pic>
        <p:nvPicPr>
          <p:cNvPr id="12" name="Picture 10"/>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5661" t="13729" r="5019" b="31422"/>
          <a:stretch/>
        </p:blipFill>
        <p:spPr bwMode="auto">
          <a:xfrm>
            <a:off x="2272586" y="3798312"/>
            <a:ext cx="571222" cy="3507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7"/>
          <p:cNvPicPr>
            <a:picLocks noChangeAspect="1" noChangeArrowheads="1"/>
          </p:cNvPicPr>
          <p:nvPr/>
        </p:nvPicPr>
        <p:blipFill rotWithShape="1">
          <a:blip r:embed="rId3">
            <a:extLst>
              <a:ext uri="{28A0092B-C50C-407E-A947-70E740481C1C}">
                <a14:useLocalDpi xmlns:a14="http://schemas.microsoft.com/office/drawing/2010/main" val="0"/>
              </a:ext>
            </a:extLst>
          </a:blip>
          <a:srcRect t="33191" b="33619"/>
          <a:stretch/>
        </p:blipFill>
        <p:spPr bwMode="auto">
          <a:xfrm>
            <a:off x="6156176" y="3826392"/>
            <a:ext cx="1656184" cy="3226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Rectangle 7"/>
          <p:cNvSpPr/>
          <p:nvPr/>
        </p:nvSpPr>
        <p:spPr bwMode="auto">
          <a:xfrm>
            <a:off x="718667" y="4149080"/>
            <a:ext cx="720080" cy="792088"/>
          </a:xfrm>
          <a:prstGeom prst="rect">
            <a:avLst/>
          </a:prstGeom>
          <a:noFill/>
          <a:ln w="127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10" name="Rectangle 9"/>
          <p:cNvSpPr/>
          <p:nvPr/>
        </p:nvSpPr>
        <p:spPr bwMode="auto">
          <a:xfrm>
            <a:off x="6660232" y="4149080"/>
            <a:ext cx="720080" cy="792088"/>
          </a:xfrm>
          <a:prstGeom prst="rect">
            <a:avLst/>
          </a:prstGeom>
          <a:noFill/>
          <a:ln w="127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cxnSp>
        <p:nvCxnSpPr>
          <p:cNvPr id="14" name="Straight Arrow Connector 13"/>
          <p:cNvCxnSpPr/>
          <p:nvPr/>
        </p:nvCxnSpPr>
        <p:spPr bwMode="auto">
          <a:xfrm>
            <a:off x="5940152" y="4509120"/>
            <a:ext cx="0" cy="199722"/>
          </a:xfrm>
          <a:prstGeom prst="straightConnector1">
            <a:avLst/>
          </a:prstGeom>
          <a:solidFill>
            <a:schemeClr val="accent1"/>
          </a:solidFill>
          <a:ln w="22225" cap="flat" cmpd="sng" algn="ctr">
            <a:solidFill>
              <a:srgbClr val="00072E"/>
            </a:solidFill>
            <a:prstDash val="solid"/>
            <a:round/>
            <a:headEnd type="none" w="med" len="med"/>
            <a:tailEnd type="arrow"/>
          </a:ln>
          <a:effectLst/>
          <a:scene3d>
            <a:camera prst="orthographicFront">
              <a:rot lat="0" lon="0" rev="10800000"/>
            </a:camera>
            <a:lightRig rig="threePt" dir="t"/>
          </a:scene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6" name="TextBox 5"/>
          <p:cNvSpPr txBox="1"/>
          <p:nvPr/>
        </p:nvSpPr>
        <p:spPr>
          <a:xfrm>
            <a:off x="646659" y="5229200"/>
            <a:ext cx="7741765" cy="1077218"/>
          </a:xfrm>
          <a:prstGeom prst="rect">
            <a:avLst/>
          </a:prstGeom>
          <a:noFill/>
        </p:spPr>
        <p:txBody>
          <a:bodyPr wrap="square" rtlCol="0">
            <a:spAutoFit/>
          </a:bodyPr>
          <a:lstStyle/>
          <a:p>
            <a:r>
              <a:rPr lang="en-US" sz="1600" dirty="0"/>
              <a:t>Note again: bait only when the </a:t>
            </a:r>
            <a:r>
              <a:rPr lang="en-US" sz="1600" b="1" dirty="0">
                <a:solidFill>
                  <a:srgbClr val="0070C0"/>
                </a:solidFill>
              </a:rPr>
              <a:t>opposite trade will make the execution within the price ratio. </a:t>
            </a:r>
            <a:r>
              <a:rPr lang="en-US" sz="1600" dirty="0"/>
              <a:t>If the stocks price </a:t>
            </a:r>
            <a:r>
              <a:rPr lang="en-US" sz="1600" b="1" dirty="0">
                <a:solidFill>
                  <a:srgbClr val="0070C0"/>
                </a:solidFill>
              </a:rPr>
              <a:t>move out of the price ratio</a:t>
            </a:r>
            <a:r>
              <a:rPr lang="en-US" sz="1600" dirty="0"/>
              <a:t>, the bait order has to be </a:t>
            </a:r>
            <a:r>
              <a:rPr lang="en-US" sz="1600" b="1" dirty="0">
                <a:solidFill>
                  <a:srgbClr val="0070C0"/>
                </a:solidFill>
              </a:rPr>
              <a:t>cancelled</a:t>
            </a:r>
          </a:p>
          <a:p>
            <a:endParaRPr lang="en-US" sz="1600" dirty="0"/>
          </a:p>
        </p:txBody>
      </p:sp>
    </p:spTree>
    <p:extLst>
      <p:ext uri="{BB962C8B-B14F-4D97-AF65-F5344CB8AC3E}">
        <p14:creationId xmlns:p14="http://schemas.microsoft.com/office/powerpoint/2010/main" val="3754514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96</a:t>
            </a:fld>
            <a:endParaRPr lang="en-US" sz="1400" dirty="0">
              <a:latin typeface="Arial" charset="0"/>
            </a:endParaRPr>
          </a:p>
        </p:txBody>
      </p:sp>
      <p:sp>
        <p:nvSpPr>
          <p:cNvPr id="7" name="Content Placeholder 1"/>
          <p:cNvSpPr txBox="1">
            <a:spLocks/>
          </p:cNvSpPr>
          <p:nvPr/>
        </p:nvSpPr>
        <p:spPr>
          <a:xfrm>
            <a:off x="395536" y="1700808"/>
            <a:ext cx="8424936"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285750" indent="-285750">
              <a:buFont typeface="Arial" panose="020B0604020202020204" pitchFamily="34" charset="0"/>
              <a:buChar char="•"/>
            </a:pPr>
            <a:r>
              <a:rPr lang="en-US" sz="1800" dirty="0" smtClean="0"/>
              <a:t>Not </a:t>
            </a:r>
            <a:r>
              <a:rPr lang="en-US" sz="1800" dirty="0"/>
              <a:t>all HK stocks are </a:t>
            </a:r>
            <a:r>
              <a:rPr lang="en-US" sz="1800" dirty="0">
                <a:hlinkClick r:id="rId2"/>
              </a:rPr>
              <a:t>eligible for short </a:t>
            </a:r>
            <a:r>
              <a:rPr lang="en-US" sz="1800" dirty="0" smtClean="0">
                <a:hlinkClick r:id="rId2"/>
              </a:rPr>
              <a:t>sell</a:t>
            </a:r>
            <a:endParaRPr lang="en-US" sz="1800" dirty="0" smtClean="0"/>
          </a:p>
          <a:p>
            <a:pPr marL="285750" indent="-285750">
              <a:buFont typeface="Arial" panose="020B0604020202020204" pitchFamily="34" charset="0"/>
              <a:buChar char="•"/>
            </a:pPr>
            <a:r>
              <a:rPr lang="en-US" sz="1800" dirty="0"/>
              <a:t>Most markets cannot do </a:t>
            </a:r>
            <a:r>
              <a:rPr lang="en-US" sz="1800" b="1" dirty="0">
                <a:solidFill>
                  <a:srgbClr val="0070C0"/>
                </a:solidFill>
              </a:rPr>
              <a:t>naked short</a:t>
            </a:r>
            <a:r>
              <a:rPr lang="en-US" sz="1800" dirty="0"/>
              <a:t> and need to have stock </a:t>
            </a:r>
            <a:r>
              <a:rPr lang="en-US" sz="1800" b="1" dirty="0">
                <a:solidFill>
                  <a:srgbClr val="0070C0"/>
                </a:solidFill>
              </a:rPr>
              <a:t>borrow </a:t>
            </a:r>
            <a:r>
              <a:rPr lang="en-US" sz="1800" b="1" dirty="0" smtClean="0">
                <a:solidFill>
                  <a:srgbClr val="0070C0"/>
                </a:solidFill>
              </a:rPr>
              <a:t>arrangement </a:t>
            </a:r>
            <a:r>
              <a:rPr lang="en-US" sz="1800" dirty="0"/>
              <a:t>that</a:t>
            </a:r>
            <a:r>
              <a:rPr lang="en-US" sz="1800" b="1" dirty="0" smtClean="0">
                <a:solidFill>
                  <a:srgbClr val="0070C0"/>
                </a:solidFill>
              </a:rPr>
              <a:t> </a:t>
            </a:r>
            <a:r>
              <a:rPr lang="en-US" sz="1800" dirty="0" smtClean="0"/>
              <a:t>involves </a:t>
            </a:r>
            <a:r>
              <a:rPr lang="en-US" sz="1800" b="1" dirty="0">
                <a:solidFill>
                  <a:srgbClr val="0070C0"/>
                </a:solidFill>
              </a:rPr>
              <a:t>borrowing costs</a:t>
            </a:r>
          </a:p>
          <a:p>
            <a:pPr marL="285750" indent="-285750">
              <a:buFont typeface="Arial" panose="020B0604020202020204" pitchFamily="34" charset="0"/>
              <a:buChar char="•"/>
            </a:pPr>
            <a:r>
              <a:rPr lang="en-US" sz="1800" dirty="0" smtClean="0"/>
              <a:t>Short </a:t>
            </a:r>
            <a:r>
              <a:rPr lang="en-US" sz="1800" dirty="0"/>
              <a:t>Sell orders subject to </a:t>
            </a:r>
            <a:r>
              <a:rPr lang="en-US" sz="1800" dirty="0">
                <a:hlinkClick r:id="rId3"/>
              </a:rPr>
              <a:t>uptick rule </a:t>
            </a:r>
            <a:r>
              <a:rPr lang="en-US" sz="1800" dirty="0" smtClean="0"/>
              <a:t>, </a:t>
            </a:r>
            <a:r>
              <a:rPr lang="en-US" sz="1800" dirty="0"/>
              <a:t>hence need to </a:t>
            </a:r>
            <a:r>
              <a:rPr lang="en-US" sz="1800" b="1" u="sng" dirty="0">
                <a:solidFill>
                  <a:srgbClr val="0070C0"/>
                </a:solidFill>
              </a:rPr>
              <a:t>bait on (short) Sell side</a:t>
            </a:r>
          </a:p>
          <a:p>
            <a:pPr>
              <a:buFont typeface="Arial" panose="020B0604020202020204" pitchFamily="34" charset="0"/>
              <a:buChar char="•"/>
            </a:pPr>
            <a:endParaRPr lang="en-US" sz="1800" b="1" dirty="0"/>
          </a:p>
          <a:p>
            <a:pPr>
              <a:buFont typeface="Arial" panose="020B0604020202020204" pitchFamily="34" charset="0"/>
              <a:buChar char="•"/>
            </a:pPr>
            <a:r>
              <a:rPr lang="en-US" sz="1800" b="1" dirty="0" smtClean="0">
                <a:solidFill>
                  <a:srgbClr val="0070C0"/>
                </a:solidFill>
              </a:rPr>
              <a:t>Short Sell Uptick rules</a:t>
            </a:r>
            <a:r>
              <a:rPr lang="en-US" sz="1800" b="1" dirty="0" smtClean="0"/>
              <a:t> </a:t>
            </a:r>
            <a:r>
              <a:rPr lang="en-US" sz="1800" dirty="0" smtClean="0"/>
              <a:t>to prevent pushing down the price</a:t>
            </a:r>
          </a:p>
          <a:p>
            <a:pPr lvl="1">
              <a:buFont typeface="Arial" panose="020B0604020202020204" pitchFamily="34" charset="0"/>
              <a:buChar char="•"/>
            </a:pPr>
            <a:r>
              <a:rPr lang="en-US" sz="1600" b="1" dirty="0" smtClean="0"/>
              <a:t>HK</a:t>
            </a:r>
            <a:r>
              <a:rPr lang="en-US" sz="1600" b="1" dirty="0"/>
              <a:t>: </a:t>
            </a:r>
            <a:r>
              <a:rPr lang="en-US" sz="1600" dirty="0"/>
              <a:t>short sale must be placed </a:t>
            </a:r>
            <a:r>
              <a:rPr lang="en-US" sz="1600" b="1" dirty="0">
                <a:solidFill>
                  <a:srgbClr val="0070C0"/>
                </a:solidFill>
              </a:rPr>
              <a:t>at or above the current best ask price</a:t>
            </a:r>
            <a:r>
              <a:rPr lang="en-US" sz="1600" dirty="0"/>
              <a:t>.  </a:t>
            </a:r>
            <a:endParaRPr lang="en-US" sz="1600" dirty="0" smtClean="0"/>
          </a:p>
          <a:p>
            <a:pPr lvl="1">
              <a:buFont typeface="Arial" panose="020B0604020202020204" pitchFamily="34" charset="0"/>
              <a:buChar char="•"/>
            </a:pPr>
            <a:endParaRPr lang="en-US" sz="1600" b="1" dirty="0" smtClean="0"/>
          </a:p>
          <a:p>
            <a:pPr lvl="1">
              <a:buFont typeface="Arial" panose="020B0604020202020204" pitchFamily="34" charset="0"/>
              <a:buChar char="•"/>
            </a:pPr>
            <a:r>
              <a:rPr lang="en-US" sz="1600" b="1" dirty="0" smtClean="0"/>
              <a:t>JP</a:t>
            </a:r>
            <a:r>
              <a:rPr lang="en-US" sz="1600" b="1" dirty="0"/>
              <a:t>: </a:t>
            </a:r>
            <a:r>
              <a:rPr lang="en-US" sz="1600" dirty="0" smtClean="0"/>
              <a:t>orders </a:t>
            </a:r>
            <a:r>
              <a:rPr lang="en-US" sz="1600" dirty="0"/>
              <a:t>can be placed </a:t>
            </a:r>
            <a:r>
              <a:rPr lang="en-US" sz="1600" b="1" dirty="0">
                <a:solidFill>
                  <a:srgbClr val="0070C0"/>
                </a:solidFill>
              </a:rPr>
              <a:t>at or above the last price if it is an uptick</a:t>
            </a:r>
            <a:r>
              <a:rPr lang="en-US" sz="1600" dirty="0"/>
              <a:t> but can only be placed </a:t>
            </a:r>
            <a:r>
              <a:rPr lang="en-US" sz="1600" b="1" dirty="0">
                <a:solidFill>
                  <a:srgbClr val="0070C0"/>
                </a:solidFill>
              </a:rPr>
              <a:t>above the last traded price if it is a downtick</a:t>
            </a:r>
            <a:r>
              <a:rPr lang="en-US" sz="1600" dirty="0"/>
              <a:t>. </a:t>
            </a:r>
          </a:p>
        </p:txBody>
      </p:sp>
      <p:sp>
        <p:nvSpPr>
          <p:cNvPr id="6" name="Title 2"/>
          <p:cNvSpPr txBox="1">
            <a:spLocks/>
          </p:cNvSpPr>
          <p:nvPr/>
        </p:nvSpPr>
        <p:spPr bwMode="auto">
          <a:xfrm>
            <a:off x="0" y="620713"/>
            <a:ext cx="8077200" cy="1000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b" anchorCtr="0" compatLnSpc="1">
            <a:prstTxWarp prst="textNoShape">
              <a:avLst/>
            </a:prstTxWarp>
          </a:bodyPr>
          <a:lstStyle>
            <a:lvl1pPr algn="l" rtl="0" eaLnBrk="1" fontAlgn="base" hangingPunct="1">
              <a:spcBef>
                <a:spcPct val="0"/>
              </a:spcBef>
              <a:spcAft>
                <a:spcPct val="0"/>
              </a:spcAft>
              <a:defRPr sz="3200">
                <a:solidFill>
                  <a:schemeClr val="accent2"/>
                </a:solidFill>
                <a:latin typeface="Arial"/>
                <a:ea typeface="+mj-ea"/>
                <a:cs typeface="Arial"/>
              </a:defRPr>
            </a:lvl1pPr>
            <a:lvl2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2pPr>
            <a:lvl3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3pPr>
            <a:lvl4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4pPr>
            <a:lvl5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5pPr>
            <a:lvl6pPr marL="4572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6pPr>
            <a:lvl7pPr marL="9144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7pPr>
            <a:lvl8pPr marL="13716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8pPr>
            <a:lvl9pPr marL="18288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9pPr>
          </a:lstStyle>
          <a:p>
            <a:r>
              <a:rPr lang="en-US" kern="0" dirty="0" smtClean="0"/>
              <a:t>Algo – Pair </a:t>
            </a:r>
            <a:r>
              <a:rPr lang="en-US" dirty="0"/>
              <a:t>Execution</a:t>
            </a:r>
            <a:endParaRPr lang="en-US" kern="0" dirty="0"/>
          </a:p>
        </p:txBody>
      </p:sp>
    </p:spTree>
    <p:extLst>
      <p:ext uri="{BB962C8B-B14F-4D97-AF65-F5344CB8AC3E}">
        <p14:creationId xmlns:p14="http://schemas.microsoft.com/office/powerpoint/2010/main" val="1787981354"/>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97</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a:t>
            </a:r>
            <a:r>
              <a:rPr lang="en-US" dirty="0"/>
              <a:t>- Market </a:t>
            </a:r>
            <a:r>
              <a:rPr lang="en-US" dirty="0" smtClean="0"/>
              <a:t>Making</a:t>
            </a:r>
            <a:endParaRPr lang="en-US" dirty="0"/>
          </a:p>
        </p:txBody>
      </p:sp>
      <p:sp>
        <p:nvSpPr>
          <p:cNvPr id="7" name="Content Placeholder 1"/>
          <p:cNvSpPr txBox="1">
            <a:spLocks/>
          </p:cNvSpPr>
          <p:nvPr/>
        </p:nvSpPr>
        <p:spPr>
          <a:xfrm>
            <a:off x="179512" y="1700808"/>
            <a:ext cx="8352928" cy="2664296"/>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dirty="0"/>
              <a:t>For equity stock, </a:t>
            </a:r>
            <a:r>
              <a:rPr lang="en-US" sz="1800" dirty="0" smtClean="0"/>
              <a:t>there will be an </a:t>
            </a:r>
            <a:r>
              <a:rPr lang="en-US" sz="1800" b="1" dirty="0" smtClean="0">
                <a:solidFill>
                  <a:srgbClr val="0070C0"/>
                </a:solidFill>
              </a:rPr>
              <a:t>IPO process to issue new shares </a:t>
            </a:r>
            <a:r>
              <a:rPr lang="en-US" sz="1800" dirty="0" smtClean="0"/>
              <a:t>to the market for investors to start trading on it</a:t>
            </a:r>
          </a:p>
          <a:p>
            <a:pPr>
              <a:buFont typeface="Arial" panose="020B0604020202020204" pitchFamily="34" charset="0"/>
              <a:buChar char="•"/>
            </a:pPr>
            <a:endParaRPr lang="en-US" sz="1800" dirty="0"/>
          </a:p>
          <a:p>
            <a:pPr>
              <a:buFont typeface="Arial" panose="020B0604020202020204" pitchFamily="34" charset="0"/>
              <a:buChar char="•"/>
            </a:pPr>
            <a:r>
              <a:rPr lang="en-US" sz="1800" dirty="0" smtClean="0"/>
              <a:t>For </a:t>
            </a:r>
            <a:r>
              <a:rPr lang="en-US" sz="1800" b="1" dirty="0">
                <a:solidFill>
                  <a:srgbClr val="0070C0"/>
                </a:solidFill>
              </a:rPr>
              <a:t>derivatives</a:t>
            </a:r>
            <a:r>
              <a:rPr lang="en-US" sz="1800" dirty="0" smtClean="0"/>
              <a:t> (e.g. warrants, options), they’re issued by banks/brokers. Banks/brokers need to </a:t>
            </a:r>
            <a:r>
              <a:rPr lang="en-US" sz="1800" b="1" dirty="0">
                <a:solidFill>
                  <a:srgbClr val="0070C0"/>
                </a:solidFill>
              </a:rPr>
              <a:t>provide the liquidity (i.e. market making)</a:t>
            </a:r>
            <a:r>
              <a:rPr lang="en-US" sz="1800" dirty="0" smtClean="0"/>
              <a:t> for the trading to happen</a:t>
            </a:r>
          </a:p>
          <a:p>
            <a:pPr>
              <a:buFont typeface="Arial" panose="020B0604020202020204" pitchFamily="34" charset="0"/>
              <a:buChar char="•"/>
            </a:pPr>
            <a:endParaRPr lang="en-US" sz="1800" dirty="0"/>
          </a:p>
          <a:p>
            <a:pPr>
              <a:buFont typeface="Arial" panose="020B0604020202020204" pitchFamily="34" charset="0"/>
              <a:buChar char="•"/>
            </a:pPr>
            <a:r>
              <a:rPr lang="en-US" sz="1800" dirty="0" smtClean="0"/>
              <a:t>They will provide </a:t>
            </a:r>
            <a:r>
              <a:rPr lang="en-US" sz="1800" b="1" dirty="0">
                <a:solidFill>
                  <a:srgbClr val="0070C0"/>
                </a:solidFill>
              </a:rPr>
              <a:t>both the Buy and Sell orders </a:t>
            </a:r>
          </a:p>
        </p:txBody>
      </p:sp>
      <p:graphicFrame>
        <p:nvGraphicFramePr>
          <p:cNvPr id="6" name="Table 5"/>
          <p:cNvGraphicFramePr>
            <a:graphicFrameLocks noGrp="1"/>
          </p:cNvGraphicFramePr>
          <p:nvPr>
            <p:extLst>
              <p:ext uri="{D42A27DB-BD31-4B8C-83A1-F6EECF244321}">
                <p14:modId xmlns:p14="http://schemas.microsoft.com/office/powerpoint/2010/main" val="574608418"/>
              </p:ext>
            </p:extLst>
          </p:nvPr>
        </p:nvGraphicFramePr>
        <p:xfrm>
          <a:off x="467544" y="4383757"/>
          <a:ext cx="7776864" cy="1693298"/>
        </p:xfrm>
        <a:graphic>
          <a:graphicData uri="http://schemas.openxmlformats.org/drawingml/2006/table">
            <a:tbl>
              <a:tblPr firstRow="1" firstCol="1" bandRow="1">
                <a:tableStyleId>{5C22544A-7EE6-4342-B048-85BDC9FD1C3A}</a:tableStyleId>
              </a:tblPr>
              <a:tblGrid>
                <a:gridCol w="1800200"/>
                <a:gridCol w="1296144"/>
                <a:gridCol w="761229"/>
                <a:gridCol w="757980"/>
                <a:gridCol w="1325108"/>
                <a:gridCol w="1836203"/>
              </a:tblGrid>
              <a:tr h="462115">
                <a:tc>
                  <a:txBody>
                    <a:bodyPr/>
                    <a:lstStyle/>
                    <a:p>
                      <a:pPr algn="r">
                        <a:lnSpc>
                          <a:spcPct val="115000"/>
                        </a:lnSpc>
                        <a:spcAft>
                          <a:spcPts val="0"/>
                        </a:spcAft>
                      </a:pPr>
                      <a:r>
                        <a:rPr lang="en-US" sz="1400" b="1" u="sng" kern="1200" dirty="0" smtClean="0">
                          <a:solidFill>
                            <a:schemeClr val="lt1"/>
                          </a:solidFill>
                          <a:effectLst/>
                          <a:latin typeface="+mn-lt"/>
                          <a:ea typeface="+mn-ea"/>
                          <a:cs typeface="+mn-cs"/>
                        </a:rPr>
                        <a:t>Broker Queue</a:t>
                      </a:r>
                      <a:endParaRPr lang="en-US" sz="1400" b="1" u="sng" kern="1200" dirty="0">
                        <a:solidFill>
                          <a:schemeClr val="lt1"/>
                        </a:solidFill>
                        <a:effectLst/>
                        <a:latin typeface="+mn-lt"/>
                        <a:ea typeface="+mn-ea"/>
                        <a:cs typeface="+mn-cs"/>
                      </a:endParaRPr>
                    </a:p>
                  </a:txBody>
                  <a:tcPr marL="68580" marR="68580" marT="0" marB="0"/>
                </a:tc>
                <a:tc>
                  <a:txBody>
                    <a:bodyPr/>
                    <a:lstStyle/>
                    <a:p>
                      <a:pPr algn="r">
                        <a:lnSpc>
                          <a:spcPct val="115000"/>
                        </a:lnSpc>
                        <a:spcAft>
                          <a:spcPts val="0"/>
                        </a:spcAft>
                      </a:pPr>
                      <a:r>
                        <a:rPr lang="en-US" sz="1400" b="1" u="sng" kern="1200" dirty="0">
                          <a:solidFill>
                            <a:schemeClr val="lt1"/>
                          </a:solidFill>
                          <a:effectLst/>
                          <a:latin typeface="+mn-lt"/>
                          <a:ea typeface="+mn-ea"/>
                          <a:cs typeface="+mn-cs"/>
                        </a:rPr>
                        <a:t>Size</a:t>
                      </a:r>
                    </a:p>
                  </a:txBody>
                  <a:tcPr marL="68580" marR="68580" marT="0" marB="0"/>
                </a:tc>
                <a:tc>
                  <a:txBody>
                    <a:bodyPr/>
                    <a:lstStyle/>
                    <a:p>
                      <a:pPr>
                        <a:lnSpc>
                          <a:spcPct val="115000"/>
                        </a:lnSpc>
                        <a:spcAft>
                          <a:spcPts val="0"/>
                        </a:spcAft>
                      </a:pPr>
                      <a:r>
                        <a:rPr lang="en-US" sz="1400" b="1" u="sng" kern="1200" dirty="0">
                          <a:solidFill>
                            <a:schemeClr val="lt1"/>
                          </a:solidFill>
                          <a:effectLst/>
                          <a:latin typeface="+mn-lt"/>
                          <a:ea typeface="+mn-ea"/>
                          <a:cs typeface="+mn-cs"/>
                        </a:rPr>
                        <a:t>Bid</a:t>
                      </a:r>
                    </a:p>
                  </a:txBody>
                  <a:tcPr marL="68580" marR="68580" marT="0" marB="0"/>
                </a:tc>
                <a:tc>
                  <a:txBody>
                    <a:bodyPr/>
                    <a:lstStyle/>
                    <a:p>
                      <a:pPr>
                        <a:lnSpc>
                          <a:spcPct val="115000"/>
                        </a:lnSpc>
                        <a:spcAft>
                          <a:spcPts val="0"/>
                        </a:spcAft>
                      </a:pPr>
                      <a:r>
                        <a:rPr lang="en-US" sz="1400" b="1" u="sng" kern="1200" dirty="0">
                          <a:solidFill>
                            <a:schemeClr val="lt1"/>
                          </a:solidFill>
                          <a:effectLst/>
                          <a:latin typeface="+mn-lt"/>
                          <a:ea typeface="+mn-ea"/>
                          <a:cs typeface="+mn-cs"/>
                        </a:rPr>
                        <a:t>Ask</a:t>
                      </a:r>
                    </a:p>
                  </a:txBody>
                  <a:tcPr marL="68580" marR="68580" marT="0" marB="0"/>
                </a:tc>
                <a:tc>
                  <a:txBody>
                    <a:bodyPr/>
                    <a:lstStyle/>
                    <a:p>
                      <a:pPr>
                        <a:lnSpc>
                          <a:spcPct val="115000"/>
                        </a:lnSpc>
                        <a:spcAft>
                          <a:spcPts val="0"/>
                        </a:spcAft>
                      </a:pPr>
                      <a:r>
                        <a:rPr lang="en-US" sz="1400" b="1" u="sng" kern="1200" dirty="0">
                          <a:solidFill>
                            <a:schemeClr val="lt1"/>
                          </a:solidFill>
                          <a:effectLst/>
                          <a:latin typeface="+mn-lt"/>
                          <a:ea typeface="+mn-ea"/>
                          <a:cs typeface="+mn-cs"/>
                        </a:rPr>
                        <a:t>Size</a:t>
                      </a:r>
                    </a:p>
                  </a:txBody>
                  <a:tcPr marL="68580" marR="68580" marT="0" marB="0"/>
                </a:tc>
                <a:tc>
                  <a:txBody>
                    <a:bodyPr/>
                    <a:lstStyle/>
                    <a:p>
                      <a:pPr marL="0" marR="0" indent="0" algn="l" defTabSz="457200" rtl="0" eaLnBrk="1" fontAlgn="auto" latinLnBrk="0" hangingPunct="1">
                        <a:lnSpc>
                          <a:spcPct val="115000"/>
                        </a:lnSpc>
                        <a:spcBef>
                          <a:spcPts val="0"/>
                        </a:spcBef>
                        <a:spcAft>
                          <a:spcPts val="0"/>
                        </a:spcAft>
                        <a:buClrTx/>
                        <a:buSzTx/>
                        <a:buFontTx/>
                        <a:buNone/>
                        <a:tabLst/>
                        <a:defRPr/>
                      </a:pPr>
                      <a:r>
                        <a:rPr lang="en-US" sz="1400" b="1" u="sng" kern="1200" dirty="0" smtClean="0">
                          <a:solidFill>
                            <a:schemeClr val="lt1"/>
                          </a:solidFill>
                          <a:effectLst/>
                          <a:latin typeface="+mn-lt"/>
                          <a:ea typeface="+mn-ea"/>
                          <a:cs typeface="+mn-cs"/>
                        </a:rPr>
                        <a:t>Broker Queue</a:t>
                      </a:r>
                      <a:endParaRPr lang="en-US" sz="1400" b="1" u="sng" kern="1200" dirty="0">
                        <a:solidFill>
                          <a:schemeClr val="lt1"/>
                        </a:solidFill>
                        <a:effectLst/>
                        <a:latin typeface="+mn-lt"/>
                        <a:ea typeface="+mn-ea"/>
                        <a:cs typeface="+mn-cs"/>
                      </a:endParaRPr>
                    </a:p>
                  </a:txBody>
                  <a:tcPr marL="68580" marR="68580" marT="0" marB="0"/>
                </a:tc>
              </a:tr>
              <a:tr h="401981">
                <a:tc>
                  <a:txBody>
                    <a:bodyPr/>
                    <a:lstStyle/>
                    <a:p>
                      <a:pPr algn="r">
                        <a:lnSpc>
                          <a:spcPct val="115000"/>
                        </a:lnSpc>
                        <a:spcAft>
                          <a:spcPts val="0"/>
                        </a:spcAft>
                      </a:pPr>
                      <a:r>
                        <a:rPr lang="en-US" sz="1400" dirty="0" smtClean="0">
                          <a:effectLst/>
                          <a:latin typeface="Calibri"/>
                          <a:ea typeface="新細明體"/>
                          <a:cs typeface="Times New Roman"/>
                        </a:rPr>
                        <a:t>BB </a:t>
                      </a:r>
                      <a:r>
                        <a:rPr lang="en-US" sz="1400" dirty="0" err="1" smtClean="0">
                          <a:effectLst/>
                          <a:latin typeface="Calibri"/>
                          <a:ea typeface="新細明體"/>
                          <a:cs typeface="Times New Roman"/>
                        </a:rPr>
                        <a:t>BB</a:t>
                      </a:r>
                      <a:r>
                        <a:rPr lang="en-US" sz="1400" dirty="0" smtClean="0">
                          <a:effectLst/>
                          <a:latin typeface="Calibri"/>
                          <a:ea typeface="新細明體"/>
                          <a:cs typeface="Times New Roman"/>
                        </a:rPr>
                        <a:t> </a:t>
                      </a:r>
                      <a:r>
                        <a:rPr lang="en-US" sz="1400" dirty="0" err="1" smtClean="0">
                          <a:effectLst/>
                          <a:latin typeface="Calibri"/>
                          <a:ea typeface="新細明體"/>
                          <a:cs typeface="Times New Roman"/>
                        </a:rPr>
                        <a:t>BB</a:t>
                      </a:r>
                      <a:endParaRPr lang="en-US" sz="1400" dirty="0">
                        <a:effectLst/>
                        <a:latin typeface="Calibri"/>
                        <a:ea typeface="新細明體"/>
                        <a:cs typeface="Times New Roman"/>
                      </a:endParaRPr>
                    </a:p>
                  </a:txBody>
                  <a:tcPr marL="68580" marR="68580" marT="0" marB="0"/>
                </a:tc>
                <a:tc>
                  <a:txBody>
                    <a:bodyPr/>
                    <a:lstStyle/>
                    <a:p>
                      <a:pPr algn="r">
                        <a:lnSpc>
                          <a:spcPct val="115000"/>
                        </a:lnSpc>
                        <a:spcAft>
                          <a:spcPts val="0"/>
                        </a:spcAft>
                      </a:pPr>
                      <a:r>
                        <a:rPr lang="en-US" sz="1400" dirty="0" smtClean="0">
                          <a:effectLst/>
                        </a:rPr>
                        <a:t>300,000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smtClean="0">
                          <a:effectLst/>
                        </a:rPr>
                        <a:t>0.5</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smtClean="0">
                          <a:effectLst/>
                        </a:rPr>
                        <a:t>0.56</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kern="1200" dirty="0" smtClean="0">
                          <a:solidFill>
                            <a:schemeClr val="dk1"/>
                          </a:solidFill>
                          <a:effectLst/>
                          <a:latin typeface="+mn-lt"/>
                          <a:ea typeface="+mn-ea"/>
                          <a:cs typeface="+mn-cs"/>
                        </a:rPr>
                        <a:t>200,000</a:t>
                      </a:r>
                      <a:endParaRPr lang="en-US" sz="1400" kern="1200" dirty="0">
                        <a:solidFill>
                          <a:schemeClr val="dk1"/>
                        </a:solidFill>
                        <a:effectLst/>
                        <a:latin typeface="+mn-lt"/>
                        <a:ea typeface="+mn-ea"/>
                        <a:cs typeface="+mn-cs"/>
                      </a:endParaRPr>
                    </a:p>
                  </a:txBody>
                  <a:tcPr marL="68580" marR="68580" marT="0" marB="0"/>
                </a:tc>
                <a:tc>
                  <a:txBody>
                    <a:bodyPr/>
                    <a:lstStyle/>
                    <a:p>
                      <a:pPr>
                        <a:lnSpc>
                          <a:spcPct val="115000"/>
                        </a:lnSpc>
                        <a:spcAft>
                          <a:spcPts val="0"/>
                        </a:spcAft>
                      </a:pPr>
                      <a:r>
                        <a:rPr lang="en-US" sz="1400" b="1" kern="1200" dirty="0" smtClean="0">
                          <a:solidFill>
                            <a:schemeClr val="lt1"/>
                          </a:solidFill>
                          <a:effectLst/>
                          <a:latin typeface="Calibri"/>
                          <a:ea typeface="新細明體"/>
                          <a:cs typeface="Times New Roman"/>
                        </a:rPr>
                        <a:t>BB </a:t>
                      </a:r>
                      <a:r>
                        <a:rPr lang="en-US" sz="1400" b="1" kern="1200" dirty="0" err="1" smtClean="0">
                          <a:solidFill>
                            <a:schemeClr val="lt1"/>
                          </a:solidFill>
                          <a:effectLst/>
                          <a:latin typeface="Calibri"/>
                          <a:ea typeface="新細明體"/>
                          <a:cs typeface="Times New Roman"/>
                        </a:rPr>
                        <a:t>BB</a:t>
                      </a:r>
                      <a:r>
                        <a:rPr lang="en-US" sz="1400" b="1" kern="1200" dirty="0" smtClean="0">
                          <a:solidFill>
                            <a:schemeClr val="lt1"/>
                          </a:solidFill>
                          <a:effectLst/>
                          <a:latin typeface="Calibri"/>
                          <a:ea typeface="新細明體"/>
                          <a:cs typeface="Times New Roman"/>
                        </a:rPr>
                        <a:t> </a:t>
                      </a:r>
                      <a:r>
                        <a:rPr lang="en-US" sz="1400" b="1" kern="1200" dirty="0" err="1" smtClean="0">
                          <a:solidFill>
                            <a:schemeClr val="lt1"/>
                          </a:solidFill>
                          <a:effectLst/>
                          <a:latin typeface="Calibri"/>
                          <a:ea typeface="新細明體"/>
                          <a:cs typeface="Times New Roman"/>
                        </a:rPr>
                        <a:t>BB</a:t>
                      </a:r>
                      <a:endParaRPr lang="en-US" sz="1400" b="1" kern="1200" dirty="0">
                        <a:solidFill>
                          <a:schemeClr val="lt1"/>
                        </a:solidFill>
                        <a:effectLst/>
                        <a:latin typeface="Calibri"/>
                        <a:ea typeface="新細明體"/>
                        <a:cs typeface="Times New Roman"/>
                      </a:endParaRPr>
                    </a:p>
                  </a:txBody>
                  <a:tcPr marL="68580" marR="68580" marT="0" marB="0">
                    <a:solidFill>
                      <a:schemeClr val="accent1"/>
                    </a:solidFill>
                  </a:tcPr>
                </a:tc>
              </a:tr>
              <a:tr h="462115">
                <a:tc>
                  <a:txBody>
                    <a:bodyPr/>
                    <a:lstStyle/>
                    <a:p>
                      <a:pPr algn="r">
                        <a:lnSpc>
                          <a:spcPct val="115000"/>
                        </a:lnSpc>
                        <a:spcAft>
                          <a:spcPts val="0"/>
                        </a:spcAft>
                      </a:pPr>
                      <a:r>
                        <a:rPr lang="en-US" sz="1400" dirty="0" smtClean="0">
                          <a:effectLst/>
                          <a:latin typeface="Calibri"/>
                          <a:ea typeface="新細明體"/>
                          <a:cs typeface="Times New Roman"/>
                        </a:rPr>
                        <a:t>BB</a:t>
                      </a:r>
                      <a:endParaRPr lang="en-US" sz="1400" dirty="0">
                        <a:effectLst/>
                        <a:latin typeface="Calibri"/>
                        <a:ea typeface="新細明體"/>
                        <a:cs typeface="Times New Roman"/>
                      </a:endParaRPr>
                    </a:p>
                  </a:txBody>
                  <a:tcPr marL="68580" marR="68580" marT="0" marB="0"/>
                </a:tc>
                <a:tc>
                  <a:txBody>
                    <a:bodyPr/>
                    <a:lstStyle/>
                    <a:p>
                      <a:pPr marL="0" algn="r" defTabSz="457200" rtl="0" eaLnBrk="1" latinLnBrk="0" hangingPunct="1">
                        <a:lnSpc>
                          <a:spcPct val="115000"/>
                        </a:lnSpc>
                        <a:spcAft>
                          <a:spcPts val="0"/>
                        </a:spcAft>
                      </a:pPr>
                      <a:r>
                        <a:rPr lang="en-US" sz="1400" kern="1200" dirty="0" smtClean="0">
                          <a:solidFill>
                            <a:schemeClr val="dk1"/>
                          </a:solidFill>
                          <a:effectLst/>
                          <a:latin typeface="+mn-lt"/>
                          <a:ea typeface="+mn-ea"/>
                          <a:cs typeface="+mn-cs"/>
                        </a:rPr>
                        <a:t>20,000</a:t>
                      </a:r>
                      <a:endParaRPr lang="en-US" sz="1400" kern="1200" dirty="0">
                        <a:solidFill>
                          <a:schemeClr val="dk1"/>
                        </a:solidFill>
                        <a:effectLst/>
                        <a:latin typeface="+mn-lt"/>
                        <a:ea typeface="+mn-ea"/>
                        <a:cs typeface="+mn-cs"/>
                      </a:endParaRPr>
                    </a:p>
                  </a:txBody>
                  <a:tcPr marL="68580" marR="68580" marT="0" marB="0"/>
                </a:tc>
                <a:tc>
                  <a:txBody>
                    <a:bodyPr/>
                    <a:lstStyle/>
                    <a:p>
                      <a:pPr marL="0" algn="l" defTabSz="457200" rtl="0" eaLnBrk="1" latinLnBrk="0" hangingPunct="1">
                        <a:lnSpc>
                          <a:spcPct val="115000"/>
                        </a:lnSpc>
                        <a:spcAft>
                          <a:spcPts val="0"/>
                        </a:spcAft>
                      </a:pPr>
                      <a:r>
                        <a:rPr lang="en-US" sz="1400" kern="1200" dirty="0" smtClean="0">
                          <a:solidFill>
                            <a:schemeClr val="dk1"/>
                          </a:solidFill>
                          <a:effectLst/>
                          <a:latin typeface="+mn-lt"/>
                          <a:ea typeface="+mn-ea"/>
                          <a:cs typeface="+mn-cs"/>
                        </a:rPr>
                        <a:t>0.49</a:t>
                      </a:r>
                      <a:endParaRPr lang="en-US" sz="1400" kern="1200" dirty="0">
                        <a:solidFill>
                          <a:schemeClr val="dk1"/>
                        </a:solidFill>
                        <a:effectLst/>
                        <a:latin typeface="+mn-lt"/>
                        <a:ea typeface="+mn-ea"/>
                        <a:cs typeface="+mn-cs"/>
                      </a:endParaRPr>
                    </a:p>
                  </a:txBody>
                  <a:tcPr marL="68580" marR="68580" marT="0" marB="0"/>
                </a:tc>
                <a:tc>
                  <a:txBody>
                    <a:bodyPr/>
                    <a:lstStyle/>
                    <a:p>
                      <a:pPr marL="0" algn="l" defTabSz="457200" rtl="0" eaLnBrk="1" latinLnBrk="0" hangingPunct="1">
                        <a:lnSpc>
                          <a:spcPct val="115000"/>
                        </a:lnSpc>
                        <a:spcAft>
                          <a:spcPts val="0"/>
                        </a:spcAft>
                      </a:pPr>
                      <a:r>
                        <a:rPr lang="en-US" sz="1400" kern="1200" dirty="0" smtClean="0">
                          <a:solidFill>
                            <a:schemeClr val="dk1"/>
                          </a:solidFill>
                          <a:effectLst/>
                          <a:latin typeface="+mn-lt"/>
                          <a:ea typeface="+mn-ea"/>
                          <a:cs typeface="+mn-cs"/>
                        </a:rPr>
                        <a:t>0.57</a:t>
                      </a:r>
                      <a:endParaRPr lang="en-US" sz="1400" kern="1200" dirty="0">
                        <a:solidFill>
                          <a:schemeClr val="dk1"/>
                        </a:solidFill>
                        <a:effectLst/>
                        <a:latin typeface="+mn-lt"/>
                        <a:ea typeface="+mn-ea"/>
                        <a:cs typeface="+mn-cs"/>
                      </a:endParaRPr>
                    </a:p>
                  </a:txBody>
                  <a:tcPr marL="68580" marR="68580" marT="0" marB="0"/>
                </a:tc>
                <a:tc>
                  <a:txBody>
                    <a:bodyPr/>
                    <a:lstStyle/>
                    <a:p>
                      <a:pPr marL="0" algn="l" defTabSz="457200" rtl="0" eaLnBrk="1" latinLnBrk="0" hangingPunct="1">
                        <a:lnSpc>
                          <a:spcPct val="115000"/>
                        </a:lnSpc>
                        <a:spcAft>
                          <a:spcPts val="0"/>
                        </a:spcAft>
                      </a:pPr>
                      <a:r>
                        <a:rPr lang="en-US" sz="1400" kern="1200" dirty="0" smtClean="0">
                          <a:solidFill>
                            <a:schemeClr val="dk1"/>
                          </a:solidFill>
                          <a:effectLst/>
                          <a:latin typeface="+mn-lt"/>
                          <a:ea typeface="+mn-ea"/>
                          <a:cs typeface="+mn-cs"/>
                        </a:rPr>
                        <a:t>50,000</a:t>
                      </a:r>
                      <a:endParaRPr lang="en-US" sz="1400" kern="1200" dirty="0">
                        <a:solidFill>
                          <a:schemeClr val="dk1"/>
                        </a:solidFill>
                        <a:effectLst/>
                        <a:latin typeface="+mn-lt"/>
                        <a:ea typeface="+mn-ea"/>
                        <a:cs typeface="+mn-cs"/>
                      </a:endParaRPr>
                    </a:p>
                  </a:txBody>
                  <a:tcPr marL="68580" marR="68580" marT="0" marB="0"/>
                </a:tc>
                <a:tc>
                  <a:txBody>
                    <a:bodyPr/>
                    <a:lstStyle/>
                    <a:p>
                      <a:pPr>
                        <a:lnSpc>
                          <a:spcPct val="115000"/>
                        </a:lnSpc>
                        <a:spcAft>
                          <a:spcPts val="0"/>
                        </a:spcAft>
                      </a:pPr>
                      <a:r>
                        <a:rPr lang="en-US" sz="1400" b="1" kern="1200" dirty="0" smtClean="0">
                          <a:solidFill>
                            <a:schemeClr val="lt1"/>
                          </a:solidFill>
                          <a:effectLst/>
                          <a:latin typeface="Calibri"/>
                          <a:ea typeface="新細明體"/>
                          <a:cs typeface="Times New Roman"/>
                        </a:rPr>
                        <a:t>BB </a:t>
                      </a:r>
                      <a:r>
                        <a:rPr lang="en-US" sz="1400" b="1" kern="1200" dirty="0" err="1" smtClean="0">
                          <a:solidFill>
                            <a:schemeClr val="lt1"/>
                          </a:solidFill>
                          <a:effectLst/>
                          <a:latin typeface="Calibri"/>
                          <a:ea typeface="新細明體"/>
                          <a:cs typeface="Times New Roman"/>
                        </a:rPr>
                        <a:t>BB</a:t>
                      </a:r>
                      <a:endParaRPr lang="en-US" sz="1400" b="1" kern="1200" dirty="0">
                        <a:solidFill>
                          <a:schemeClr val="lt1"/>
                        </a:solidFill>
                        <a:effectLst/>
                        <a:latin typeface="Calibri"/>
                        <a:ea typeface="新細明體"/>
                        <a:cs typeface="Times New Roman"/>
                      </a:endParaRPr>
                    </a:p>
                  </a:txBody>
                  <a:tcPr marL="68580" marR="68580" marT="0" marB="0">
                    <a:solidFill>
                      <a:schemeClr val="accent1"/>
                    </a:solidFill>
                  </a:tcPr>
                </a:tc>
              </a:tr>
              <a:tr h="367087">
                <a:tc>
                  <a:txBody>
                    <a:bodyPr/>
                    <a:lstStyle/>
                    <a:p>
                      <a:pPr algn="r">
                        <a:lnSpc>
                          <a:spcPct val="115000"/>
                        </a:lnSpc>
                        <a:spcAft>
                          <a:spcPts val="0"/>
                        </a:spcAft>
                      </a:pPr>
                      <a:r>
                        <a:rPr lang="en-US" sz="1400" dirty="0" smtClean="0">
                          <a:effectLst/>
                          <a:latin typeface="Calibri"/>
                          <a:ea typeface="新細明體"/>
                          <a:cs typeface="Times New Roman"/>
                        </a:rPr>
                        <a:t>BB </a:t>
                      </a:r>
                      <a:r>
                        <a:rPr lang="en-US" sz="1400" baseline="0" dirty="0" err="1" smtClean="0">
                          <a:effectLst/>
                          <a:latin typeface="Calibri"/>
                          <a:ea typeface="新細明體"/>
                          <a:cs typeface="Times New Roman"/>
                        </a:rPr>
                        <a:t>BB</a:t>
                      </a:r>
                      <a:endParaRPr lang="en-US" sz="1400" dirty="0">
                        <a:effectLst/>
                        <a:latin typeface="Calibri"/>
                        <a:ea typeface="新細明體"/>
                        <a:cs typeface="Times New Roman"/>
                      </a:endParaRPr>
                    </a:p>
                  </a:txBody>
                  <a:tcPr marL="68580" marR="68580" marT="0" marB="0"/>
                </a:tc>
                <a:tc>
                  <a:txBody>
                    <a:bodyPr/>
                    <a:lstStyle/>
                    <a:p>
                      <a:pPr marL="0" algn="r" defTabSz="457200" rtl="0" eaLnBrk="1" latinLnBrk="0" hangingPunct="1">
                        <a:lnSpc>
                          <a:spcPct val="115000"/>
                        </a:lnSpc>
                        <a:spcAft>
                          <a:spcPts val="0"/>
                        </a:spcAft>
                      </a:pPr>
                      <a:r>
                        <a:rPr lang="en-US" sz="1400" kern="1200" dirty="0" smtClean="0">
                          <a:solidFill>
                            <a:schemeClr val="dk1"/>
                          </a:solidFill>
                          <a:effectLst/>
                          <a:latin typeface="+mn-lt"/>
                          <a:ea typeface="+mn-ea"/>
                          <a:cs typeface="+mn-cs"/>
                        </a:rPr>
                        <a:t>10,000</a:t>
                      </a:r>
                      <a:endParaRPr lang="en-US" sz="1400" kern="1200" dirty="0">
                        <a:solidFill>
                          <a:schemeClr val="dk1"/>
                        </a:solidFill>
                        <a:effectLst/>
                        <a:latin typeface="+mn-lt"/>
                        <a:ea typeface="+mn-ea"/>
                        <a:cs typeface="+mn-cs"/>
                      </a:endParaRPr>
                    </a:p>
                  </a:txBody>
                  <a:tcPr marL="68580" marR="68580" marT="0" marB="0"/>
                </a:tc>
                <a:tc>
                  <a:txBody>
                    <a:bodyPr/>
                    <a:lstStyle/>
                    <a:p>
                      <a:pPr marL="0" marR="0" indent="0" algn="l" defTabSz="457200" rtl="0" eaLnBrk="1" fontAlgn="auto" latinLnBrk="0" hangingPunct="1">
                        <a:lnSpc>
                          <a:spcPct val="115000"/>
                        </a:lnSpc>
                        <a:spcBef>
                          <a:spcPts val="0"/>
                        </a:spcBef>
                        <a:spcAft>
                          <a:spcPts val="0"/>
                        </a:spcAft>
                        <a:buClrTx/>
                        <a:buSzTx/>
                        <a:buFontTx/>
                        <a:buNone/>
                        <a:tabLst/>
                        <a:defRPr/>
                      </a:pPr>
                      <a:r>
                        <a:rPr lang="en-US" sz="1400" kern="1200" dirty="0" smtClean="0">
                          <a:solidFill>
                            <a:schemeClr val="dk1"/>
                          </a:solidFill>
                          <a:effectLst/>
                          <a:latin typeface="+mn-lt"/>
                          <a:ea typeface="+mn-ea"/>
                          <a:cs typeface="+mn-cs"/>
                        </a:rPr>
                        <a:t>0.48</a:t>
                      </a:r>
                    </a:p>
                  </a:txBody>
                  <a:tcPr marL="68580" marR="68580" marT="0" marB="0"/>
                </a:tc>
                <a:tc>
                  <a:txBody>
                    <a:bodyPr/>
                    <a:lstStyle/>
                    <a:p>
                      <a:pPr marL="0" marR="0" indent="0" algn="l" defTabSz="457200" rtl="0" eaLnBrk="1" fontAlgn="auto" latinLnBrk="0" hangingPunct="1">
                        <a:lnSpc>
                          <a:spcPct val="115000"/>
                        </a:lnSpc>
                        <a:spcBef>
                          <a:spcPts val="0"/>
                        </a:spcBef>
                        <a:spcAft>
                          <a:spcPts val="0"/>
                        </a:spcAft>
                        <a:buClrTx/>
                        <a:buSzTx/>
                        <a:buFontTx/>
                        <a:buNone/>
                        <a:tabLst/>
                        <a:defRPr/>
                      </a:pPr>
                      <a:r>
                        <a:rPr lang="en-US" sz="1400" kern="1200" dirty="0" smtClean="0">
                          <a:solidFill>
                            <a:schemeClr val="dk1"/>
                          </a:solidFill>
                          <a:effectLst/>
                          <a:latin typeface="+mn-lt"/>
                          <a:ea typeface="+mn-ea"/>
                          <a:cs typeface="+mn-cs"/>
                        </a:rPr>
                        <a:t>0.58</a:t>
                      </a:r>
                    </a:p>
                  </a:txBody>
                  <a:tcPr marL="68580" marR="68580" marT="0" marB="0"/>
                </a:tc>
                <a:tc>
                  <a:txBody>
                    <a:bodyPr/>
                    <a:lstStyle/>
                    <a:p>
                      <a:pPr marL="0" algn="l" defTabSz="457200" rtl="0" eaLnBrk="1" latinLnBrk="0" hangingPunct="1">
                        <a:lnSpc>
                          <a:spcPct val="115000"/>
                        </a:lnSpc>
                        <a:spcAft>
                          <a:spcPts val="0"/>
                        </a:spcAft>
                      </a:pPr>
                      <a:r>
                        <a:rPr lang="en-US" sz="1400" kern="1200" dirty="0" smtClean="0">
                          <a:solidFill>
                            <a:schemeClr val="dk1"/>
                          </a:solidFill>
                          <a:effectLst/>
                          <a:latin typeface="+mn-lt"/>
                          <a:ea typeface="+mn-ea"/>
                          <a:cs typeface="+mn-cs"/>
                        </a:rPr>
                        <a:t>30,000</a:t>
                      </a:r>
                      <a:endParaRPr lang="en-US" sz="1400" kern="1200" dirty="0">
                        <a:solidFill>
                          <a:schemeClr val="dk1"/>
                        </a:solidFill>
                        <a:effectLst/>
                        <a:latin typeface="+mn-lt"/>
                        <a:ea typeface="+mn-ea"/>
                        <a:cs typeface="+mn-cs"/>
                      </a:endParaRPr>
                    </a:p>
                  </a:txBody>
                  <a:tcPr marL="68580" marR="68580" marT="0" marB="0"/>
                </a:tc>
                <a:tc>
                  <a:txBody>
                    <a:bodyPr/>
                    <a:lstStyle/>
                    <a:p>
                      <a:pPr>
                        <a:lnSpc>
                          <a:spcPct val="115000"/>
                        </a:lnSpc>
                        <a:spcAft>
                          <a:spcPts val="0"/>
                        </a:spcAft>
                      </a:pPr>
                      <a:r>
                        <a:rPr lang="en-US" sz="1400" b="1" kern="1200" dirty="0" smtClean="0">
                          <a:solidFill>
                            <a:schemeClr val="lt1"/>
                          </a:solidFill>
                          <a:effectLst/>
                          <a:latin typeface="Calibri"/>
                          <a:ea typeface="新細明體"/>
                          <a:cs typeface="Times New Roman"/>
                        </a:rPr>
                        <a:t>BB </a:t>
                      </a:r>
                      <a:endParaRPr lang="en-US" sz="1400" b="1" kern="1200" dirty="0">
                        <a:solidFill>
                          <a:schemeClr val="lt1"/>
                        </a:solidFill>
                        <a:effectLst/>
                        <a:latin typeface="Calibri"/>
                        <a:ea typeface="新細明體"/>
                        <a:cs typeface="Times New Roman"/>
                      </a:endParaRPr>
                    </a:p>
                  </a:txBody>
                  <a:tcPr marL="68580" marR="68580" marT="0" marB="0">
                    <a:solidFill>
                      <a:schemeClr val="accent1"/>
                    </a:solidFill>
                  </a:tcPr>
                </a:tc>
              </a:tr>
            </a:tbl>
          </a:graphicData>
        </a:graphic>
      </p:graphicFrame>
    </p:spTree>
    <p:extLst>
      <p:ext uri="{BB962C8B-B14F-4D97-AF65-F5344CB8AC3E}">
        <p14:creationId xmlns:p14="http://schemas.microsoft.com/office/powerpoint/2010/main" val="1682048454"/>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98</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a:t>
            </a:r>
            <a:r>
              <a:rPr lang="en-US" dirty="0"/>
              <a:t>- Market </a:t>
            </a:r>
            <a:r>
              <a:rPr lang="en-US" dirty="0" smtClean="0"/>
              <a:t>Making</a:t>
            </a:r>
            <a:endParaRPr lang="en-US" dirty="0"/>
          </a:p>
        </p:txBody>
      </p:sp>
      <p:sp>
        <p:nvSpPr>
          <p:cNvPr id="7" name="Content Placeholder 1"/>
          <p:cNvSpPr txBox="1">
            <a:spLocks/>
          </p:cNvSpPr>
          <p:nvPr/>
        </p:nvSpPr>
        <p:spPr>
          <a:xfrm>
            <a:off x="179512" y="1700808"/>
            <a:ext cx="8424936"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457200" lvl="1" indent="0">
              <a:buNone/>
            </a:pPr>
            <a:r>
              <a:rPr lang="en-US" sz="1800" dirty="0" smtClean="0"/>
              <a:t>Business </a:t>
            </a:r>
            <a:r>
              <a:rPr lang="en-US" sz="1800" dirty="0"/>
              <a:t>driver</a:t>
            </a:r>
          </a:p>
          <a:p>
            <a:pPr marL="800100" lvl="1" indent="-342900">
              <a:buFont typeface="Arial" panose="020B0604020202020204" pitchFamily="34" charset="0"/>
              <a:buChar char="•"/>
            </a:pPr>
            <a:r>
              <a:rPr lang="en-US" sz="1800" b="1" dirty="0">
                <a:solidFill>
                  <a:srgbClr val="0070C0"/>
                </a:solidFill>
              </a:rPr>
              <a:t>Earn spread</a:t>
            </a:r>
            <a:r>
              <a:rPr lang="en-US" sz="1800" dirty="0"/>
              <a:t>, </a:t>
            </a:r>
            <a:r>
              <a:rPr lang="en-US" sz="1800" b="1" dirty="0">
                <a:solidFill>
                  <a:srgbClr val="0070C0"/>
                </a:solidFill>
              </a:rPr>
              <a:t>Waive stamp duty / exchange fee</a:t>
            </a:r>
          </a:p>
          <a:p>
            <a:pPr marL="800100" lvl="1" indent="-342900">
              <a:buFont typeface="Arial" panose="020B0604020202020204" pitchFamily="34" charset="0"/>
              <a:buChar char="•"/>
            </a:pPr>
            <a:r>
              <a:rPr lang="en-US" sz="1800" dirty="0"/>
              <a:t>Typical products: Warrants, CBBC, Listed Future/Options, ETF</a:t>
            </a:r>
          </a:p>
          <a:p>
            <a:pPr lvl="1">
              <a:buFont typeface="Arial" pitchFamily="34" charset="0"/>
              <a:buChar char="•"/>
            </a:pPr>
            <a:endParaRPr lang="en-US" sz="1800" dirty="0"/>
          </a:p>
          <a:p>
            <a:pPr marL="457200" lvl="1" indent="0">
              <a:buNone/>
            </a:pPr>
            <a:r>
              <a:rPr lang="en-US" sz="1800" dirty="0" smtClean="0"/>
              <a:t>Duty </a:t>
            </a:r>
            <a:r>
              <a:rPr lang="en-US" sz="1800" dirty="0"/>
              <a:t>of </a:t>
            </a:r>
            <a:r>
              <a:rPr lang="en-US" sz="1800" dirty="0" smtClean="0"/>
              <a:t>Market Making (MM)</a:t>
            </a:r>
            <a:endParaRPr lang="en-US" sz="1800" dirty="0"/>
          </a:p>
          <a:p>
            <a:pPr lvl="1"/>
            <a:r>
              <a:rPr lang="en-US" sz="1800" b="1" dirty="0" smtClean="0"/>
              <a:t>Provide liquidity</a:t>
            </a:r>
            <a:r>
              <a:rPr lang="en-US" sz="1800" dirty="0" smtClean="0"/>
              <a:t>: </a:t>
            </a:r>
            <a:r>
              <a:rPr lang="en-US" sz="1800" b="1" dirty="0" smtClean="0">
                <a:solidFill>
                  <a:srgbClr val="0070C0"/>
                </a:solidFill>
              </a:rPr>
              <a:t>continuously </a:t>
            </a:r>
            <a:r>
              <a:rPr lang="en-US" sz="1800" b="1" dirty="0">
                <a:solidFill>
                  <a:srgbClr val="0070C0"/>
                </a:solidFill>
              </a:rPr>
              <a:t>making the market</a:t>
            </a:r>
            <a:r>
              <a:rPr lang="en-US" sz="1800" dirty="0"/>
              <a:t> </a:t>
            </a:r>
            <a:r>
              <a:rPr lang="en-US" sz="1800" dirty="0" smtClean="0"/>
              <a:t>by fulfilling min-spread</a:t>
            </a:r>
            <a:r>
              <a:rPr lang="en-US" sz="1800" dirty="0"/>
              <a:t>, </a:t>
            </a:r>
            <a:r>
              <a:rPr lang="en-US" sz="1800" dirty="0" smtClean="0"/>
              <a:t>min-show time/quantity and min-hours </a:t>
            </a:r>
            <a:r>
              <a:rPr lang="en-US" sz="1800" dirty="0"/>
              <a:t>of a trading </a:t>
            </a:r>
            <a:r>
              <a:rPr lang="en-US" sz="1800" dirty="0" smtClean="0"/>
              <a:t>day</a:t>
            </a:r>
          </a:p>
          <a:p>
            <a:pPr lvl="1"/>
            <a:endParaRPr lang="en-US" sz="1800" dirty="0" smtClean="0"/>
          </a:p>
          <a:p>
            <a:pPr lvl="1"/>
            <a:r>
              <a:rPr lang="en-US" sz="1800" b="1" dirty="0" smtClean="0"/>
              <a:t>Reference </a:t>
            </a:r>
            <a:r>
              <a:rPr lang="en-US" sz="1800" b="1" dirty="0"/>
              <a:t>price </a:t>
            </a:r>
            <a:r>
              <a:rPr lang="en-US" sz="1800" b="1" dirty="0" smtClean="0"/>
              <a:t>calculation</a:t>
            </a:r>
            <a:r>
              <a:rPr lang="en-US" sz="1800" dirty="0" smtClean="0"/>
              <a:t>: based </a:t>
            </a:r>
            <a:r>
              <a:rPr lang="en-US" sz="1800" dirty="0"/>
              <a:t>on </a:t>
            </a:r>
            <a:r>
              <a:rPr lang="en-US" sz="1800" b="1" dirty="0">
                <a:solidFill>
                  <a:srgbClr val="0070C0"/>
                </a:solidFill>
              </a:rPr>
              <a:t>underlying </a:t>
            </a:r>
            <a:r>
              <a:rPr lang="en-US" sz="1800" b="1" dirty="0" smtClean="0">
                <a:solidFill>
                  <a:srgbClr val="0070C0"/>
                </a:solidFill>
              </a:rPr>
              <a:t>instruments spot price, </a:t>
            </a:r>
            <a:r>
              <a:rPr lang="en-US" sz="1800" b="1" dirty="0">
                <a:solidFill>
                  <a:srgbClr val="0070C0"/>
                </a:solidFill>
              </a:rPr>
              <a:t>implied </a:t>
            </a:r>
            <a:r>
              <a:rPr lang="en-US" sz="1800" b="1" dirty="0" smtClean="0">
                <a:solidFill>
                  <a:srgbClr val="0070C0"/>
                </a:solidFill>
              </a:rPr>
              <a:t>volatility</a:t>
            </a:r>
            <a:r>
              <a:rPr lang="en-US" sz="1800" dirty="0" smtClean="0"/>
              <a:t>, </a:t>
            </a:r>
            <a:r>
              <a:rPr lang="en-US" sz="1800" b="1" dirty="0">
                <a:solidFill>
                  <a:srgbClr val="0070C0"/>
                </a:solidFill>
              </a:rPr>
              <a:t>conversion </a:t>
            </a:r>
            <a:r>
              <a:rPr lang="en-US" sz="1800" b="1" dirty="0" smtClean="0">
                <a:solidFill>
                  <a:srgbClr val="0070C0"/>
                </a:solidFill>
              </a:rPr>
              <a:t>ratio, </a:t>
            </a:r>
            <a:r>
              <a:rPr lang="en-US" sz="1800" dirty="0" smtClean="0"/>
              <a:t>static data (e.g. interest rate), </a:t>
            </a:r>
            <a:r>
              <a:rPr lang="en-US" sz="1800" b="1" dirty="0">
                <a:solidFill>
                  <a:srgbClr val="0070C0"/>
                </a:solidFill>
              </a:rPr>
              <a:t>Black-Scholes option </a:t>
            </a:r>
            <a:r>
              <a:rPr lang="en-US" sz="1800" b="1" dirty="0" smtClean="0">
                <a:solidFill>
                  <a:srgbClr val="0070C0"/>
                </a:solidFill>
              </a:rPr>
              <a:t>pricing </a:t>
            </a:r>
            <a:r>
              <a:rPr lang="en-US" sz="1800" dirty="0"/>
              <a:t>(option Greeks) </a:t>
            </a:r>
            <a:r>
              <a:rPr lang="en-US" sz="1800" dirty="0" smtClean="0"/>
              <a:t>to </a:t>
            </a:r>
            <a:r>
              <a:rPr lang="en-US" sz="1800" dirty="0"/>
              <a:t>estimate the fair </a:t>
            </a:r>
            <a:r>
              <a:rPr lang="en-US" sz="1800" dirty="0" smtClean="0"/>
              <a:t>value as the reference price</a:t>
            </a:r>
            <a:endParaRPr lang="en-US" sz="1800" dirty="0"/>
          </a:p>
        </p:txBody>
      </p:sp>
    </p:spTree>
    <p:extLst>
      <p:ext uri="{BB962C8B-B14F-4D97-AF65-F5344CB8AC3E}">
        <p14:creationId xmlns:p14="http://schemas.microsoft.com/office/powerpoint/2010/main" val="2810534019"/>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99</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a:t>
            </a:r>
            <a:r>
              <a:rPr lang="en-US" dirty="0"/>
              <a:t>- Market </a:t>
            </a:r>
            <a:r>
              <a:rPr lang="en-US" dirty="0" smtClean="0"/>
              <a:t>Making</a:t>
            </a:r>
            <a:endParaRPr lang="en-US" dirty="0"/>
          </a:p>
        </p:txBody>
      </p:sp>
      <p:sp>
        <p:nvSpPr>
          <p:cNvPr id="7" name="Content Placeholder 1"/>
          <p:cNvSpPr txBox="1">
            <a:spLocks/>
          </p:cNvSpPr>
          <p:nvPr/>
        </p:nvSpPr>
        <p:spPr>
          <a:xfrm>
            <a:off x="251520"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457200" lvl="1" indent="0">
              <a:buNone/>
            </a:pPr>
            <a:r>
              <a:rPr lang="en-US" sz="1800" dirty="0" smtClean="0"/>
              <a:t>Market </a:t>
            </a:r>
            <a:r>
              <a:rPr lang="en-US" sz="1800" dirty="0"/>
              <a:t>Making Orders Management</a:t>
            </a:r>
          </a:p>
          <a:p>
            <a:pPr marL="800100" lvl="1" indent="-342900">
              <a:buFont typeface="Arial" panose="020B0604020202020204" pitchFamily="34" charset="0"/>
              <a:buChar char="•"/>
            </a:pPr>
            <a:r>
              <a:rPr lang="en-US" sz="1600" dirty="0"/>
              <a:t>Placing </a:t>
            </a:r>
            <a:r>
              <a:rPr lang="en-US" sz="1600" b="1" dirty="0">
                <a:solidFill>
                  <a:srgbClr val="0070C0"/>
                </a:solidFill>
              </a:rPr>
              <a:t>two sided (buy &amp; </a:t>
            </a:r>
            <a:r>
              <a:rPr lang="en-US" sz="1600" b="1" dirty="0" smtClean="0">
                <a:solidFill>
                  <a:srgbClr val="0070C0"/>
                </a:solidFill>
              </a:rPr>
              <a:t>sell of same name) </a:t>
            </a:r>
            <a:r>
              <a:rPr lang="en-US" sz="1600" dirty="0"/>
              <a:t>of market making orders into exchange continuously </a:t>
            </a:r>
            <a:r>
              <a:rPr lang="en-US" sz="1600" dirty="0" smtClean="0"/>
              <a:t>and react </a:t>
            </a:r>
            <a:r>
              <a:rPr lang="en-US" sz="1600" dirty="0"/>
              <a:t>to </a:t>
            </a:r>
            <a:r>
              <a:rPr lang="en-US" sz="1600" b="1" dirty="0" smtClean="0">
                <a:solidFill>
                  <a:srgbClr val="0070C0"/>
                </a:solidFill>
              </a:rPr>
              <a:t>reference </a:t>
            </a:r>
            <a:r>
              <a:rPr lang="en-US" sz="1600" b="1" dirty="0">
                <a:solidFill>
                  <a:srgbClr val="0070C0"/>
                </a:solidFill>
              </a:rPr>
              <a:t>price change </a:t>
            </a:r>
            <a:r>
              <a:rPr lang="en-US" sz="1600" dirty="0"/>
              <a:t>and</a:t>
            </a:r>
            <a:r>
              <a:rPr lang="en-US" sz="1600" b="1" dirty="0" smtClean="0">
                <a:solidFill>
                  <a:srgbClr val="0070C0"/>
                </a:solidFill>
              </a:rPr>
              <a:t> min-spread </a:t>
            </a:r>
            <a:r>
              <a:rPr lang="en-US" sz="1600" dirty="0"/>
              <a:t>requirements</a:t>
            </a:r>
          </a:p>
          <a:p>
            <a:pPr marL="800100" lvl="1" indent="-342900">
              <a:buFont typeface="Arial" panose="020B0604020202020204" pitchFamily="34" charset="0"/>
              <a:buChar char="•"/>
            </a:pPr>
            <a:endParaRPr lang="en-US" sz="1600" dirty="0" smtClean="0"/>
          </a:p>
          <a:p>
            <a:pPr marL="800100" lvl="1" indent="-342900">
              <a:buFont typeface="Arial" panose="020B0604020202020204" pitchFamily="34" charset="0"/>
              <a:buChar char="•"/>
            </a:pPr>
            <a:r>
              <a:rPr lang="en-US" sz="1600" dirty="0" smtClean="0"/>
              <a:t>The quantity </a:t>
            </a:r>
            <a:r>
              <a:rPr lang="en-US" sz="1600" dirty="0"/>
              <a:t>of the orders are based on </a:t>
            </a:r>
            <a:r>
              <a:rPr lang="en-US" sz="1600" b="1" dirty="0" smtClean="0">
                <a:solidFill>
                  <a:srgbClr val="0070C0"/>
                </a:solidFill>
              </a:rPr>
              <a:t>liquidity obligations</a:t>
            </a:r>
            <a:r>
              <a:rPr lang="en-US" sz="1600" dirty="0"/>
              <a:t>. </a:t>
            </a:r>
            <a:endParaRPr lang="en-US" sz="1600" b="1" dirty="0">
              <a:solidFill>
                <a:srgbClr val="0070C0"/>
              </a:solidFill>
            </a:endParaRPr>
          </a:p>
          <a:p>
            <a:pPr marL="800100" lvl="1" indent="-342900">
              <a:buFont typeface="Arial" panose="020B0604020202020204" pitchFamily="34" charset="0"/>
              <a:buChar char="•"/>
            </a:pPr>
            <a:endParaRPr lang="en-US" sz="1600" dirty="0" smtClean="0"/>
          </a:p>
          <a:p>
            <a:pPr marL="800100" lvl="1" indent="-342900">
              <a:buFont typeface="Arial" panose="020B0604020202020204" pitchFamily="34" charset="0"/>
              <a:buChar char="•"/>
            </a:pPr>
            <a:r>
              <a:rPr lang="en-US" sz="1600" dirty="0" smtClean="0"/>
              <a:t>Adjusting </a:t>
            </a:r>
            <a:r>
              <a:rPr lang="en-US" sz="1600" dirty="0"/>
              <a:t>(cancel or amend) the orders automatically according to the </a:t>
            </a:r>
            <a:r>
              <a:rPr lang="en-US" sz="1600" dirty="0" smtClean="0"/>
              <a:t>above rules </a:t>
            </a:r>
            <a:r>
              <a:rPr lang="en-US" sz="1600" dirty="0"/>
              <a:t>and market conditions</a:t>
            </a:r>
          </a:p>
          <a:p>
            <a:pPr marL="800100" lvl="1" indent="-342900">
              <a:buFont typeface="Arial" panose="020B0604020202020204" pitchFamily="34" charset="0"/>
              <a:buChar char="•"/>
            </a:pPr>
            <a:endParaRPr lang="en-US" sz="1600" dirty="0" smtClean="0"/>
          </a:p>
          <a:p>
            <a:pPr marL="800100" lvl="1" indent="-342900">
              <a:buFont typeface="Arial" panose="020B0604020202020204" pitchFamily="34" charset="0"/>
              <a:buChar char="•"/>
            </a:pPr>
            <a:r>
              <a:rPr lang="en-US" sz="1600" dirty="0" smtClean="0"/>
              <a:t>Monitor </a:t>
            </a:r>
            <a:r>
              <a:rPr lang="en-US" sz="1600" dirty="0"/>
              <a:t>the order quantity and (partial) fill, depends on the objective of queue priority, can send new order or amend the existing quantity to maintain the liquidity</a:t>
            </a:r>
          </a:p>
          <a:p>
            <a:pPr marL="800100" lvl="1" indent="-342900">
              <a:buFont typeface="Arial" panose="020B0604020202020204" pitchFamily="34" charset="0"/>
              <a:buChar char="•"/>
            </a:pPr>
            <a:endParaRPr lang="en-US" sz="1600" dirty="0" smtClean="0"/>
          </a:p>
          <a:p>
            <a:pPr marL="800100" lvl="1" indent="-342900">
              <a:buFont typeface="Arial" panose="020B0604020202020204" pitchFamily="34" charset="0"/>
              <a:buChar char="•"/>
            </a:pPr>
            <a:r>
              <a:rPr lang="en-US" sz="1600" dirty="0" smtClean="0"/>
              <a:t>keeping </a:t>
            </a:r>
            <a:r>
              <a:rPr lang="en-US" sz="1600" dirty="0"/>
              <a:t>track of </a:t>
            </a:r>
            <a:r>
              <a:rPr lang="en-US" sz="1600" b="1" dirty="0">
                <a:solidFill>
                  <a:srgbClr val="0070C0"/>
                </a:solidFill>
              </a:rPr>
              <a:t>order timing </a:t>
            </a:r>
            <a:r>
              <a:rPr lang="en-US" sz="1600" dirty="0"/>
              <a:t>and can setup conditions to cancel and resubmit orders</a:t>
            </a:r>
          </a:p>
          <a:p>
            <a:endParaRPr lang="en-US" sz="1400" dirty="0"/>
          </a:p>
        </p:txBody>
      </p:sp>
    </p:spTree>
    <p:extLst>
      <p:ext uri="{BB962C8B-B14F-4D97-AF65-F5344CB8AC3E}">
        <p14:creationId xmlns:p14="http://schemas.microsoft.com/office/powerpoint/2010/main" val="1198654681"/>
      </p:ext>
    </p:extLst>
  </p:cSld>
  <p:clrMapOvr>
    <a:masterClrMapping/>
  </p:clrMapOvr>
  <p:timing>
    <p:tnLst>
      <p:par>
        <p:cTn id="1" dur="indefinite" restart="never" nodeType="tmRoot"/>
      </p:par>
    </p:tnLst>
  </p:timing>
</p:sld>
</file>

<file path=ppt/theme/theme1.xml><?xml version="1.0" encoding="utf-8"?>
<a:theme xmlns:a="http://schemas.openxmlformats.org/drawingml/2006/main" name="PowerPoint Template-CBF">
  <a:themeElements>
    <a:clrScheme name="Office Them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Theme">
      <a:majorFont>
        <a:latin typeface="Verdana"/>
        <a:ea typeface="ＭＳ Ｐゴシック"/>
        <a:cs typeface="ＭＳ Ｐゴシック"/>
      </a:majorFont>
      <a:minorFont>
        <a:latin typeface="Verdana"/>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Arial" charset="0"/>
            <a:ea typeface="ＭＳ Ｐゴシック" charset="0"/>
            <a:cs typeface="ＭＳ Ｐゴシック"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Arial" charset="0"/>
            <a:ea typeface="ＭＳ Ｐゴシック" charset="0"/>
            <a:cs typeface="ＭＳ Ｐゴシック" charset="0"/>
          </a:defRPr>
        </a:defPPr>
      </a:lstStyle>
    </a:lnDef>
  </a:objectDefaults>
  <a:extraClrSchemeLst>
    <a:extraClrScheme>
      <a:clrScheme name="Office Them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Office Them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Office Them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Office Them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Office Them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Office Them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Office Them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Office Them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Office Them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PowerPoint Template-CBF</Template>
  <TotalTime>19678</TotalTime>
  <Words>9750</Words>
  <Application>Microsoft Office PowerPoint</Application>
  <PresentationFormat>On-screen Show (4:3)</PresentationFormat>
  <Paragraphs>1922</Paragraphs>
  <Slides>136</Slides>
  <Notes>25</Notes>
  <HiddenSlides>0</HiddenSlides>
  <MMClips>0</MMClips>
  <ScaleCrop>false</ScaleCrop>
  <HeadingPairs>
    <vt:vector size="4" baseType="variant">
      <vt:variant>
        <vt:lpstr>Theme</vt:lpstr>
      </vt:variant>
      <vt:variant>
        <vt:i4>1</vt:i4>
      </vt:variant>
      <vt:variant>
        <vt:lpstr>Slide Titles</vt:lpstr>
      </vt:variant>
      <vt:variant>
        <vt:i4>136</vt:i4>
      </vt:variant>
    </vt:vector>
  </HeadingPairs>
  <TitlesOfParts>
    <vt:vector size="137" baseType="lpstr">
      <vt:lpstr>PowerPoint Template-CBF</vt:lpstr>
      <vt:lpstr>Big Data, AI, Machine Learning, Investment and Algo Trading</vt:lpstr>
      <vt:lpstr>My Background</vt:lpstr>
      <vt:lpstr>My Work</vt:lpstr>
      <vt:lpstr>My Work</vt:lpstr>
      <vt:lpstr>Course Overview</vt:lpstr>
      <vt:lpstr>Google Colab</vt:lpstr>
      <vt:lpstr>History of trading</vt:lpstr>
      <vt:lpstr>Industrial Practice – Biz </vt:lpstr>
      <vt:lpstr>Industrial Practice – Trading Desk </vt:lpstr>
      <vt:lpstr>Type of Algos</vt:lpstr>
      <vt:lpstr>Trading Strategies – Prop Trading</vt:lpstr>
      <vt:lpstr>Trading Strategies – Prop Trading</vt:lpstr>
      <vt:lpstr>Trading Strategies – Prop Trading</vt:lpstr>
      <vt:lpstr>Trading Strategies – HK Warrant</vt:lpstr>
      <vt:lpstr>Trading Strategies – HK Warrant</vt:lpstr>
      <vt:lpstr>Trading Strategies – HK Warrant</vt:lpstr>
      <vt:lpstr>Trading Strategies – HK Warrant</vt:lpstr>
      <vt:lpstr>Trading Strategies – HK Warrant</vt:lpstr>
      <vt:lpstr>Trading Strategies – HK Warrant</vt:lpstr>
      <vt:lpstr>Trading Strategies – HK Warrant</vt:lpstr>
      <vt:lpstr>Trading Strategies – HK Small Caps</vt:lpstr>
      <vt:lpstr>Trading Strategies – HK Small Caps</vt:lpstr>
      <vt:lpstr>Trading Strategies – HK Small Caps</vt:lpstr>
      <vt:lpstr>Demo: Bit Coin Trading</vt:lpstr>
      <vt:lpstr>Demo: Bit Coin Trading</vt:lpstr>
      <vt:lpstr>Demo: Bit Coin Trading</vt:lpstr>
      <vt:lpstr>Demo: Bit Coin Trading</vt:lpstr>
      <vt:lpstr>Demo: Bit Coin Trading</vt:lpstr>
      <vt:lpstr>Agency Execution Algos</vt:lpstr>
      <vt:lpstr>Type 1: Reduce Signaling Algos</vt:lpstr>
      <vt:lpstr>Algo - Stealth</vt:lpstr>
      <vt:lpstr>Algo - Stealth</vt:lpstr>
      <vt:lpstr>Algo - Stealth</vt:lpstr>
      <vt:lpstr>Algo - Stealth</vt:lpstr>
      <vt:lpstr>Algo - Stealth</vt:lpstr>
      <vt:lpstr>Algo - Stealth</vt:lpstr>
      <vt:lpstr>Algo - Stealth</vt:lpstr>
      <vt:lpstr>Algo - Stealth</vt:lpstr>
      <vt:lpstr>Algo - Stealth</vt:lpstr>
      <vt:lpstr>PowerPoint Presentation</vt:lpstr>
      <vt:lpstr>Algo - Iceberg and Peg</vt:lpstr>
      <vt:lpstr>Type 2: Benchmark Algos</vt:lpstr>
      <vt:lpstr>Algo - POV</vt:lpstr>
      <vt:lpstr>Algo - POV</vt:lpstr>
      <vt:lpstr>Algo - POV</vt:lpstr>
      <vt:lpstr>Algo - POV</vt:lpstr>
      <vt:lpstr>PowerPoint Presentation</vt:lpstr>
      <vt:lpstr>PowerPoint Presentation</vt:lpstr>
      <vt:lpstr>Algo - Implementation Shortfall</vt:lpstr>
      <vt:lpstr>Algo - Implementation Shortfall</vt:lpstr>
      <vt:lpstr>Algo - Implementation Shortfall</vt:lpstr>
      <vt:lpstr>PowerPoint Presentation</vt:lpstr>
      <vt:lpstr>Algo - Implementation Shortfall</vt:lpstr>
      <vt:lpstr>Algo - VWAP</vt:lpstr>
      <vt:lpstr>Algo - VWAP</vt:lpstr>
      <vt:lpstr>Algo - VWAP</vt:lpstr>
      <vt:lpstr>Algo - VWAP</vt:lpstr>
      <vt:lpstr>Algo - VWAP</vt:lpstr>
      <vt:lpstr>Algo - VWAP</vt:lpstr>
      <vt:lpstr>Algo - TWAP </vt:lpstr>
      <vt:lpstr>Algo - VWAP</vt:lpstr>
      <vt:lpstr>Algo - VWAP</vt:lpstr>
      <vt:lpstr>Algo - VWAP</vt:lpstr>
      <vt:lpstr>Algo - VWAP</vt:lpstr>
      <vt:lpstr>Algo - VWAP</vt:lpstr>
      <vt:lpstr>Algo - VWAP</vt:lpstr>
      <vt:lpstr>Algo - VWAP</vt:lpstr>
      <vt:lpstr>Algo - VWAP</vt:lpstr>
      <vt:lpstr>Algo – Market On Close</vt:lpstr>
      <vt:lpstr>Algo – Market On Close</vt:lpstr>
      <vt:lpstr>Algo – Market On Close</vt:lpstr>
      <vt:lpstr>Algo – Market On Close</vt:lpstr>
      <vt:lpstr>PowerPoint Presentation</vt:lpstr>
      <vt:lpstr>PowerPoint Presentation</vt:lpstr>
      <vt:lpstr>Algo – Market On Close</vt:lpstr>
      <vt:lpstr>Algo – Market On Close</vt:lpstr>
      <vt:lpstr>Algo – Market On Close</vt:lpstr>
      <vt:lpstr>Algo – Market On Close</vt:lpstr>
      <vt:lpstr>Algo – Market On Close</vt:lpstr>
      <vt:lpstr>Algo – Market On Close</vt:lpstr>
      <vt:lpstr>Algo – Market On Close</vt:lpstr>
      <vt:lpstr>Algo – Market On Close</vt:lpstr>
      <vt:lpstr>Benchmark Algos Summary</vt:lpstr>
      <vt:lpstr>Type 3: Multi-legs or Portfolio Algos</vt:lpstr>
      <vt:lpstr>PowerPoint Presentation</vt:lpstr>
      <vt:lpstr>PowerPoint Presentation</vt:lpstr>
      <vt:lpstr>PowerPoint Presentation</vt:lpstr>
      <vt:lpstr>PowerPoint Presentation</vt:lpstr>
      <vt:lpstr>Algo – Pair Execution</vt:lpstr>
      <vt:lpstr>Algo – Pair Execution</vt:lpstr>
      <vt:lpstr>Algo – Pair Execution</vt:lpstr>
      <vt:lpstr>Algo – Pair Execution</vt:lpstr>
      <vt:lpstr>Algo – Pair Execution</vt:lpstr>
      <vt:lpstr>Algo – Pair Execution</vt:lpstr>
      <vt:lpstr>Algo – Pair Execution</vt:lpstr>
      <vt:lpstr>PowerPoint Presentation</vt:lpstr>
      <vt:lpstr>Algo - Market Making</vt:lpstr>
      <vt:lpstr>Algo - Market Making</vt:lpstr>
      <vt:lpstr>Algo - Market Making</vt:lpstr>
      <vt:lpstr>Algo - Market Making</vt:lpstr>
      <vt:lpstr>Algo - Market Making</vt:lpstr>
      <vt:lpstr>Algo - Market Making</vt:lpstr>
      <vt:lpstr>Algo - Arbitrage</vt:lpstr>
      <vt:lpstr>Algo – Arbitrage</vt:lpstr>
      <vt:lpstr>PowerPoint Presentation</vt:lpstr>
      <vt:lpstr>PowerPoint Presentation</vt:lpstr>
      <vt:lpstr>Algo – Crypto Arbitrage</vt:lpstr>
      <vt:lpstr>Algo – Crypto Arbitrage</vt:lpstr>
      <vt:lpstr>Algo – Crypto Arbitrage</vt:lpstr>
      <vt:lpstr>Algo – Crypto Arbitrage</vt:lpstr>
      <vt:lpstr>Exchange and Rules – Price Range  </vt:lpstr>
      <vt:lpstr>Exchange and Rules - Volatility  </vt:lpstr>
      <vt:lpstr>Error &amp; Risk Control</vt:lpstr>
      <vt:lpstr>Error &amp; Risk Control</vt:lpstr>
      <vt:lpstr>Error &amp; Risk Control</vt:lpstr>
      <vt:lpstr>Appendix</vt:lpstr>
      <vt:lpstr>Major Event: 1987-10-19 Black Monday </vt:lpstr>
      <vt:lpstr>Major Event: 2010-05-06 Flash Crash</vt:lpstr>
      <vt:lpstr>Industrial Practice – Biz </vt:lpstr>
      <vt:lpstr>Industrial Practice – Players </vt:lpstr>
      <vt:lpstr>Trading Strategies – Technical Analysis</vt:lpstr>
      <vt:lpstr>Trading Strategies – HKFE Wave Trading</vt:lpstr>
      <vt:lpstr>Trading Strategies – HKFE Wave Trading</vt:lpstr>
      <vt:lpstr>Chart Patterns for Futures Trading</vt:lpstr>
      <vt:lpstr>Basic Market Micro-structure</vt:lpstr>
      <vt:lpstr>Basic Market Micro-structure</vt:lpstr>
      <vt:lpstr>Basic Market Micro-structure </vt:lpstr>
      <vt:lpstr>Basic Market Micro-structure</vt:lpstr>
      <vt:lpstr>Transaction Cost Analysis</vt:lpstr>
      <vt:lpstr>Transaction Cost Analysis</vt:lpstr>
      <vt:lpstr>Transaction Cost Analysis</vt:lpstr>
      <vt:lpstr>Transaction Cost Analysis</vt:lpstr>
      <vt:lpstr>Transaction Cost Analysis</vt:lpstr>
      <vt:lpstr>Develop Automated Trading System</vt:lpstr>
      <vt:lpstr>Other Stock Exchanges - Highlights</vt:lpstr>
      <vt:lpstr>Other Stock Exchanges - Highlights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Big Data, A.I. and Investing</dc:title>
  <dc:creator>Liu Wai Keung</dc:creator>
  <cp:lastModifiedBy>Liu Wai Keung</cp:lastModifiedBy>
  <cp:revision>312</cp:revision>
  <cp:lastPrinted>2013-10-02T07:30:28Z</cp:lastPrinted>
  <dcterms:created xsi:type="dcterms:W3CDTF">2018-01-14T13:40:03Z</dcterms:created>
  <dcterms:modified xsi:type="dcterms:W3CDTF">2022-01-18T09:50:25Z</dcterms:modified>
</cp:coreProperties>
</file>